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5"/>
    <p:sldMasterId id="2147483707" r:id="rId6"/>
    <p:sldMasterId id="2147483708" r:id="rId7"/>
    <p:sldMasterId id="2147483709" r:id="rId8"/>
    <p:sldMasterId id="2147483710"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Lst>
  <p:sldSz cy="6858000" cx="9144000"/>
  <p:notesSz cx="6858000" cy="9144000"/>
  <p:embeddedFontLst>
    <p:embeddedFont>
      <p:font typeface="Average"/>
      <p:regular r:id="rId103"/>
    </p:embeddedFont>
    <p:embeddedFont>
      <p:font typeface="Francois One"/>
      <p:regular r:id="rId104"/>
    </p:embeddedFont>
    <p:embeddedFont>
      <p:font typeface="Roboto Mono"/>
      <p:regular r:id="rId105"/>
      <p:bold r:id="rId106"/>
      <p:italic r:id="rId107"/>
      <p:boldItalic r:id="rId108"/>
    </p:embeddedFont>
    <p:embeddedFont>
      <p:font typeface="Roboto"/>
      <p:regular r:id="rId109"/>
      <p:bold r:id="rId110"/>
      <p:italic r:id="rId111"/>
      <p:boldItalic r:id="rId112"/>
    </p:embeddedFont>
    <p:embeddedFont>
      <p:font typeface="PT Sans Narrow"/>
      <p:regular r:id="rId113"/>
      <p:bold r:id="rId114"/>
    </p:embeddedFont>
    <p:embeddedFont>
      <p:font typeface="Google Sans"/>
      <p:regular r:id="rId115"/>
      <p:bold r:id="rId116"/>
      <p:italic r:id="rId117"/>
      <p:boldItalic r:id="rId118"/>
    </p:embeddedFont>
    <p:embeddedFont>
      <p:font typeface="Google Sans Text"/>
      <p:regular r:id="rId119"/>
      <p:bold r:id="rId120"/>
      <p:italic r:id="rId121"/>
      <p:boldItalic r:id="rId122"/>
    </p:embeddedFont>
    <p:embeddedFont>
      <p:font typeface="Oswald"/>
      <p:regular r:id="rId123"/>
      <p:bold r:id="rId124"/>
    </p:embeddedFont>
    <p:embeddedFont>
      <p:font typeface="Open Sans"/>
      <p:regular r:id="rId125"/>
      <p:bold r:id="rId126"/>
      <p:italic r:id="rId127"/>
      <p:boldItalic r:id="rId1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90AFD3-422D-45FE-B7FA-1DAD8ADFDF48}">
  <a:tblStyle styleId="{1F90AFD3-422D-45FE-B7FA-1DAD8ADFDF4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AE6"/>
          </a:solidFill>
        </a:fill>
      </a:tcStyle>
    </a:wholeTbl>
    <a:band1H>
      <a:tcTxStyle b="off" i="off"/>
      <a:tcStyle>
        <a:fill>
          <a:solidFill>
            <a:srgbClr val="F9D3CA"/>
          </a:solidFill>
        </a:fill>
      </a:tcStyle>
    </a:band1H>
    <a:band2H>
      <a:tcTxStyle b="off" i="off"/>
    </a:band2H>
    <a:band1V>
      <a:tcTxStyle b="off" i="off"/>
      <a:tcStyle>
        <a:fill>
          <a:solidFill>
            <a:srgbClr val="F9D3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D51543E6-B43B-4200-8542-A6D2EAA5799A}"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font" Target="fonts/RobotoMono-italic.fntdata"/><Relationship Id="rId106" Type="http://schemas.openxmlformats.org/officeDocument/2006/relationships/font" Target="fonts/RobotoMono-bold.fntdata"/><Relationship Id="rId105" Type="http://schemas.openxmlformats.org/officeDocument/2006/relationships/font" Target="fonts/RobotoMono-regular.fntdata"/><Relationship Id="rId104" Type="http://schemas.openxmlformats.org/officeDocument/2006/relationships/font" Target="fonts/FrancoisOne-regular.fntdata"/><Relationship Id="rId109" Type="http://schemas.openxmlformats.org/officeDocument/2006/relationships/font" Target="fonts/Roboto-regular.fntdata"/><Relationship Id="rId108" Type="http://schemas.openxmlformats.org/officeDocument/2006/relationships/font" Target="fonts/RobotoMono-boldItalic.fntdata"/><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font" Target="fonts/Average-regular.fntdata"/><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8" Type="http://schemas.openxmlformats.org/officeDocument/2006/relationships/font" Target="fonts/OpenSans-boldItalic.fntdata"/><Relationship Id="rId127" Type="http://schemas.openxmlformats.org/officeDocument/2006/relationships/font" Target="fonts/OpenSans-italic.fntdata"/><Relationship Id="rId126" Type="http://schemas.openxmlformats.org/officeDocument/2006/relationships/font" Target="fonts/OpenSans-bold.fntdata"/><Relationship Id="rId26" Type="http://schemas.openxmlformats.org/officeDocument/2006/relationships/slide" Target="slides/slide16.xml"/><Relationship Id="rId121" Type="http://schemas.openxmlformats.org/officeDocument/2006/relationships/font" Target="fonts/GoogleSansText-italic.fntdata"/><Relationship Id="rId25" Type="http://schemas.openxmlformats.org/officeDocument/2006/relationships/slide" Target="slides/slide15.xml"/><Relationship Id="rId120" Type="http://schemas.openxmlformats.org/officeDocument/2006/relationships/font" Target="fonts/GoogleSansText-bold.fntdata"/><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font" Target="fonts/OpenSans-regular.fntdata"/><Relationship Id="rId29" Type="http://schemas.openxmlformats.org/officeDocument/2006/relationships/slide" Target="slides/slide19.xml"/><Relationship Id="rId124" Type="http://schemas.openxmlformats.org/officeDocument/2006/relationships/font" Target="fonts/Oswald-bold.fntdata"/><Relationship Id="rId123" Type="http://schemas.openxmlformats.org/officeDocument/2006/relationships/font" Target="fonts/Oswald-regular.fntdata"/><Relationship Id="rId122" Type="http://schemas.openxmlformats.org/officeDocument/2006/relationships/font" Target="fonts/GoogleSansText-boldItalic.fntdata"/><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font" Target="fonts/GoogleSans-boldItalic.fntdata"/><Relationship Id="rId117" Type="http://schemas.openxmlformats.org/officeDocument/2006/relationships/font" Target="fonts/GoogleSans-italic.fntdata"/><Relationship Id="rId116" Type="http://schemas.openxmlformats.org/officeDocument/2006/relationships/font" Target="fonts/GoogleSans-bold.fntdata"/><Relationship Id="rId115" Type="http://schemas.openxmlformats.org/officeDocument/2006/relationships/font" Target="fonts/GoogleSans-regular.fntdata"/><Relationship Id="rId119" Type="http://schemas.openxmlformats.org/officeDocument/2006/relationships/font" Target="fonts/GoogleSansText-regular.fntdata"/><Relationship Id="rId15" Type="http://schemas.openxmlformats.org/officeDocument/2006/relationships/slide" Target="slides/slide5.xml"/><Relationship Id="rId110" Type="http://schemas.openxmlformats.org/officeDocument/2006/relationships/font" Target="fonts/Roboto-bold.fntdata"/><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font" Target="fonts/PTSansNarrow-bold.fntdata"/><Relationship Id="rId18" Type="http://schemas.openxmlformats.org/officeDocument/2006/relationships/slide" Target="slides/slide8.xml"/><Relationship Id="rId113" Type="http://schemas.openxmlformats.org/officeDocument/2006/relationships/font" Target="fonts/PTSansNarrow-regular.fntdata"/><Relationship Id="rId112" Type="http://schemas.openxmlformats.org/officeDocument/2006/relationships/font" Target="fonts/Roboto-boldItalic.fntdata"/><Relationship Id="rId111" Type="http://schemas.openxmlformats.org/officeDocument/2006/relationships/font" Target="fonts/Roboto-italic.fntdata"/><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1ed2f0843_0_1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2d1ed2f0843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d1ed2f0843_0_10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d1ed2f0843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d1ed2f0843_0_102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d1ed2f0843_0_10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d1ed2f0843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d1ed2f0843_0_1029: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d1ed2f0843_0_1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d1ed2f0843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2d1ed2f0843_0_112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d1ed2f0843_0_1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d1ed2f0843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2d1ed2f0843_0_113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d1ed2f0843_0_1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d1ed2f0843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d1ed2f0843_0_114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1ed2f0843_0_12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d1ed2f0843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d1ed2f0843_0_13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d1ed2f0843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d1ed2f0843_0_132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1ed2f0843_0_14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d1ed2f0843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2d1ed2f0843_0_140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d1ed2f0843_0_14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d1ed2f0843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2d1ed2f0843_0_149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d1ed2f0843_0_15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d1ed2f0843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2d1ed2f0843_0_152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d1ed2f0843_0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d1ed2f0843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d1ed2f0843_0_16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d1ed2f0843_0_1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2d1ed2f0843_0_164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d1ed2f0843_0_16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d1ed2f0843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2d1ed2f0843_0_168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d1ed2f0843_0_17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d1ed2f0843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2d1ed2f0843_0_172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d1ed2f0843_0_18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d1ed2f0843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2d1ed2f0843_0_184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d1ed2f0843_0_19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d1ed2f0843_0_1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2d1ed2f0843_0_196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d1ed2f0843_0_19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d1ed2f0843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2d1ed2f0843_0_199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d1ed2f0843_0_20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d1ed2f0843_0_2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2d1ed2f0843_0_203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d1ed2f0843_0_20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d1ed2f0843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g2d1ed2f0843_0_208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d1ed2f0843_0_2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d1ed2f0843_0_2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2d1ed2f0843_0_213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d1ed2f0843_0_2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d1ed2f0843_0_2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2d1ed2f0843_0_219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d1ed2f0843_0_11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d1ed2f0843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d1ed2f0843_0_2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d1ed2f0843_0_2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g2d1ed2f0843_0_224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d1ed2f0843_0_2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d1ed2f0843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2d1ed2f0843_0_225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d1ed2f0843_0_22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d1ed2f0843_0_2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g2d1ed2f0843_0_227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d1ed2f0843_0_23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d1ed2f0843_0_2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d1ed2f0843_0_25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g2d1ed2f0843_0_25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DNS client requests www.google.com</a:t>
            </a:r>
            <a:endParaRPr b="0" i="0" sz="1200" u="none" cap="none" strike="noStrike">
              <a:solidFill>
                <a:schemeClr val="dk1"/>
              </a:solidFill>
              <a:latin typeface="Calibri"/>
              <a:ea typeface="Calibri"/>
              <a:cs typeface="Calibri"/>
              <a:sym typeface="Calibri"/>
            </a:endParaRPr>
          </a:p>
        </p:txBody>
      </p:sp>
      <p:sp>
        <p:nvSpPr>
          <p:cNvPr id="1034" name="Google Shape;1034;g2d1ed2f0843_0_25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d1ed2f0843_0_26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g2d1ed2f0843_0_26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072" name="Google Shape;1072;g2d1ed2f0843_0_26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d1ed2f0843_0_26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g2d1ed2f0843_0_26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095" name="Google Shape;1095;g2d1ed2f0843_0_26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d1ed2f0843_0_2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102" name="Google Shape;1102;g2d1ed2f0843_0_26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d1ed2f0843_0_26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8" name="Google Shape;1108;g2d1ed2f0843_0_26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Request:</a:t>
            </a:r>
            <a:endParaRPr b="0" i="0" sz="1200" u="none" cap="none" strike="noStrike">
              <a:solidFill>
                <a:schemeClr val="dk1"/>
              </a:solidFill>
              <a:latin typeface="Calibri"/>
              <a:ea typeface="Calibri"/>
              <a:cs typeface="Calibri"/>
              <a:sym typeface="Calibri"/>
            </a:endParaRPr>
          </a:p>
          <a:p>
            <a:pPr indent="0" lvl="1" marL="457200" marR="0" rtl="0" algn="l">
              <a:lnSpc>
                <a:spcPct val="110000"/>
              </a:lnSpc>
              <a:spcBef>
                <a:spcPts val="0"/>
              </a:spcBef>
              <a:spcAft>
                <a:spcPts val="0"/>
              </a:spcAft>
              <a:buClr>
                <a:srgbClr val="000000"/>
              </a:buClr>
              <a:buSzPts val="1400"/>
              <a:buFont typeface="Arial"/>
              <a:buNone/>
            </a:pPr>
            <a:r>
              <a:rPr b="0" i="0" lang="en" sz="1200" u="none" cap="none" strike="noStrike">
                <a:solidFill>
                  <a:schemeClr val="dk1"/>
                </a:solidFill>
                <a:latin typeface="Arial"/>
                <a:ea typeface="Arial"/>
                <a:cs typeface="Arial"/>
                <a:sym typeface="Arial"/>
              </a:rPr>
              <a:t>Request line:  method, resource, and protocol version</a:t>
            </a:r>
            <a:endParaRPr b="0" i="0" sz="1200" u="none" cap="none" strike="noStrike">
              <a:solidFill>
                <a:schemeClr val="dk1"/>
              </a:solidFill>
              <a:latin typeface="Calibri"/>
              <a:ea typeface="Calibri"/>
              <a:cs typeface="Calibri"/>
              <a:sym typeface="Calibri"/>
            </a:endParaRPr>
          </a:p>
          <a:p>
            <a:pPr indent="0" lvl="1" marL="457200" marR="0" rtl="0" algn="l">
              <a:lnSpc>
                <a:spcPct val="110000"/>
              </a:lnSpc>
              <a:spcBef>
                <a:spcPts val="0"/>
              </a:spcBef>
              <a:spcAft>
                <a:spcPts val="0"/>
              </a:spcAft>
              <a:buClr>
                <a:srgbClr val="000000"/>
              </a:buClr>
              <a:buSzPts val="1400"/>
              <a:buFont typeface="Arial"/>
              <a:buNone/>
            </a:pPr>
            <a:r>
              <a:rPr b="0" i="0" lang="en" sz="1200" u="none" cap="none" strike="noStrike">
                <a:solidFill>
                  <a:schemeClr val="dk1"/>
                </a:solidFill>
                <a:latin typeface="Arial"/>
                <a:ea typeface="Arial"/>
                <a:cs typeface="Arial"/>
                <a:sym typeface="Arial"/>
              </a:rPr>
              <a:t>Request headers:  provide information or modify request</a:t>
            </a:r>
            <a:endParaRPr b="0" i="0" sz="1200" u="none" cap="none" strike="noStrike">
              <a:solidFill>
                <a:schemeClr val="dk1"/>
              </a:solidFill>
              <a:latin typeface="Calibri"/>
              <a:ea typeface="Calibri"/>
              <a:cs typeface="Calibri"/>
              <a:sym typeface="Calibri"/>
            </a:endParaRPr>
          </a:p>
          <a:p>
            <a:pPr indent="0" lvl="1" marL="457200" marR="0" rtl="0" algn="l">
              <a:lnSpc>
                <a:spcPct val="110000"/>
              </a:lnSpc>
              <a:spcBef>
                <a:spcPts val="0"/>
              </a:spcBef>
              <a:spcAft>
                <a:spcPts val="0"/>
              </a:spcAft>
              <a:buClr>
                <a:srgbClr val="000000"/>
              </a:buClr>
              <a:buSzPts val="1400"/>
              <a:buFont typeface="Arial"/>
              <a:buNone/>
            </a:pPr>
            <a:r>
              <a:rPr b="0" i="0" lang="en" sz="1200" u="none" cap="none" strike="noStrike">
                <a:solidFill>
                  <a:schemeClr val="dk1"/>
                </a:solidFill>
                <a:latin typeface="Arial"/>
                <a:ea typeface="Arial"/>
                <a:cs typeface="Arial"/>
                <a:sym typeface="Arial"/>
              </a:rPr>
              <a:t>Body:  optional data (</a:t>
            </a:r>
            <a:r>
              <a:rPr b="0" i="1" lang="en" sz="1200" u="none" cap="none" strike="noStrike">
                <a:solidFill>
                  <a:schemeClr val="dk1"/>
                </a:solidFill>
                <a:latin typeface="Arial"/>
                <a:ea typeface="Arial"/>
                <a:cs typeface="Arial"/>
                <a:sym typeface="Arial"/>
              </a:rPr>
              <a:t>e.g.,</a:t>
            </a:r>
            <a:r>
              <a:rPr b="0" i="0" lang="en" sz="1200" u="none" cap="none" strike="noStrike">
                <a:solidFill>
                  <a:schemeClr val="dk1"/>
                </a:solidFill>
                <a:latin typeface="Arial"/>
                <a:ea typeface="Arial"/>
                <a:cs typeface="Arial"/>
                <a:sym typeface="Arial"/>
              </a:rPr>
              <a:t> to “POST” data to the server)</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Reponse:</a:t>
            </a:r>
            <a:endParaRPr b="0" i="0" sz="1200" u="none" cap="none" strike="noStrike">
              <a:solidFill>
                <a:schemeClr val="dk1"/>
              </a:solidFill>
              <a:latin typeface="Calibri"/>
              <a:ea typeface="Calibri"/>
              <a:cs typeface="Calibri"/>
              <a:sym typeface="Calibri"/>
            </a:endParaRPr>
          </a:p>
          <a:p>
            <a:pPr indent="0" lvl="1" marL="457200" marR="0" rtl="0" algn="l">
              <a:lnSpc>
                <a:spcPct val="110000"/>
              </a:lnSpc>
              <a:spcBef>
                <a:spcPts val="0"/>
              </a:spcBef>
              <a:spcAft>
                <a:spcPts val="0"/>
              </a:spcAft>
              <a:buClr>
                <a:srgbClr val="000000"/>
              </a:buClr>
              <a:buSzPts val="1400"/>
              <a:buFont typeface="Arial"/>
              <a:buNone/>
            </a:pPr>
            <a:r>
              <a:rPr b="0" i="0" lang="en" sz="2200" u="none" cap="none" strike="noStrike">
                <a:solidFill>
                  <a:schemeClr val="dk1"/>
                </a:solidFill>
                <a:latin typeface="Arial"/>
                <a:ea typeface="Arial"/>
                <a:cs typeface="Arial"/>
                <a:sym typeface="Arial"/>
              </a:rPr>
              <a:t>Status line:  protocol version, status code, status phrase</a:t>
            </a:r>
            <a:endParaRPr b="0" i="0" sz="1200" u="none" cap="none" strike="noStrike">
              <a:solidFill>
                <a:schemeClr val="dk1"/>
              </a:solidFill>
              <a:latin typeface="Calibri"/>
              <a:ea typeface="Calibri"/>
              <a:cs typeface="Calibri"/>
              <a:sym typeface="Calibri"/>
            </a:endParaRPr>
          </a:p>
          <a:p>
            <a:pPr indent="0" lvl="1" marL="457200" marR="0" rtl="0" algn="l">
              <a:lnSpc>
                <a:spcPct val="110000"/>
              </a:lnSpc>
              <a:spcBef>
                <a:spcPts val="0"/>
              </a:spcBef>
              <a:spcAft>
                <a:spcPts val="0"/>
              </a:spcAft>
              <a:buClr>
                <a:srgbClr val="000000"/>
              </a:buClr>
              <a:buSzPts val="1400"/>
              <a:buFont typeface="Arial"/>
              <a:buNone/>
            </a:pPr>
            <a:r>
              <a:rPr b="0" i="0" lang="en" sz="2200" u="none" cap="none" strike="noStrike">
                <a:solidFill>
                  <a:schemeClr val="dk1"/>
                </a:solidFill>
                <a:latin typeface="Arial"/>
                <a:ea typeface="Arial"/>
                <a:cs typeface="Arial"/>
                <a:sym typeface="Arial"/>
              </a:rPr>
              <a:t>Response headers:  provide information</a:t>
            </a:r>
            <a:endParaRPr b="0" i="0" sz="1200" u="none" cap="none" strike="noStrike">
              <a:solidFill>
                <a:schemeClr val="dk1"/>
              </a:solidFill>
              <a:latin typeface="Calibri"/>
              <a:ea typeface="Calibri"/>
              <a:cs typeface="Calibri"/>
              <a:sym typeface="Calibri"/>
            </a:endParaRPr>
          </a:p>
          <a:p>
            <a:pPr indent="0" lvl="1" marL="457200" marR="0" rtl="0" algn="l">
              <a:lnSpc>
                <a:spcPct val="110000"/>
              </a:lnSpc>
              <a:spcBef>
                <a:spcPts val="0"/>
              </a:spcBef>
              <a:spcAft>
                <a:spcPts val="0"/>
              </a:spcAft>
              <a:buClr>
                <a:srgbClr val="000000"/>
              </a:buClr>
              <a:buSzPts val="1400"/>
              <a:buFont typeface="Arial"/>
              <a:buNone/>
            </a:pPr>
            <a:r>
              <a:rPr b="0" i="0" lang="en" sz="2200" u="none" cap="none" strike="noStrike">
                <a:solidFill>
                  <a:schemeClr val="dk1"/>
                </a:solidFill>
                <a:latin typeface="Arial"/>
                <a:ea typeface="Arial"/>
                <a:cs typeface="Arial"/>
                <a:sym typeface="Arial"/>
              </a:rPr>
              <a:t>Body:  optional data</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109" name="Google Shape;1109;g2d1ed2f0843_0_26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d1ed2f0843_0_26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6" name="Google Shape;1116;g2d1ed2f0843_0_26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Concurrent:</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chemeClr val="dk1"/>
                </a:solidFill>
                <a:latin typeface="Calibri"/>
                <a:ea typeface="Calibri"/>
                <a:cs typeface="Calibri"/>
                <a:sym typeface="Calibri"/>
              </a:rPr>
              <a:t>	Great, but makes the network sad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i="0" sz="12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i="0" lang="en" sz="1200" u="none" cap="none" strike="noStrike">
                <a:solidFill>
                  <a:schemeClr val="dk1"/>
                </a:solidFill>
              </a:rPr>
              <a:t>Persistent:</a:t>
            </a:r>
            <a:endParaRPr i="0" sz="1200" u="none" cap="none" strike="noStrike">
              <a:solidFill>
                <a:schemeClr val="dk1"/>
              </a:solidFill>
            </a:endParaRPr>
          </a:p>
          <a:p>
            <a:pPr indent="0" lvl="0" marL="457200" marR="0" rtl="0" algn="l">
              <a:lnSpc>
                <a:spcPct val="100000"/>
              </a:lnSpc>
              <a:spcBef>
                <a:spcPts val="0"/>
              </a:spcBef>
              <a:spcAft>
                <a:spcPts val="0"/>
              </a:spcAft>
              <a:buClr>
                <a:srgbClr val="000000"/>
              </a:buClr>
              <a:buSzPts val="1400"/>
              <a:buFont typeface="Arial"/>
              <a:buNone/>
            </a:pPr>
            <a:r>
              <a:rPr i="0" lang="en" u="none" cap="none" strike="noStrike">
                <a:solidFill>
                  <a:schemeClr val="dk1"/>
                </a:solidFill>
              </a:rPr>
              <a:t>Performance advantages:</a:t>
            </a:r>
            <a:endParaRPr i="0" u="none" cap="none" strike="noStrike">
              <a:solidFill>
                <a:schemeClr val="dk1"/>
              </a:solidFill>
            </a:endParaRPr>
          </a:p>
          <a:p>
            <a:pPr indent="0" lvl="1" marL="914400" marR="0" rtl="0" algn="l">
              <a:lnSpc>
                <a:spcPct val="100000"/>
              </a:lnSpc>
              <a:spcBef>
                <a:spcPts val="0"/>
              </a:spcBef>
              <a:spcAft>
                <a:spcPts val="0"/>
              </a:spcAft>
              <a:buClr>
                <a:srgbClr val="000000"/>
              </a:buClr>
              <a:buSzPts val="1400"/>
              <a:buFont typeface="Arial"/>
              <a:buNone/>
            </a:pPr>
            <a:r>
              <a:rPr i="0" lang="en" u="none" cap="none" strike="noStrike">
                <a:solidFill>
                  <a:schemeClr val="dk1"/>
                </a:solidFill>
              </a:rPr>
              <a:t>Avoid overhead of connection set-up and tear-down</a:t>
            </a:r>
            <a:endParaRPr i="0" u="none" cap="none" strike="noStrike">
              <a:solidFill>
                <a:schemeClr val="dk1"/>
              </a:solidFill>
            </a:endParaRPr>
          </a:p>
          <a:p>
            <a:pPr indent="0" lvl="1" marL="914400" marR="0" rtl="0" algn="l">
              <a:lnSpc>
                <a:spcPct val="100000"/>
              </a:lnSpc>
              <a:spcBef>
                <a:spcPts val="0"/>
              </a:spcBef>
              <a:spcAft>
                <a:spcPts val="0"/>
              </a:spcAft>
              <a:buClr>
                <a:srgbClr val="000000"/>
              </a:buClr>
              <a:buSzPts val="1400"/>
              <a:buFont typeface="Arial"/>
              <a:buNone/>
            </a:pPr>
            <a:r>
              <a:rPr i="0" lang="en" u="none" cap="none" strike="noStrike">
                <a:solidFill>
                  <a:schemeClr val="dk1"/>
                </a:solidFill>
              </a:rPr>
              <a:t>Allow TCP to learn more accurate RTT estimate</a:t>
            </a:r>
            <a:endParaRPr i="0" u="none" cap="none" strike="noStrike">
              <a:solidFill>
                <a:schemeClr val="dk1"/>
              </a:solidFill>
            </a:endParaRPr>
          </a:p>
          <a:p>
            <a:pPr indent="0" lvl="1" marL="914400" marR="0" rtl="0" algn="l">
              <a:lnSpc>
                <a:spcPct val="100000"/>
              </a:lnSpc>
              <a:spcBef>
                <a:spcPts val="0"/>
              </a:spcBef>
              <a:spcAft>
                <a:spcPts val="0"/>
              </a:spcAft>
              <a:buClr>
                <a:srgbClr val="000000"/>
              </a:buClr>
              <a:buSzPts val="1400"/>
              <a:buFont typeface="Arial"/>
              <a:buNone/>
            </a:pPr>
            <a:r>
              <a:rPr i="0" lang="en" u="none" cap="none" strike="noStrike">
                <a:solidFill>
                  <a:schemeClr val="dk1"/>
                </a:solidFill>
              </a:rPr>
              <a:t>Allow TCP congestion window to increase</a:t>
            </a:r>
            <a:endParaRPr i="0" u="none" cap="none" strike="noStrike">
              <a:solidFill>
                <a:schemeClr val="dk1"/>
              </a:solidFill>
            </a:endParaRPr>
          </a:p>
          <a:p>
            <a:pPr indent="0" lvl="1" marL="914400" marR="0" rtl="0" algn="l">
              <a:lnSpc>
                <a:spcPct val="100000"/>
              </a:lnSpc>
              <a:spcBef>
                <a:spcPts val="0"/>
              </a:spcBef>
              <a:spcAft>
                <a:spcPts val="0"/>
              </a:spcAft>
              <a:buClr>
                <a:srgbClr val="000000"/>
              </a:buClr>
              <a:buSzPts val="1400"/>
              <a:buFont typeface="Arial"/>
              <a:buNone/>
            </a:pPr>
            <a:r>
              <a:rPr i="0" lang="en" u="none" cap="none" strike="noStrike">
                <a:solidFill>
                  <a:schemeClr val="dk1"/>
                </a:solidFill>
              </a:rPr>
              <a:t>i.e., leverage previously discovered bandwidth</a:t>
            </a:r>
            <a:endParaRPr i="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rPr i="0" lang="en" u="none" cap="none" strike="noStrike">
                <a:solidFill>
                  <a:schemeClr val="dk1"/>
                </a:solidFill>
              </a:rPr>
              <a:t>Pipelined:</a:t>
            </a:r>
            <a:endParaRPr i="0" u="none" cap="none" strike="noStrike">
              <a:solidFill>
                <a:schemeClr val="dk1"/>
              </a:solidFill>
            </a:endParaRPr>
          </a:p>
          <a:p>
            <a:pPr indent="457200" lvl="0" marL="0" marR="0" rtl="0" algn="l">
              <a:lnSpc>
                <a:spcPct val="100000"/>
              </a:lnSpc>
              <a:spcBef>
                <a:spcPts val="0"/>
              </a:spcBef>
              <a:spcAft>
                <a:spcPts val="0"/>
              </a:spcAft>
              <a:buClr>
                <a:srgbClr val="000000"/>
              </a:buClr>
              <a:buSzPts val="1400"/>
              <a:buFont typeface="Arial"/>
              <a:buNone/>
            </a:pPr>
            <a:r>
              <a:rPr i="0" lang="en" u="none" cap="none" strike="noStrike">
                <a:solidFill>
                  <a:schemeClr val="dk1"/>
                </a:solidFill>
              </a:rPr>
              <a:t>Batch requests and responses to reduce the number of packets. Multiple requests can be contained in one TCP segment</a:t>
            </a:r>
            <a:endParaRPr i="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2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117" name="Google Shape;1117;g2d1ed2f0843_0_26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d1ed2f0843_0_9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d1ed2f0843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d1ed2f0843_0_97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d1ed2f0843_0_27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Next slide is CNAMEs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Calibri"/>
              <a:ea typeface="Calibri"/>
              <a:cs typeface="Calibri"/>
              <a:sym typeface="Calibri"/>
            </a:endParaRPr>
          </a:p>
        </p:txBody>
      </p:sp>
      <p:sp>
        <p:nvSpPr>
          <p:cNvPr id="1143" name="Google Shape;1143;g2d1ed2f0843_0_27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d1ed2f0843_0_2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Minor sidenote: Most of Netflix’s large data content is cached on </a:t>
            </a:r>
            <a:r>
              <a:rPr i="1" lang="en" sz="1200">
                <a:solidFill>
                  <a:schemeClr val="dk1"/>
                </a:solidFill>
                <a:latin typeface="Calibri"/>
                <a:ea typeface="Calibri"/>
                <a:cs typeface="Calibri"/>
                <a:sym typeface="Calibri"/>
              </a:rPr>
              <a:t>their own CDN</a:t>
            </a:r>
            <a:endParaRPr sz="1200">
              <a:solidFill>
                <a:schemeClr val="dk1"/>
              </a:solidFill>
              <a:latin typeface="Calibri"/>
              <a:ea typeface="Calibri"/>
              <a:cs typeface="Calibri"/>
              <a:sym typeface="Calibri"/>
            </a:endParaRPr>
          </a:p>
        </p:txBody>
      </p:sp>
      <p:sp>
        <p:nvSpPr>
          <p:cNvPr id="1149" name="Google Shape;1149;g2d1ed2f0843_0_27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d1ed2f0843_0_27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155" name="Google Shape;1155;g2d1ed2f0843_0_27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d1ed2f0843_0_27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1" name="Google Shape;1161;g2d1ed2f0843_0_27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Forward -- think ‘forward deployed’</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Reverse -- the reason is usually </a:t>
            </a:r>
            <a:r>
              <a:rPr b="1" lang="en" sz="1200">
                <a:solidFill>
                  <a:schemeClr val="dk1"/>
                </a:solidFill>
                <a:latin typeface="Calibri"/>
                <a:ea typeface="Calibri"/>
                <a:cs typeface="Calibri"/>
                <a:sym typeface="Calibri"/>
              </a:rPr>
              <a:t>to reduce the load on the server</a:t>
            </a:r>
            <a:r>
              <a:rPr lang="en" sz="1200">
                <a:solidFill>
                  <a:schemeClr val="dk1"/>
                </a:solidFill>
                <a:latin typeface="Calibri"/>
                <a:ea typeface="Calibri"/>
                <a:cs typeface="Calibri"/>
                <a:sym typeface="Calibri"/>
              </a:rPr>
              <a:t> (hence reverse because it is mainly to help the server, not the client)</a:t>
            </a:r>
            <a:endParaRPr sz="1200">
              <a:solidFill>
                <a:schemeClr val="dk1"/>
              </a:solidFill>
              <a:latin typeface="Calibri"/>
              <a:ea typeface="Calibri"/>
              <a:cs typeface="Calibri"/>
              <a:sym typeface="Calibri"/>
            </a:endParaRPr>
          </a:p>
        </p:txBody>
      </p:sp>
      <p:sp>
        <p:nvSpPr>
          <p:cNvPr id="1162" name="Google Shape;1162;g2d1ed2f0843_0_27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d1ed2f0843_0_27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d1ed2f0843_0_2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d1ed2f0843_0_30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174" name="Google Shape;1174;g2d1ed2f0843_0_30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2d1ed2f0843_0_3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192" name="Google Shape;1192;g2d1ed2f0843_0_3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d1ed2f0843_0_3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14" name="Google Shape;1214;g2d1ed2f0843_0_31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d1ed2f0843_0_3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35" name="Google Shape;1235;g2d1ed2f0843_0_3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d1ed2f0843_0_3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57" name="Google Shape;1257;g2d1ed2f0843_0_3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1ed2f0843_0_9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d1ed2f0843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2d1ed2f0843_0_98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d1ed2f0843_0_3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78" name="Google Shape;1278;g2d1ed2f0843_0_3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d1ed2f0843_0_3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293" name="Google Shape;1293;g2d1ed2f0843_0_3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d1ed2f0843_0_3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309" name="Google Shape;1309;g2d1ed2f0843_0_32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d1ed2f0843_0_3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330" name="Google Shape;1330;g2d1ed2f0843_0_3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2d1ed2f0843_0_3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352" name="Google Shape;1352;g2d1ed2f0843_0_3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d1ed2f0843_0_3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1374" name="Google Shape;1374;g2d1ed2f0843_0_32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d1ed2f0843_0_33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d1ed2f0843_0_3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d1ed2f0843_0_359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d1ed2f0843_0_3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d1ed2f0843_0_360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d1ed2f0843_0_3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d1ed2f0843_0_36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d1ed2f0843_0_3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d1ed2f0843_0_9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d1ed2f0843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d1ed2f0843_0_99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d1ed2f0843_0_363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2d1ed2f0843_0_3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d1ed2f0843_0_36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d1ed2f0843_0_3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d1ed2f0843_0_365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2d1ed2f0843_0_3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2d1ed2f0843_0_367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2d1ed2f0843_0_3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d1ed2f0843_0_369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2d1ed2f0843_0_3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d1ed2f0843_0_378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2d1ed2f0843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d1ed2f0843_0_378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d1ed2f0843_0_3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d1ed2f0843_0_379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d1ed2f0843_0_3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2d1ed2f0843_0_386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2d1ed2f0843_0_3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d1ed2f0843_0_403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d1ed2f0843_0_4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1ed2f0843_0_9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d1ed2f0843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d1ed2f0843_0_996: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2d1ed2f0843_0_41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2d1ed2f0843_0_4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d1ed2f0843_0_420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2d1ed2f0843_0_4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d1ed2f0843_0_42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d1ed2f0843_0_4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2d1ed2f0843_0_427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2d1ed2f0843_0_4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2d1ed2f0843_0_428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2d1ed2f0843_0_4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d1ed2f0843_0_43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2d1ed2f0843_0_4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d1ed2f0843_0_440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2d1ed2f0843_0_4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2d1ed2f0843_0_446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2d1ed2f0843_0_4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d1ed2f0843_0_447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2d1ed2f0843_0_4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2d1ed2f0843_0_448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2d1ed2f0843_0_4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1ed2f0843_0_10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d1ed2f0843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just cover the clos based topology for now.</a:t>
            </a:r>
            <a:endParaRPr/>
          </a:p>
        </p:txBody>
      </p:sp>
      <p:sp>
        <p:nvSpPr>
          <p:cNvPr id="365" name="Google Shape;365;g2d1ed2f0843_0_100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2d1ed2f0843_0_449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2d1ed2f0843_0_4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2d1ed2f0843_0_45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2d1ed2f0843_0_4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2d1ed2f0843_0_459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2d1ed2f0843_0_4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g2d1ed2f0843_0_459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2d1ed2f0843_0_4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d1ed2f0843_0_461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2d1ed2f0843_0_4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2d1ed2f0843_0_46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2d1ed2f0843_0_4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2d1ed2f0843_0_46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2d1ed2f0843_0_4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d1ed2f0843_0_46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d1ed2f0843_0_4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2d1ed2f0843_0_46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2d1ed2f0843_0_4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d1ed2f0843_0_463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2d1ed2f0843_0_4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d1ed2f0843_0_10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d1ed2f0843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tree has less (in amount) but more powerful components (links and switches) in the topology. When one components fails it has much higher impact on the remaining bandwidth than if one component were to fail in clos topology.</a:t>
            </a:r>
            <a:endParaRPr/>
          </a:p>
          <a:p>
            <a:pPr indent="0" lvl="0" marL="0" rtl="0" algn="l">
              <a:spcBef>
                <a:spcPts val="0"/>
              </a:spcBef>
              <a:spcAft>
                <a:spcPts val="0"/>
              </a:spcAft>
              <a:buNone/>
            </a:pPr>
            <a:r>
              <a:t/>
            </a:r>
            <a:endParaRPr/>
          </a:p>
        </p:txBody>
      </p:sp>
      <p:sp>
        <p:nvSpPr>
          <p:cNvPr id="373" name="Google Shape;373;g2d1ed2f0843_0_101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2d1ed2f0843_0_464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2d1ed2f0843_0_4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2d1ed2f0843_0_465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2d1ed2f0843_0_4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2d1ed2f0843_0_47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2d1ed2f0843_0_4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B6D7A8"/>
        </a:solidFill>
      </p:bgPr>
    </p:bg>
    <p:spTree>
      <p:nvGrpSpPr>
        <p:cNvPr id="54" name="Shape 54"/>
        <p:cNvGrpSpPr/>
        <p:nvPr/>
      </p:nvGrpSpPr>
      <p:grpSpPr>
        <a:xfrm>
          <a:off x="0" y="0"/>
          <a:ext cx="0" cy="0"/>
          <a:chOff x="0" y="0"/>
          <a:chExt cx="0" cy="0"/>
        </a:xfrm>
      </p:grpSpPr>
      <p:grpSp>
        <p:nvGrpSpPr>
          <p:cNvPr id="55" name="Google Shape;55;p14"/>
          <p:cNvGrpSpPr/>
          <p:nvPr/>
        </p:nvGrpSpPr>
        <p:grpSpPr>
          <a:xfrm>
            <a:off x="4350277" y="3807171"/>
            <a:ext cx="443589" cy="140843"/>
            <a:chOff x="4137525" y="2915950"/>
            <a:chExt cx="869100" cy="207000"/>
          </a:xfrm>
        </p:grpSpPr>
        <p:sp>
          <p:nvSpPr>
            <p:cNvPr id="56" name="Google Shape;56;p14"/>
            <p:cNvSpPr/>
            <p:nvPr/>
          </p:nvSpPr>
          <p:spPr>
            <a:xfrm>
              <a:off x="4468575" y="2915950"/>
              <a:ext cx="207000" cy="207000"/>
            </a:xfrm>
            <a:prstGeom prst="ellipse">
              <a:avLst/>
            </a:prstGeom>
            <a:solidFill>
              <a:srgbClr val="0C34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4"/>
            <p:cNvSpPr/>
            <p:nvPr/>
          </p:nvSpPr>
          <p:spPr>
            <a:xfrm>
              <a:off x="4799625" y="2915950"/>
              <a:ext cx="207000" cy="207000"/>
            </a:xfrm>
            <a:prstGeom prst="ellipse">
              <a:avLst/>
            </a:prstGeom>
            <a:solidFill>
              <a:srgbClr val="0C34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a:off x="4137525" y="2915950"/>
              <a:ext cx="207000" cy="207000"/>
            </a:xfrm>
            <a:prstGeom prst="ellipse">
              <a:avLst/>
            </a:prstGeom>
            <a:solidFill>
              <a:srgbClr val="0C34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14"/>
          <p:cNvSpPr txBox="1"/>
          <p:nvPr>
            <p:ph type="ctrTitle"/>
          </p:nvPr>
        </p:nvSpPr>
        <p:spPr>
          <a:xfrm>
            <a:off x="671258" y="1321067"/>
            <a:ext cx="7801500" cy="23067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C343D"/>
              </a:buClr>
              <a:buSzPts val="4800"/>
              <a:buFont typeface="Francois One"/>
              <a:buNone/>
              <a:defRPr b="0" i="0" sz="4800" u="none" cap="none" strike="noStrike">
                <a:solidFill>
                  <a:srgbClr val="0C343D"/>
                </a:solidFill>
                <a:latin typeface="Francois One"/>
                <a:ea typeface="Francois One"/>
                <a:cs typeface="Francois One"/>
                <a:sym typeface="Francois One"/>
              </a:defRPr>
            </a:lvl1pPr>
            <a:lvl2pPr lvl="1" marR="0" rtl="0" algn="ctr">
              <a:lnSpc>
                <a:spcPct val="100000"/>
              </a:lnSpc>
              <a:spcBef>
                <a:spcPts val="0"/>
              </a:spcBef>
              <a:spcAft>
                <a:spcPts val="0"/>
              </a:spcAft>
              <a:buClr>
                <a:srgbClr val="0C343D"/>
              </a:buClr>
              <a:buSzPts val="4800"/>
              <a:buFont typeface="Francois One"/>
              <a:buNone/>
              <a:defRPr b="0" i="0" sz="4800" u="none" cap="none" strike="noStrike">
                <a:solidFill>
                  <a:srgbClr val="0C343D"/>
                </a:solidFill>
                <a:latin typeface="Francois One"/>
                <a:ea typeface="Francois One"/>
                <a:cs typeface="Francois One"/>
                <a:sym typeface="Francois One"/>
              </a:defRPr>
            </a:lvl2pPr>
            <a:lvl3pPr lvl="2" marR="0" rtl="0" algn="ctr">
              <a:lnSpc>
                <a:spcPct val="100000"/>
              </a:lnSpc>
              <a:spcBef>
                <a:spcPts val="0"/>
              </a:spcBef>
              <a:spcAft>
                <a:spcPts val="0"/>
              </a:spcAft>
              <a:buClr>
                <a:srgbClr val="0C343D"/>
              </a:buClr>
              <a:buSzPts val="4800"/>
              <a:buFont typeface="Francois One"/>
              <a:buNone/>
              <a:defRPr b="0" i="0" sz="4800" u="none" cap="none" strike="noStrike">
                <a:solidFill>
                  <a:srgbClr val="0C343D"/>
                </a:solidFill>
                <a:latin typeface="Francois One"/>
                <a:ea typeface="Francois One"/>
                <a:cs typeface="Francois One"/>
                <a:sym typeface="Francois One"/>
              </a:defRPr>
            </a:lvl3pPr>
            <a:lvl4pPr lvl="3" marR="0" rtl="0" algn="ctr">
              <a:lnSpc>
                <a:spcPct val="100000"/>
              </a:lnSpc>
              <a:spcBef>
                <a:spcPts val="0"/>
              </a:spcBef>
              <a:spcAft>
                <a:spcPts val="0"/>
              </a:spcAft>
              <a:buClr>
                <a:srgbClr val="0C343D"/>
              </a:buClr>
              <a:buSzPts val="4800"/>
              <a:buFont typeface="Francois One"/>
              <a:buNone/>
              <a:defRPr b="0" i="0" sz="4800" u="none" cap="none" strike="noStrike">
                <a:solidFill>
                  <a:srgbClr val="0C343D"/>
                </a:solidFill>
                <a:latin typeface="Francois One"/>
                <a:ea typeface="Francois One"/>
                <a:cs typeface="Francois One"/>
                <a:sym typeface="Francois One"/>
              </a:defRPr>
            </a:lvl4pPr>
            <a:lvl5pPr lvl="4" marR="0" rtl="0" algn="ctr">
              <a:lnSpc>
                <a:spcPct val="100000"/>
              </a:lnSpc>
              <a:spcBef>
                <a:spcPts val="0"/>
              </a:spcBef>
              <a:spcAft>
                <a:spcPts val="0"/>
              </a:spcAft>
              <a:buClr>
                <a:srgbClr val="0C343D"/>
              </a:buClr>
              <a:buSzPts val="4800"/>
              <a:buFont typeface="Francois One"/>
              <a:buNone/>
              <a:defRPr b="0" i="0" sz="4800" u="none" cap="none" strike="noStrike">
                <a:solidFill>
                  <a:srgbClr val="0C343D"/>
                </a:solidFill>
                <a:latin typeface="Francois One"/>
                <a:ea typeface="Francois One"/>
                <a:cs typeface="Francois One"/>
                <a:sym typeface="Francois One"/>
              </a:defRPr>
            </a:lvl5pPr>
            <a:lvl6pPr lvl="5" marR="0" rtl="0" algn="ctr">
              <a:lnSpc>
                <a:spcPct val="100000"/>
              </a:lnSpc>
              <a:spcBef>
                <a:spcPts val="0"/>
              </a:spcBef>
              <a:spcAft>
                <a:spcPts val="0"/>
              </a:spcAft>
              <a:buClr>
                <a:srgbClr val="0C343D"/>
              </a:buClr>
              <a:buSzPts val="4800"/>
              <a:buFont typeface="Francois One"/>
              <a:buNone/>
              <a:defRPr b="0" i="0" sz="4800" u="none" cap="none" strike="noStrike">
                <a:solidFill>
                  <a:srgbClr val="0C343D"/>
                </a:solidFill>
                <a:latin typeface="Francois One"/>
                <a:ea typeface="Francois One"/>
                <a:cs typeface="Francois One"/>
                <a:sym typeface="Francois One"/>
              </a:defRPr>
            </a:lvl6pPr>
            <a:lvl7pPr lvl="6" marR="0" rtl="0" algn="ctr">
              <a:lnSpc>
                <a:spcPct val="100000"/>
              </a:lnSpc>
              <a:spcBef>
                <a:spcPts val="0"/>
              </a:spcBef>
              <a:spcAft>
                <a:spcPts val="0"/>
              </a:spcAft>
              <a:buClr>
                <a:srgbClr val="0C343D"/>
              </a:buClr>
              <a:buSzPts val="4800"/>
              <a:buFont typeface="Francois One"/>
              <a:buNone/>
              <a:defRPr b="0" i="0" sz="4800" u="none" cap="none" strike="noStrike">
                <a:solidFill>
                  <a:srgbClr val="0C343D"/>
                </a:solidFill>
                <a:latin typeface="Francois One"/>
                <a:ea typeface="Francois One"/>
                <a:cs typeface="Francois One"/>
                <a:sym typeface="Francois One"/>
              </a:defRPr>
            </a:lvl7pPr>
            <a:lvl8pPr lvl="7" marR="0" rtl="0" algn="ctr">
              <a:lnSpc>
                <a:spcPct val="100000"/>
              </a:lnSpc>
              <a:spcBef>
                <a:spcPts val="0"/>
              </a:spcBef>
              <a:spcAft>
                <a:spcPts val="0"/>
              </a:spcAft>
              <a:buClr>
                <a:srgbClr val="0C343D"/>
              </a:buClr>
              <a:buSzPts val="4800"/>
              <a:buFont typeface="Francois One"/>
              <a:buNone/>
              <a:defRPr b="0" i="0" sz="4800" u="none" cap="none" strike="noStrike">
                <a:solidFill>
                  <a:srgbClr val="0C343D"/>
                </a:solidFill>
                <a:latin typeface="Francois One"/>
                <a:ea typeface="Francois One"/>
                <a:cs typeface="Francois One"/>
                <a:sym typeface="Francois One"/>
              </a:defRPr>
            </a:lvl8pPr>
            <a:lvl9pPr lvl="8" marR="0" rtl="0" algn="ctr">
              <a:lnSpc>
                <a:spcPct val="100000"/>
              </a:lnSpc>
              <a:spcBef>
                <a:spcPts val="0"/>
              </a:spcBef>
              <a:spcAft>
                <a:spcPts val="0"/>
              </a:spcAft>
              <a:buClr>
                <a:srgbClr val="0C343D"/>
              </a:buClr>
              <a:buSzPts val="4800"/>
              <a:buFont typeface="Francois One"/>
              <a:buNone/>
              <a:defRPr b="0" i="0" sz="4800" u="none" cap="none" strike="noStrike">
                <a:solidFill>
                  <a:srgbClr val="0C343D"/>
                </a:solidFill>
                <a:latin typeface="Francois One"/>
                <a:ea typeface="Francois One"/>
                <a:cs typeface="Francois One"/>
                <a:sym typeface="Francois One"/>
              </a:defRPr>
            </a:lvl9pPr>
          </a:lstStyle>
          <a:p/>
        </p:txBody>
      </p:sp>
      <p:sp>
        <p:nvSpPr>
          <p:cNvPr id="60" name="Google Shape;60;p14"/>
          <p:cNvSpPr txBox="1"/>
          <p:nvPr>
            <p:ph idx="1" type="subTitle"/>
          </p:nvPr>
        </p:nvSpPr>
        <p:spPr>
          <a:xfrm>
            <a:off x="671250" y="4233168"/>
            <a:ext cx="7801500" cy="10569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Source Sans Pro"/>
              <a:buNone/>
              <a:defRPr b="0" i="0" sz="2400" u="none" cap="none" strike="noStrike">
                <a:solidFill>
                  <a:srgbClr val="FFFFFF"/>
                </a:solidFill>
                <a:latin typeface="Source Sans Pro"/>
                <a:ea typeface="Source Sans Pro"/>
                <a:cs typeface="Source Sans Pro"/>
                <a:sym typeface="Source Sans Pro"/>
              </a:defRPr>
            </a:lvl1pPr>
            <a:lvl2pPr lvl="1" marR="0" rtl="0" algn="ctr">
              <a:lnSpc>
                <a:spcPct val="100000"/>
              </a:lnSpc>
              <a:spcBef>
                <a:spcPts val="0"/>
              </a:spcBef>
              <a:spcAft>
                <a:spcPts val="0"/>
              </a:spcAft>
              <a:buClr>
                <a:srgbClr val="FFFFFF"/>
              </a:buClr>
              <a:buSzPts val="2100"/>
              <a:buFont typeface="Source Sans Pro"/>
              <a:buNone/>
              <a:defRPr b="1" i="0" sz="2100" u="none" cap="none" strike="noStrike">
                <a:solidFill>
                  <a:srgbClr val="FFFFFF"/>
                </a:solidFill>
                <a:latin typeface="Source Sans Pro"/>
                <a:ea typeface="Source Sans Pro"/>
                <a:cs typeface="Source Sans Pro"/>
                <a:sym typeface="Source Sans Pro"/>
              </a:defRPr>
            </a:lvl2pPr>
            <a:lvl3pPr lvl="2" marR="0" rtl="0" algn="ctr">
              <a:lnSpc>
                <a:spcPct val="100000"/>
              </a:lnSpc>
              <a:spcBef>
                <a:spcPts val="0"/>
              </a:spcBef>
              <a:spcAft>
                <a:spcPts val="0"/>
              </a:spcAft>
              <a:buClr>
                <a:srgbClr val="FFFFFF"/>
              </a:buClr>
              <a:buSzPts val="2100"/>
              <a:buFont typeface="Source Sans Pro"/>
              <a:buNone/>
              <a:defRPr b="1" i="0" sz="2100" u="none" cap="none" strike="noStrike">
                <a:solidFill>
                  <a:srgbClr val="FFFFFF"/>
                </a:solidFill>
                <a:latin typeface="Source Sans Pro"/>
                <a:ea typeface="Source Sans Pro"/>
                <a:cs typeface="Source Sans Pro"/>
                <a:sym typeface="Source Sans Pro"/>
              </a:defRPr>
            </a:lvl3pPr>
            <a:lvl4pPr lvl="3" marR="0" rtl="0" algn="ctr">
              <a:lnSpc>
                <a:spcPct val="100000"/>
              </a:lnSpc>
              <a:spcBef>
                <a:spcPts val="0"/>
              </a:spcBef>
              <a:spcAft>
                <a:spcPts val="0"/>
              </a:spcAft>
              <a:buClr>
                <a:srgbClr val="FFFFFF"/>
              </a:buClr>
              <a:buSzPts val="2100"/>
              <a:buFont typeface="Source Sans Pro"/>
              <a:buNone/>
              <a:defRPr b="1" i="0" sz="2100" u="none" cap="none" strike="noStrike">
                <a:solidFill>
                  <a:srgbClr val="FFFFFF"/>
                </a:solidFill>
                <a:latin typeface="Source Sans Pro"/>
                <a:ea typeface="Source Sans Pro"/>
                <a:cs typeface="Source Sans Pro"/>
                <a:sym typeface="Source Sans Pro"/>
              </a:defRPr>
            </a:lvl4pPr>
            <a:lvl5pPr lvl="4" marR="0" rtl="0" algn="ctr">
              <a:lnSpc>
                <a:spcPct val="100000"/>
              </a:lnSpc>
              <a:spcBef>
                <a:spcPts val="0"/>
              </a:spcBef>
              <a:spcAft>
                <a:spcPts val="0"/>
              </a:spcAft>
              <a:buClr>
                <a:srgbClr val="FFFFFF"/>
              </a:buClr>
              <a:buSzPts val="2100"/>
              <a:buFont typeface="Source Sans Pro"/>
              <a:buNone/>
              <a:defRPr b="1" i="0" sz="2100" u="none" cap="none" strike="noStrike">
                <a:solidFill>
                  <a:srgbClr val="FFFFFF"/>
                </a:solidFill>
                <a:latin typeface="Source Sans Pro"/>
                <a:ea typeface="Source Sans Pro"/>
                <a:cs typeface="Source Sans Pro"/>
                <a:sym typeface="Source Sans Pro"/>
              </a:defRPr>
            </a:lvl5pPr>
            <a:lvl6pPr lvl="5" marR="0" rtl="0" algn="ctr">
              <a:lnSpc>
                <a:spcPct val="100000"/>
              </a:lnSpc>
              <a:spcBef>
                <a:spcPts val="0"/>
              </a:spcBef>
              <a:spcAft>
                <a:spcPts val="0"/>
              </a:spcAft>
              <a:buClr>
                <a:srgbClr val="FFFFFF"/>
              </a:buClr>
              <a:buSzPts val="2100"/>
              <a:buFont typeface="Source Sans Pro"/>
              <a:buNone/>
              <a:defRPr b="1" i="0" sz="2100" u="none" cap="none" strike="noStrike">
                <a:solidFill>
                  <a:srgbClr val="FFFFFF"/>
                </a:solidFill>
                <a:latin typeface="Source Sans Pro"/>
                <a:ea typeface="Source Sans Pro"/>
                <a:cs typeface="Source Sans Pro"/>
                <a:sym typeface="Source Sans Pro"/>
              </a:defRPr>
            </a:lvl6pPr>
            <a:lvl7pPr lvl="6" marR="0" rtl="0" algn="ctr">
              <a:lnSpc>
                <a:spcPct val="100000"/>
              </a:lnSpc>
              <a:spcBef>
                <a:spcPts val="0"/>
              </a:spcBef>
              <a:spcAft>
                <a:spcPts val="0"/>
              </a:spcAft>
              <a:buClr>
                <a:srgbClr val="FFFFFF"/>
              </a:buClr>
              <a:buSzPts val="2100"/>
              <a:buFont typeface="Source Sans Pro"/>
              <a:buNone/>
              <a:defRPr b="1" i="0" sz="2100" u="none" cap="none" strike="noStrike">
                <a:solidFill>
                  <a:srgbClr val="FFFFFF"/>
                </a:solidFill>
                <a:latin typeface="Source Sans Pro"/>
                <a:ea typeface="Source Sans Pro"/>
                <a:cs typeface="Source Sans Pro"/>
                <a:sym typeface="Source Sans Pro"/>
              </a:defRPr>
            </a:lvl7pPr>
            <a:lvl8pPr lvl="7" marR="0" rtl="0" algn="ctr">
              <a:lnSpc>
                <a:spcPct val="100000"/>
              </a:lnSpc>
              <a:spcBef>
                <a:spcPts val="0"/>
              </a:spcBef>
              <a:spcAft>
                <a:spcPts val="0"/>
              </a:spcAft>
              <a:buClr>
                <a:srgbClr val="FFFFFF"/>
              </a:buClr>
              <a:buSzPts val="2100"/>
              <a:buFont typeface="Source Sans Pro"/>
              <a:buNone/>
              <a:defRPr b="1" i="0" sz="2100" u="none" cap="none" strike="noStrike">
                <a:solidFill>
                  <a:srgbClr val="FFFFFF"/>
                </a:solidFill>
                <a:latin typeface="Source Sans Pro"/>
                <a:ea typeface="Source Sans Pro"/>
                <a:cs typeface="Source Sans Pro"/>
                <a:sym typeface="Source Sans Pro"/>
              </a:defRPr>
            </a:lvl8pPr>
            <a:lvl9pPr lvl="8" marR="0" rtl="0" algn="ctr">
              <a:lnSpc>
                <a:spcPct val="100000"/>
              </a:lnSpc>
              <a:spcBef>
                <a:spcPts val="0"/>
              </a:spcBef>
              <a:spcAft>
                <a:spcPts val="0"/>
              </a:spcAft>
              <a:buClr>
                <a:srgbClr val="FFFFFF"/>
              </a:buClr>
              <a:buSzPts val="2100"/>
              <a:buFont typeface="Source Sans Pro"/>
              <a:buNone/>
              <a:defRPr b="1" i="0" sz="2100" u="none" cap="none" strike="noStrike">
                <a:solidFill>
                  <a:srgbClr val="FFFFFF"/>
                </a:solidFill>
                <a:latin typeface="Source Sans Pro"/>
                <a:ea typeface="Source Sans Pro"/>
                <a:cs typeface="Source Sans Pro"/>
                <a:sym typeface="Source Sans Pro"/>
              </a:defRPr>
            </a:lvl9pPr>
          </a:lstStyle>
          <a:p/>
        </p:txBody>
      </p:sp>
      <p:sp>
        <p:nvSpPr>
          <p:cNvPr id="61" name="Google Shape;61;p14"/>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1pPr>
            <a:lvl2pPr lvl="1"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2pPr>
            <a:lvl3pPr lvl="2"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3pPr>
            <a:lvl4pPr lvl="3"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4pPr>
            <a:lvl5pPr lvl="4"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5pPr>
            <a:lvl6pPr lvl="5"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6pPr>
            <a:lvl7pPr lvl="6"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7pPr>
            <a:lvl8pPr lvl="7"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8pPr>
            <a:lvl9pPr lvl="8"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9pPr>
          </a:lstStyle>
          <a:p/>
        </p:txBody>
      </p:sp>
      <p:sp>
        <p:nvSpPr>
          <p:cNvPr id="64" name="Google Shape;64;p1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5000"/>
              </a:lnSpc>
              <a:spcBef>
                <a:spcPts val="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1pPr>
            <a:lvl2pPr indent="-355600" lvl="1" marL="9144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2pPr>
            <a:lvl3pPr indent="-355600" lvl="2" marL="13716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3pPr>
            <a:lvl4pPr indent="-355600" lvl="3" marL="18288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4pPr>
            <a:lvl5pPr indent="-355600" lvl="4" marL="22860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5pPr>
            <a:lvl6pPr indent="-355600" lvl="5" marL="27432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6pPr>
            <a:lvl7pPr indent="-355600" lvl="6" marL="32004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7pPr>
            <a:lvl8pPr indent="-355600" lvl="7" marL="36576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8pPr>
            <a:lvl9pPr indent="-355600" lvl="8" marL="4114800" marR="0" rtl="0" algn="l">
              <a:lnSpc>
                <a:spcPct val="115000"/>
              </a:lnSpc>
              <a:spcBef>
                <a:spcPts val="1600"/>
              </a:spcBef>
              <a:spcAft>
                <a:spcPts val="160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9pPr>
          </a:lstStyle>
          <a:p/>
        </p:txBody>
      </p:sp>
      <p:sp>
        <p:nvSpPr>
          <p:cNvPr id="65" name="Google Shape;65;p15"/>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6"/>
          <p:cNvSpPr txBox="1"/>
          <p:nvPr>
            <p:ph type="title"/>
          </p:nvPr>
        </p:nvSpPr>
        <p:spPr>
          <a:xfrm>
            <a:off x="671250" y="2855000"/>
            <a:ext cx="7852200" cy="1148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1pPr>
            <a:lvl2pPr lvl="1" marR="0" rtl="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2pPr>
            <a:lvl3pPr lvl="2" marR="0" rtl="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3pPr>
            <a:lvl4pPr lvl="3" marR="0" rtl="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4pPr>
            <a:lvl5pPr lvl="4" marR="0" rtl="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5pPr>
            <a:lvl6pPr lvl="5" marR="0" rtl="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6pPr>
            <a:lvl7pPr lvl="6" marR="0" rtl="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7pPr>
            <a:lvl8pPr lvl="7" marR="0" rtl="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8pPr>
            <a:lvl9pPr lvl="8" marR="0" rtl="0" algn="ctr">
              <a:lnSpc>
                <a:spcPct val="100000"/>
              </a:lnSpc>
              <a:spcBef>
                <a:spcPts val="0"/>
              </a:spcBef>
              <a:spcAft>
                <a:spcPts val="0"/>
              </a:spcAft>
              <a:buClr>
                <a:srgbClr val="0C343D"/>
              </a:buClr>
              <a:buSzPts val="3600"/>
              <a:buFont typeface="Francois One"/>
              <a:buNone/>
              <a:defRPr b="0" i="0" sz="3600" u="none" cap="none" strike="noStrike">
                <a:solidFill>
                  <a:srgbClr val="0C343D"/>
                </a:solidFill>
                <a:latin typeface="Francois One"/>
                <a:ea typeface="Francois One"/>
                <a:cs typeface="Francois One"/>
                <a:sym typeface="Francois One"/>
              </a:defRPr>
            </a:lvl9pPr>
          </a:lstStyle>
          <a:p/>
        </p:txBody>
      </p:sp>
      <p:sp>
        <p:nvSpPr>
          <p:cNvPr id="68" name="Google Shape;68;p16"/>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1pPr>
            <a:lvl2pPr lvl="1"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2pPr>
            <a:lvl3pPr lvl="2"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3pPr>
            <a:lvl4pPr lvl="3"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4pPr>
            <a:lvl5pPr lvl="4"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5pPr>
            <a:lvl6pPr lvl="5"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6pPr>
            <a:lvl7pPr lvl="6"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7pPr>
            <a:lvl8pPr lvl="7"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8pPr>
            <a:lvl9pPr lvl="8"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9pPr>
          </a:lstStyle>
          <a:p/>
        </p:txBody>
      </p:sp>
      <p:sp>
        <p:nvSpPr>
          <p:cNvPr id="71" name="Google Shape;71;p17"/>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C343D"/>
              </a:buClr>
              <a:buSzPts val="1400"/>
              <a:buFont typeface="Source Sans Pro"/>
              <a:buChar char="●"/>
              <a:defRPr b="0" i="0" sz="1400" u="none" cap="none" strike="noStrike">
                <a:solidFill>
                  <a:srgbClr val="0C343D"/>
                </a:solidFill>
                <a:latin typeface="Source Sans Pro"/>
                <a:ea typeface="Source Sans Pro"/>
                <a:cs typeface="Source Sans Pro"/>
                <a:sym typeface="Source Sans Pro"/>
              </a:defRPr>
            </a:lvl1pPr>
            <a:lvl2pPr indent="-304800" lvl="1" marL="9144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2pPr>
            <a:lvl3pPr indent="-304800" lvl="2" marL="13716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3pPr>
            <a:lvl4pPr indent="-304800" lvl="3" marL="18288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4pPr>
            <a:lvl5pPr indent="-304800" lvl="4" marL="22860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5pPr>
            <a:lvl6pPr indent="-304800" lvl="5" marL="27432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6pPr>
            <a:lvl7pPr indent="-304800" lvl="6" marL="32004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7pPr>
            <a:lvl8pPr indent="-304800" lvl="7" marL="36576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8pPr>
            <a:lvl9pPr indent="-304800" lvl="8" marL="4114800" marR="0" rtl="0" algn="l">
              <a:lnSpc>
                <a:spcPct val="115000"/>
              </a:lnSpc>
              <a:spcBef>
                <a:spcPts val="1600"/>
              </a:spcBef>
              <a:spcAft>
                <a:spcPts val="160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9pPr>
          </a:lstStyle>
          <a:p/>
        </p:txBody>
      </p:sp>
      <p:sp>
        <p:nvSpPr>
          <p:cNvPr id="72" name="Google Shape;72;p17"/>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C343D"/>
              </a:buClr>
              <a:buSzPts val="1400"/>
              <a:buFont typeface="Source Sans Pro"/>
              <a:buChar char="●"/>
              <a:defRPr b="0" i="0" sz="1400" u="none" cap="none" strike="noStrike">
                <a:solidFill>
                  <a:srgbClr val="0C343D"/>
                </a:solidFill>
                <a:latin typeface="Source Sans Pro"/>
                <a:ea typeface="Source Sans Pro"/>
                <a:cs typeface="Source Sans Pro"/>
                <a:sym typeface="Source Sans Pro"/>
              </a:defRPr>
            </a:lvl1pPr>
            <a:lvl2pPr indent="-304800" lvl="1" marL="9144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2pPr>
            <a:lvl3pPr indent="-304800" lvl="2" marL="13716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3pPr>
            <a:lvl4pPr indent="-304800" lvl="3" marL="18288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4pPr>
            <a:lvl5pPr indent="-304800" lvl="4" marL="22860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5pPr>
            <a:lvl6pPr indent="-304800" lvl="5" marL="27432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6pPr>
            <a:lvl7pPr indent="-304800" lvl="6" marL="32004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7pPr>
            <a:lvl8pPr indent="-304800" lvl="7" marL="36576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8pPr>
            <a:lvl9pPr indent="-304800" lvl="8" marL="4114800" marR="0" rtl="0" algn="l">
              <a:lnSpc>
                <a:spcPct val="115000"/>
              </a:lnSpc>
              <a:spcBef>
                <a:spcPts val="1600"/>
              </a:spcBef>
              <a:spcAft>
                <a:spcPts val="160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9pPr>
          </a:lstStyle>
          <a:p/>
        </p:txBody>
      </p:sp>
      <p:sp>
        <p:nvSpPr>
          <p:cNvPr id="73" name="Google Shape;73;p17"/>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18"/>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C343D"/>
              </a:buClr>
              <a:buSzPts val="2400"/>
              <a:buFont typeface="Francois One"/>
              <a:buNone/>
              <a:defRPr b="0" i="0" sz="2400" u="none" cap="none" strike="noStrike">
                <a:solidFill>
                  <a:srgbClr val="0C343D"/>
                </a:solidFill>
                <a:latin typeface="Francois One"/>
                <a:ea typeface="Francois One"/>
                <a:cs typeface="Francois One"/>
                <a:sym typeface="Francois One"/>
              </a:defRPr>
            </a:lvl1pPr>
            <a:lvl2pPr lvl="1" marR="0" rtl="0" algn="l">
              <a:lnSpc>
                <a:spcPct val="100000"/>
              </a:lnSpc>
              <a:spcBef>
                <a:spcPts val="0"/>
              </a:spcBef>
              <a:spcAft>
                <a:spcPts val="0"/>
              </a:spcAft>
              <a:buClr>
                <a:srgbClr val="0C343D"/>
              </a:buClr>
              <a:buSzPts val="2400"/>
              <a:buFont typeface="Francois One"/>
              <a:buNone/>
              <a:defRPr b="0" i="0" sz="2400" u="none" cap="none" strike="noStrike">
                <a:solidFill>
                  <a:srgbClr val="0C343D"/>
                </a:solidFill>
                <a:latin typeface="Francois One"/>
                <a:ea typeface="Francois One"/>
                <a:cs typeface="Francois One"/>
                <a:sym typeface="Francois One"/>
              </a:defRPr>
            </a:lvl2pPr>
            <a:lvl3pPr lvl="2" marR="0" rtl="0" algn="l">
              <a:lnSpc>
                <a:spcPct val="100000"/>
              </a:lnSpc>
              <a:spcBef>
                <a:spcPts val="0"/>
              </a:spcBef>
              <a:spcAft>
                <a:spcPts val="0"/>
              </a:spcAft>
              <a:buClr>
                <a:srgbClr val="0C343D"/>
              </a:buClr>
              <a:buSzPts val="2400"/>
              <a:buFont typeface="Francois One"/>
              <a:buNone/>
              <a:defRPr b="0" i="0" sz="2400" u="none" cap="none" strike="noStrike">
                <a:solidFill>
                  <a:srgbClr val="0C343D"/>
                </a:solidFill>
                <a:latin typeface="Francois One"/>
                <a:ea typeface="Francois One"/>
                <a:cs typeface="Francois One"/>
                <a:sym typeface="Francois One"/>
              </a:defRPr>
            </a:lvl3pPr>
            <a:lvl4pPr lvl="3" marR="0" rtl="0" algn="l">
              <a:lnSpc>
                <a:spcPct val="100000"/>
              </a:lnSpc>
              <a:spcBef>
                <a:spcPts val="0"/>
              </a:spcBef>
              <a:spcAft>
                <a:spcPts val="0"/>
              </a:spcAft>
              <a:buClr>
                <a:srgbClr val="0C343D"/>
              </a:buClr>
              <a:buSzPts val="2400"/>
              <a:buFont typeface="Francois One"/>
              <a:buNone/>
              <a:defRPr b="0" i="0" sz="2400" u="none" cap="none" strike="noStrike">
                <a:solidFill>
                  <a:srgbClr val="0C343D"/>
                </a:solidFill>
                <a:latin typeface="Francois One"/>
                <a:ea typeface="Francois One"/>
                <a:cs typeface="Francois One"/>
                <a:sym typeface="Francois One"/>
              </a:defRPr>
            </a:lvl4pPr>
            <a:lvl5pPr lvl="4" marR="0" rtl="0" algn="l">
              <a:lnSpc>
                <a:spcPct val="100000"/>
              </a:lnSpc>
              <a:spcBef>
                <a:spcPts val="0"/>
              </a:spcBef>
              <a:spcAft>
                <a:spcPts val="0"/>
              </a:spcAft>
              <a:buClr>
                <a:srgbClr val="0C343D"/>
              </a:buClr>
              <a:buSzPts val="2400"/>
              <a:buFont typeface="Francois One"/>
              <a:buNone/>
              <a:defRPr b="0" i="0" sz="2400" u="none" cap="none" strike="noStrike">
                <a:solidFill>
                  <a:srgbClr val="0C343D"/>
                </a:solidFill>
                <a:latin typeface="Francois One"/>
                <a:ea typeface="Francois One"/>
                <a:cs typeface="Francois One"/>
                <a:sym typeface="Francois One"/>
              </a:defRPr>
            </a:lvl5pPr>
            <a:lvl6pPr lvl="5" marR="0" rtl="0" algn="l">
              <a:lnSpc>
                <a:spcPct val="100000"/>
              </a:lnSpc>
              <a:spcBef>
                <a:spcPts val="0"/>
              </a:spcBef>
              <a:spcAft>
                <a:spcPts val="0"/>
              </a:spcAft>
              <a:buClr>
                <a:srgbClr val="0C343D"/>
              </a:buClr>
              <a:buSzPts val="2400"/>
              <a:buFont typeface="Francois One"/>
              <a:buNone/>
              <a:defRPr b="0" i="0" sz="2400" u="none" cap="none" strike="noStrike">
                <a:solidFill>
                  <a:srgbClr val="0C343D"/>
                </a:solidFill>
                <a:latin typeface="Francois One"/>
                <a:ea typeface="Francois One"/>
                <a:cs typeface="Francois One"/>
                <a:sym typeface="Francois One"/>
              </a:defRPr>
            </a:lvl6pPr>
            <a:lvl7pPr lvl="6" marR="0" rtl="0" algn="l">
              <a:lnSpc>
                <a:spcPct val="100000"/>
              </a:lnSpc>
              <a:spcBef>
                <a:spcPts val="0"/>
              </a:spcBef>
              <a:spcAft>
                <a:spcPts val="0"/>
              </a:spcAft>
              <a:buClr>
                <a:srgbClr val="0C343D"/>
              </a:buClr>
              <a:buSzPts val="2400"/>
              <a:buFont typeface="Francois One"/>
              <a:buNone/>
              <a:defRPr b="0" i="0" sz="2400" u="none" cap="none" strike="noStrike">
                <a:solidFill>
                  <a:srgbClr val="0C343D"/>
                </a:solidFill>
                <a:latin typeface="Francois One"/>
                <a:ea typeface="Francois One"/>
                <a:cs typeface="Francois One"/>
                <a:sym typeface="Francois One"/>
              </a:defRPr>
            </a:lvl7pPr>
            <a:lvl8pPr lvl="7" marR="0" rtl="0" algn="l">
              <a:lnSpc>
                <a:spcPct val="100000"/>
              </a:lnSpc>
              <a:spcBef>
                <a:spcPts val="0"/>
              </a:spcBef>
              <a:spcAft>
                <a:spcPts val="0"/>
              </a:spcAft>
              <a:buClr>
                <a:srgbClr val="0C343D"/>
              </a:buClr>
              <a:buSzPts val="2400"/>
              <a:buFont typeface="Francois One"/>
              <a:buNone/>
              <a:defRPr b="0" i="0" sz="2400" u="none" cap="none" strike="noStrike">
                <a:solidFill>
                  <a:srgbClr val="0C343D"/>
                </a:solidFill>
                <a:latin typeface="Francois One"/>
                <a:ea typeface="Francois One"/>
                <a:cs typeface="Francois One"/>
                <a:sym typeface="Francois One"/>
              </a:defRPr>
            </a:lvl8pPr>
            <a:lvl9pPr lvl="8" marR="0" rtl="0" algn="l">
              <a:lnSpc>
                <a:spcPct val="100000"/>
              </a:lnSpc>
              <a:spcBef>
                <a:spcPts val="0"/>
              </a:spcBef>
              <a:spcAft>
                <a:spcPts val="0"/>
              </a:spcAft>
              <a:buClr>
                <a:srgbClr val="0C343D"/>
              </a:buClr>
              <a:buSzPts val="2400"/>
              <a:buFont typeface="Francois One"/>
              <a:buNone/>
              <a:defRPr b="0" i="0" sz="2400" u="none" cap="none" strike="noStrike">
                <a:solidFill>
                  <a:srgbClr val="0C343D"/>
                </a:solidFill>
                <a:latin typeface="Francois One"/>
                <a:ea typeface="Francois One"/>
                <a:cs typeface="Francois One"/>
                <a:sym typeface="Francois One"/>
              </a:defRPr>
            </a:lvl9pPr>
          </a:lstStyle>
          <a:p/>
        </p:txBody>
      </p:sp>
      <p:sp>
        <p:nvSpPr>
          <p:cNvPr id="76" name="Google Shape;76;p18"/>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1pPr>
            <a:lvl2pPr indent="-304800" lvl="1" marL="9144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2pPr>
            <a:lvl3pPr indent="-304800" lvl="2" marL="13716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3pPr>
            <a:lvl4pPr indent="-304800" lvl="3" marL="18288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4pPr>
            <a:lvl5pPr indent="-304800" lvl="4" marL="22860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5pPr>
            <a:lvl6pPr indent="-304800" lvl="5" marL="27432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6pPr>
            <a:lvl7pPr indent="-304800" lvl="6" marL="32004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7pPr>
            <a:lvl8pPr indent="-304800" lvl="7" marL="3657600" marR="0" rtl="0" algn="l">
              <a:lnSpc>
                <a:spcPct val="115000"/>
              </a:lnSpc>
              <a:spcBef>
                <a:spcPts val="1600"/>
              </a:spcBef>
              <a:spcAft>
                <a:spcPts val="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8pPr>
            <a:lvl9pPr indent="-304800" lvl="8" marL="4114800" marR="0" rtl="0" algn="l">
              <a:lnSpc>
                <a:spcPct val="115000"/>
              </a:lnSpc>
              <a:spcBef>
                <a:spcPts val="1600"/>
              </a:spcBef>
              <a:spcAft>
                <a:spcPts val="1600"/>
              </a:spcAft>
              <a:buClr>
                <a:srgbClr val="0C343D"/>
              </a:buClr>
              <a:buSzPts val="1200"/>
              <a:buFont typeface="Source Sans Pro"/>
              <a:buChar char="■"/>
              <a:defRPr b="0" i="0" sz="1200" u="none" cap="none" strike="noStrike">
                <a:solidFill>
                  <a:srgbClr val="0C343D"/>
                </a:solidFill>
                <a:latin typeface="Source Sans Pro"/>
                <a:ea typeface="Source Sans Pro"/>
                <a:cs typeface="Source Sans Pro"/>
                <a:sym typeface="Source Sans Pro"/>
              </a:defRPr>
            </a:lvl9pPr>
          </a:lstStyle>
          <a:p/>
        </p:txBody>
      </p:sp>
      <p:sp>
        <p:nvSpPr>
          <p:cNvPr id="77" name="Google Shape;77;p18"/>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8" name="Shape 78"/>
        <p:cNvGrpSpPr/>
        <p:nvPr/>
      </p:nvGrpSpPr>
      <p:grpSpPr>
        <a:xfrm>
          <a:off x="0" y="0"/>
          <a:ext cx="0" cy="0"/>
          <a:chOff x="0" y="0"/>
          <a:chExt cx="0" cy="0"/>
        </a:xfrm>
      </p:grpSpPr>
      <p:sp>
        <p:nvSpPr>
          <p:cNvPr id="79" name="Google Shape;79;p19"/>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1pPr>
            <a:lvl2pPr lvl="1"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2pPr>
            <a:lvl3pPr lvl="2"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3pPr>
            <a:lvl4pPr lvl="3"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4pPr>
            <a:lvl5pPr lvl="4"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5pPr>
            <a:lvl6pPr lvl="5"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6pPr>
            <a:lvl7pPr lvl="6"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7pPr>
            <a:lvl8pPr lvl="7"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8pPr>
            <a:lvl9pPr lvl="8"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9pPr>
          </a:lstStyle>
          <a:p/>
        </p:txBody>
      </p:sp>
      <p:sp>
        <p:nvSpPr>
          <p:cNvPr id="80" name="Google Shape;80;p19"/>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701800"/>
            <a:ext cx="6227100" cy="5454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C343D"/>
              </a:buClr>
              <a:buSzPts val="4800"/>
              <a:buFont typeface="Francois One"/>
              <a:buNone/>
              <a:defRPr b="0" i="0" sz="4800" u="none" cap="none" strike="noStrike">
                <a:solidFill>
                  <a:srgbClr val="0C343D"/>
                </a:solidFill>
                <a:latin typeface="Francois One"/>
                <a:ea typeface="Francois One"/>
                <a:cs typeface="Francois One"/>
                <a:sym typeface="Francois One"/>
              </a:defRPr>
            </a:lvl1pPr>
            <a:lvl2pPr lvl="1" marR="0" rtl="0" algn="l">
              <a:lnSpc>
                <a:spcPct val="100000"/>
              </a:lnSpc>
              <a:spcBef>
                <a:spcPts val="0"/>
              </a:spcBef>
              <a:spcAft>
                <a:spcPts val="0"/>
              </a:spcAft>
              <a:buClr>
                <a:srgbClr val="073763"/>
              </a:buClr>
              <a:buSzPts val="4800"/>
              <a:buFont typeface="Francois One"/>
              <a:buNone/>
              <a:defRPr b="0" i="0" sz="4800" u="none" cap="none" strike="noStrike">
                <a:solidFill>
                  <a:srgbClr val="073763"/>
                </a:solidFill>
                <a:latin typeface="Francois One"/>
                <a:ea typeface="Francois One"/>
                <a:cs typeface="Francois One"/>
                <a:sym typeface="Francois One"/>
              </a:defRPr>
            </a:lvl2pPr>
            <a:lvl3pPr lvl="2" marR="0" rtl="0" algn="l">
              <a:lnSpc>
                <a:spcPct val="100000"/>
              </a:lnSpc>
              <a:spcBef>
                <a:spcPts val="0"/>
              </a:spcBef>
              <a:spcAft>
                <a:spcPts val="0"/>
              </a:spcAft>
              <a:buClr>
                <a:srgbClr val="073763"/>
              </a:buClr>
              <a:buSzPts val="4800"/>
              <a:buFont typeface="Francois One"/>
              <a:buNone/>
              <a:defRPr b="0" i="0" sz="4800" u="none" cap="none" strike="noStrike">
                <a:solidFill>
                  <a:srgbClr val="073763"/>
                </a:solidFill>
                <a:latin typeface="Francois One"/>
                <a:ea typeface="Francois One"/>
                <a:cs typeface="Francois One"/>
                <a:sym typeface="Francois One"/>
              </a:defRPr>
            </a:lvl3pPr>
            <a:lvl4pPr lvl="3" marR="0" rtl="0" algn="l">
              <a:lnSpc>
                <a:spcPct val="100000"/>
              </a:lnSpc>
              <a:spcBef>
                <a:spcPts val="0"/>
              </a:spcBef>
              <a:spcAft>
                <a:spcPts val="0"/>
              </a:spcAft>
              <a:buClr>
                <a:srgbClr val="073763"/>
              </a:buClr>
              <a:buSzPts val="4800"/>
              <a:buFont typeface="Francois One"/>
              <a:buNone/>
              <a:defRPr b="0" i="0" sz="4800" u="none" cap="none" strike="noStrike">
                <a:solidFill>
                  <a:srgbClr val="073763"/>
                </a:solidFill>
                <a:latin typeface="Francois One"/>
                <a:ea typeface="Francois One"/>
                <a:cs typeface="Francois One"/>
                <a:sym typeface="Francois One"/>
              </a:defRPr>
            </a:lvl4pPr>
            <a:lvl5pPr lvl="4" marR="0" rtl="0" algn="l">
              <a:lnSpc>
                <a:spcPct val="100000"/>
              </a:lnSpc>
              <a:spcBef>
                <a:spcPts val="0"/>
              </a:spcBef>
              <a:spcAft>
                <a:spcPts val="0"/>
              </a:spcAft>
              <a:buClr>
                <a:srgbClr val="073763"/>
              </a:buClr>
              <a:buSzPts val="4800"/>
              <a:buFont typeface="Francois One"/>
              <a:buNone/>
              <a:defRPr b="0" i="0" sz="4800" u="none" cap="none" strike="noStrike">
                <a:solidFill>
                  <a:srgbClr val="073763"/>
                </a:solidFill>
                <a:latin typeface="Francois One"/>
                <a:ea typeface="Francois One"/>
                <a:cs typeface="Francois One"/>
                <a:sym typeface="Francois One"/>
              </a:defRPr>
            </a:lvl5pPr>
            <a:lvl6pPr lvl="5" marR="0" rtl="0" algn="l">
              <a:lnSpc>
                <a:spcPct val="100000"/>
              </a:lnSpc>
              <a:spcBef>
                <a:spcPts val="0"/>
              </a:spcBef>
              <a:spcAft>
                <a:spcPts val="0"/>
              </a:spcAft>
              <a:buClr>
                <a:srgbClr val="073763"/>
              </a:buClr>
              <a:buSzPts val="4800"/>
              <a:buFont typeface="Francois One"/>
              <a:buNone/>
              <a:defRPr b="0" i="0" sz="4800" u="none" cap="none" strike="noStrike">
                <a:solidFill>
                  <a:srgbClr val="073763"/>
                </a:solidFill>
                <a:latin typeface="Francois One"/>
                <a:ea typeface="Francois One"/>
                <a:cs typeface="Francois One"/>
                <a:sym typeface="Francois One"/>
              </a:defRPr>
            </a:lvl6pPr>
            <a:lvl7pPr lvl="6" marR="0" rtl="0" algn="l">
              <a:lnSpc>
                <a:spcPct val="100000"/>
              </a:lnSpc>
              <a:spcBef>
                <a:spcPts val="0"/>
              </a:spcBef>
              <a:spcAft>
                <a:spcPts val="0"/>
              </a:spcAft>
              <a:buClr>
                <a:srgbClr val="073763"/>
              </a:buClr>
              <a:buSzPts val="4800"/>
              <a:buFont typeface="Francois One"/>
              <a:buNone/>
              <a:defRPr b="0" i="0" sz="4800" u="none" cap="none" strike="noStrike">
                <a:solidFill>
                  <a:srgbClr val="073763"/>
                </a:solidFill>
                <a:latin typeface="Francois One"/>
                <a:ea typeface="Francois One"/>
                <a:cs typeface="Francois One"/>
                <a:sym typeface="Francois One"/>
              </a:defRPr>
            </a:lvl7pPr>
            <a:lvl8pPr lvl="7" marR="0" rtl="0" algn="l">
              <a:lnSpc>
                <a:spcPct val="100000"/>
              </a:lnSpc>
              <a:spcBef>
                <a:spcPts val="0"/>
              </a:spcBef>
              <a:spcAft>
                <a:spcPts val="0"/>
              </a:spcAft>
              <a:buClr>
                <a:srgbClr val="073763"/>
              </a:buClr>
              <a:buSzPts val="4800"/>
              <a:buFont typeface="Francois One"/>
              <a:buNone/>
              <a:defRPr b="0" i="0" sz="4800" u="none" cap="none" strike="noStrike">
                <a:solidFill>
                  <a:srgbClr val="073763"/>
                </a:solidFill>
                <a:latin typeface="Francois One"/>
                <a:ea typeface="Francois One"/>
                <a:cs typeface="Francois One"/>
                <a:sym typeface="Francois One"/>
              </a:defRPr>
            </a:lvl8pPr>
            <a:lvl9pPr lvl="8" marR="0" rtl="0" algn="l">
              <a:lnSpc>
                <a:spcPct val="100000"/>
              </a:lnSpc>
              <a:spcBef>
                <a:spcPts val="0"/>
              </a:spcBef>
              <a:spcAft>
                <a:spcPts val="0"/>
              </a:spcAft>
              <a:buClr>
                <a:srgbClr val="073763"/>
              </a:buClr>
              <a:buSzPts val="4800"/>
              <a:buFont typeface="Francois One"/>
              <a:buNone/>
              <a:defRPr b="0" i="0" sz="4800" u="none" cap="none" strike="noStrike">
                <a:solidFill>
                  <a:srgbClr val="073763"/>
                </a:solidFill>
                <a:latin typeface="Francois One"/>
                <a:ea typeface="Francois One"/>
                <a:cs typeface="Francois One"/>
                <a:sym typeface="Francois One"/>
              </a:defRPr>
            </a:lvl9pPr>
          </a:lstStyle>
          <a:p/>
        </p:txBody>
      </p:sp>
      <p:sp>
        <p:nvSpPr>
          <p:cNvPr id="83" name="Google Shape;83;p20"/>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 name="Google Shape;86;p21"/>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441867"/>
            <a:ext cx="4045200" cy="2280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C343D"/>
              </a:buClr>
              <a:buSzPts val="4200"/>
              <a:buFont typeface="Francois One"/>
              <a:buNone/>
              <a:defRPr b="0" i="0" sz="4200" u="none" cap="none" strike="noStrike">
                <a:solidFill>
                  <a:srgbClr val="0C343D"/>
                </a:solidFill>
                <a:latin typeface="Francois One"/>
                <a:ea typeface="Francois One"/>
                <a:cs typeface="Francois One"/>
                <a:sym typeface="Francois One"/>
              </a:defRPr>
            </a:lvl1pPr>
            <a:lvl2pPr lvl="1" marR="0" rtl="0" algn="ctr">
              <a:lnSpc>
                <a:spcPct val="100000"/>
              </a:lnSpc>
              <a:spcBef>
                <a:spcPts val="0"/>
              </a:spcBef>
              <a:spcAft>
                <a:spcPts val="0"/>
              </a:spcAft>
              <a:buClr>
                <a:srgbClr val="0C343D"/>
              </a:buClr>
              <a:buSzPts val="4200"/>
              <a:buFont typeface="Francois One"/>
              <a:buNone/>
              <a:defRPr b="0" i="0" sz="4200" u="none" cap="none" strike="noStrike">
                <a:solidFill>
                  <a:srgbClr val="0C343D"/>
                </a:solidFill>
                <a:latin typeface="Francois One"/>
                <a:ea typeface="Francois One"/>
                <a:cs typeface="Francois One"/>
                <a:sym typeface="Francois One"/>
              </a:defRPr>
            </a:lvl2pPr>
            <a:lvl3pPr lvl="2" marR="0" rtl="0" algn="ctr">
              <a:lnSpc>
                <a:spcPct val="100000"/>
              </a:lnSpc>
              <a:spcBef>
                <a:spcPts val="0"/>
              </a:spcBef>
              <a:spcAft>
                <a:spcPts val="0"/>
              </a:spcAft>
              <a:buClr>
                <a:srgbClr val="0C343D"/>
              </a:buClr>
              <a:buSzPts val="4200"/>
              <a:buFont typeface="Francois One"/>
              <a:buNone/>
              <a:defRPr b="0" i="0" sz="4200" u="none" cap="none" strike="noStrike">
                <a:solidFill>
                  <a:srgbClr val="0C343D"/>
                </a:solidFill>
                <a:latin typeface="Francois One"/>
                <a:ea typeface="Francois One"/>
                <a:cs typeface="Francois One"/>
                <a:sym typeface="Francois One"/>
              </a:defRPr>
            </a:lvl3pPr>
            <a:lvl4pPr lvl="3" marR="0" rtl="0" algn="ctr">
              <a:lnSpc>
                <a:spcPct val="100000"/>
              </a:lnSpc>
              <a:spcBef>
                <a:spcPts val="0"/>
              </a:spcBef>
              <a:spcAft>
                <a:spcPts val="0"/>
              </a:spcAft>
              <a:buClr>
                <a:srgbClr val="0C343D"/>
              </a:buClr>
              <a:buSzPts val="4200"/>
              <a:buFont typeface="Francois One"/>
              <a:buNone/>
              <a:defRPr b="0" i="0" sz="4200" u="none" cap="none" strike="noStrike">
                <a:solidFill>
                  <a:srgbClr val="0C343D"/>
                </a:solidFill>
                <a:latin typeface="Francois One"/>
                <a:ea typeface="Francois One"/>
                <a:cs typeface="Francois One"/>
                <a:sym typeface="Francois One"/>
              </a:defRPr>
            </a:lvl4pPr>
            <a:lvl5pPr lvl="4" marR="0" rtl="0" algn="ctr">
              <a:lnSpc>
                <a:spcPct val="100000"/>
              </a:lnSpc>
              <a:spcBef>
                <a:spcPts val="0"/>
              </a:spcBef>
              <a:spcAft>
                <a:spcPts val="0"/>
              </a:spcAft>
              <a:buClr>
                <a:srgbClr val="0C343D"/>
              </a:buClr>
              <a:buSzPts val="4200"/>
              <a:buFont typeface="Francois One"/>
              <a:buNone/>
              <a:defRPr b="0" i="0" sz="4200" u="none" cap="none" strike="noStrike">
                <a:solidFill>
                  <a:srgbClr val="0C343D"/>
                </a:solidFill>
                <a:latin typeface="Francois One"/>
                <a:ea typeface="Francois One"/>
                <a:cs typeface="Francois One"/>
                <a:sym typeface="Francois One"/>
              </a:defRPr>
            </a:lvl5pPr>
            <a:lvl6pPr lvl="5" marR="0" rtl="0" algn="ctr">
              <a:lnSpc>
                <a:spcPct val="100000"/>
              </a:lnSpc>
              <a:spcBef>
                <a:spcPts val="0"/>
              </a:spcBef>
              <a:spcAft>
                <a:spcPts val="0"/>
              </a:spcAft>
              <a:buClr>
                <a:srgbClr val="0C343D"/>
              </a:buClr>
              <a:buSzPts val="4200"/>
              <a:buFont typeface="Francois One"/>
              <a:buNone/>
              <a:defRPr b="0" i="0" sz="4200" u="none" cap="none" strike="noStrike">
                <a:solidFill>
                  <a:srgbClr val="0C343D"/>
                </a:solidFill>
                <a:latin typeface="Francois One"/>
                <a:ea typeface="Francois One"/>
                <a:cs typeface="Francois One"/>
                <a:sym typeface="Francois One"/>
              </a:defRPr>
            </a:lvl6pPr>
            <a:lvl7pPr lvl="6" marR="0" rtl="0" algn="ctr">
              <a:lnSpc>
                <a:spcPct val="100000"/>
              </a:lnSpc>
              <a:spcBef>
                <a:spcPts val="0"/>
              </a:spcBef>
              <a:spcAft>
                <a:spcPts val="0"/>
              </a:spcAft>
              <a:buClr>
                <a:srgbClr val="0C343D"/>
              </a:buClr>
              <a:buSzPts val="4200"/>
              <a:buFont typeface="Francois One"/>
              <a:buNone/>
              <a:defRPr b="0" i="0" sz="4200" u="none" cap="none" strike="noStrike">
                <a:solidFill>
                  <a:srgbClr val="0C343D"/>
                </a:solidFill>
                <a:latin typeface="Francois One"/>
                <a:ea typeface="Francois One"/>
                <a:cs typeface="Francois One"/>
                <a:sym typeface="Francois One"/>
              </a:defRPr>
            </a:lvl7pPr>
            <a:lvl8pPr lvl="7" marR="0" rtl="0" algn="ctr">
              <a:lnSpc>
                <a:spcPct val="100000"/>
              </a:lnSpc>
              <a:spcBef>
                <a:spcPts val="0"/>
              </a:spcBef>
              <a:spcAft>
                <a:spcPts val="0"/>
              </a:spcAft>
              <a:buClr>
                <a:srgbClr val="0C343D"/>
              </a:buClr>
              <a:buSzPts val="4200"/>
              <a:buFont typeface="Francois One"/>
              <a:buNone/>
              <a:defRPr b="0" i="0" sz="4200" u="none" cap="none" strike="noStrike">
                <a:solidFill>
                  <a:srgbClr val="0C343D"/>
                </a:solidFill>
                <a:latin typeface="Francois One"/>
                <a:ea typeface="Francois One"/>
                <a:cs typeface="Francois One"/>
                <a:sym typeface="Francois One"/>
              </a:defRPr>
            </a:lvl8pPr>
            <a:lvl9pPr lvl="8" marR="0" rtl="0" algn="ctr">
              <a:lnSpc>
                <a:spcPct val="100000"/>
              </a:lnSpc>
              <a:spcBef>
                <a:spcPts val="0"/>
              </a:spcBef>
              <a:spcAft>
                <a:spcPts val="0"/>
              </a:spcAft>
              <a:buClr>
                <a:srgbClr val="0C343D"/>
              </a:buClr>
              <a:buSzPts val="4200"/>
              <a:buFont typeface="Francois One"/>
              <a:buNone/>
              <a:defRPr b="0" i="0" sz="4200" u="none" cap="none" strike="noStrike">
                <a:solidFill>
                  <a:srgbClr val="0C343D"/>
                </a:solidFill>
                <a:latin typeface="Francois One"/>
                <a:ea typeface="Francois One"/>
                <a:cs typeface="Francois One"/>
                <a:sym typeface="Francois One"/>
              </a:defRPr>
            </a:lvl9pPr>
          </a:lstStyle>
          <a:p/>
        </p:txBody>
      </p:sp>
      <p:sp>
        <p:nvSpPr>
          <p:cNvPr id="88" name="Google Shape;88;p21"/>
          <p:cNvSpPr txBox="1"/>
          <p:nvPr>
            <p:ph idx="1" type="subTitle"/>
          </p:nvPr>
        </p:nvSpPr>
        <p:spPr>
          <a:xfrm>
            <a:off x="265500" y="3793601"/>
            <a:ext cx="4045200" cy="1794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100"/>
              <a:buFont typeface="Source Sans Pro"/>
              <a:buNone/>
              <a:defRPr b="0" i="0" sz="2100" u="none" cap="none" strike="noStrike">
                <a:solidFill>
                  <a:schemeClr val="dk1"/>
                </a:solidFill>
                <a:latin typeface="Source Sans Pro"/>
                <a:ea typeface="Source Sans Pro"/>
                <a:cs typeface="Source Sans Pro"/>
                <a:sym typeface="Source Sans Pro"/>
              </a:defRPr>
            </a:lvl1pPr>
            <a:lvl2pPr lvl="1" marR="0" rtl="0" algn="ctr">
              <a:lnSpc>
                <a:spcPct val="100000"/>
              </a:lnSpc>
              <a:spcBef>
                <a:spcPts val="0"/>
              </a:spcBef>
              <a:spcAft>
                <a:spcPts val="0"/>
              </a:spcAft>
              <a:buClr>
                <a:schemeClr val="dk1"/>
              </a:buClr>
              <a:buSzPts val="2100"/>
              <a:buFont typeface="Source Sans Pro"/>
              <a:buNone/>
              <a:defRPr b="0" i="0" sz="2100" u="none" cap="none" strike="noStrike">
                <a:solidFill>
                  <a:schemeClr val="dk1"/>
                </a:solidFill>
                <a:latin typeface="Source Sans Pro"/>
                <a:ea typeface="Source Sans Pro"/>
                <a:cs typeface="Source Sans Pro"/>
                <a:sym typeface="Source Sans Pro"/>
              </a:defRPr>
            </a:lvl2pPr>
            <a:lvl3pPr lvl="2" marR="0" rtl="0" algn="ctr">
              <a:lnSpc>
                <a:spcPct val="100000"/>
              </a:lnSpc>
              <a:spcBef>
                <a:spcPts val="0"/>
              </a:spcBef>
              <a:spcAft>
                <a:spcPts val="0"/>
              </a:spcAft>
              <a:buClr>
                <a:schemeClr val="dk1"/>
              </a:buClr>
              <a:buSzPts val="2100"/>
              <a:buFont typeface="Source Sans Pro"/>
              <a:buNone/>
              <a:defRPr b="0" i="0" sz="2100" u="none" cap="none" strike="noStrike">
                <a:solidFill>
                  <a:schemeClr val="dk1"/>
                </a:solidFill>
                <a:latin typeface="Source Sans Pro"/>
                <a:ea typeface="Source Sans Pro"/>
                <a:cs typeface="Source Sans Pro"/>
                <a:sym typeface="Source Sans Pro"/>
              </a:defRPr>
            </a:lvl3pPr>
            <a:lvl4pPr lvl="3" marR="0" rtl="0" algn="ctr">
              <a:lnSpc>
                <a:spcPct val="100000"/>
              </a:lnSpc>
              <a:spcBef>
                <a:spcPts val="0"/>
              </a:spcBef>
              <a:spcAft>
                <a:spcPts val="0"/>
              </a:spcAft>
              <a:buClr>
                <a:schemeClr val="dk1"/>
              </a:buClr>
              <a:buSzPts val="2100"/>
              <a:buFont typeface="Source Sans Pro"/>
              <a:buNone/>
              <a:defRPr b="0" i="0" sz="2100" u="none" cap="none" strike="noStrike">
                <a:solidFill>
                  <a:schemeClr val="dk1"/>
                </a:solidFill>
                <a:latin typeface="Source Sans Pro"/>
                <a:ea typeface="Source Sans Pro"/>
                <a:cs typeface="Source Sans Pro"/>
                <a:sym typeface="Source Sans Pro"/>
              </a:defRPr>
            </a:lvl4pPr>
            <a:lvl5pPr lvl="4" marR="0" rtl="0" algn="ctr">
              <a:lnSpc>
                <a:spcPct val="100000"/>
              </a:lnSpc>
              <a:spcBef>
                <a:spcPts val="0"/>
              </a:spcBef>
              <a:spcAft>
                <a:spcPts val="0"/>
              </a:spcAft>
              <a:buClr>
                <a:schemeClr val="dk1"/>
              </a:buClr>
              <a:buSzPts val="2100"/>
              <a:buFont typeface="Source Sans Pro"/>
              <a:buNone/>
              <a:defRPr b="0" i="0" sz="2100" u="none" cap="none" strike="noStrike">
                <a:solidFill>
                  <a:schemeClr val="dk1"/>
                </a:solidFill>
                <a:latin typeface="Source Sans Pro"/>
                <a:ea typeface="Source Sans Pro"/>
                <a:cs typeface="Source Sans Pro"/>
                <a:sym typeface="Source Sans Pro"/>
              </a:defRPr>
            </a:lvl5pPr>
            <a:lvl6pPr lvl="5" marR="0" rtl="0" algn="ctr">
              <a:lnSpc>
                <a:spcPct val="100000"/>
              </a:lnSpc>
              <a:spcBef>
                <a:spcPts val="0"/>
              </a:spcBef>
              <a:spcAft>
                <a:spcPts val="0"/>
              </a:spcAft>
              <a:buClr>
                <a:schemeClr val="dk1"/>
              </a:buClr>
              <a:buSzPts val="2100"/>
              <a:buFont typeface="Source Sans Pro"/>
              <a:buNone/>
              <a:defRPr b="0" i="0" sz="2100" u="none" cap="none" strike="noStrike">
                <a:solidFill>
                  <a:schemeClr val="dk1"/>
                </a:solidFill>
                <a:latin typeface="Source Sans Pro"/>
                <a:ea typeface="Source Sans Pro"/>
                <a:cs typeface="Source Sans Pro"/>
                <a:sym typeface="Source Sans Pro"/>
              </a:defRPr>
            </a:lvl6pPr>
            <a:lvl7pPr lvl="6" marR="0" rtl="0" algn="ctr">
              <a:lnSpc>
                <a:spcPct val="100000"/>
              </a:lnSpc>
              <a:spcBef>
                <a:spcPts val="0"/>
              </a:spcBef>
              <a:spcAft>
                <a:spcPts val="0"/>
              </a:spcAft>
              <a:buClr>
                <a:schemeClr val="dk1"/>
              </a:buClr>
              <a:buSzPts val="2100"/>
              <a:buFont typeface="Source Sans Pro"/>
              <a:buNone/>
              <a:defRPr b="0" i="0" sz="2100" u="none" cap="none" strike="noStrike">
                <a:solidFill>
                  <a:schemeClr val="dk1"/>
                </a:solidFill>
                <a:latin typeface="Source Sans Pro"/>
                <a:ea typeface="Source Sans Pro"/>
                <a:cs typeface="Source Sans Pro"/>
                <a:sym typeface="Source Sans Pro"/>
              </a:defRPr>
            </a:lvl7pPr>
            <a:lvl8pPr lvl="7" marR="0" rtl="0" algn="ctr">
              <a:lnSpc>
                <a:spcPct val="100000"/>
              </a:lnSpc>
              <a:spcBef>
                <a:spcPts val="0"/>
              </a:spcBef>
              <a:spcAft>
                <a:spcPts val="0"/>
              </a:spcAft>
              <a:buClr>
                <a:schemeClr val="dk1"/>
              </a:buClr>
              <a:buSzPts val="2100"/>
              <a:buFont typeface="Source Sans Pro"/>
              <a:buNone/>
              <a:defRPr b="0" i="0" sz="2100" u="none" cap="none" strike="noStrike">
                <a:solidFill>
                  <a:schemeClr val="dk1"/>
                </a:solidFill>
                <a:latin typeface="Source Sans Pro"/>
                <a:ea typeface="Source Sans Pro"/>
                <a:cs typeface="Source Sans Pro"/>
                <a:sym typeface="Source Sans Pro"/>
              </a:defRPr>
            </a:lvl8pPr>
            <a:lvl9pPr lvl="8" marR="0" rtl="0" algn="ctr">
              <a:lnSpc>
                <a:spcPct val="100000"/>
              </a:lnSpc>
              <a:spcBef>
                <a:spcPts val="0"/>
              </a:spcBef>
              <a:spcAft>
                <a:spcPts val="0"/>
              </a:spcAft>
              <a:buClr>
                <a:schemeClr val="dk1"/>
              </a:buClr>
              <a:buSzPts val="2100"/>
              <a:buFont typeface="Source Sans Pro"/>
              <a:buNone/>
              <a:defRPr b="0" i="0" sz="2100" u="none" cap="none" strike="noStrike">
                <a:solidFill>
                  <a:schemeClr val="dk1"/>
                </a:solidFill>
                <a:latin typeface="Source Sans Pro"/>
                <a:ea typeface="Source Sans Pro"/>
                <a:cs typeface="Source Sans Pro"/>
                <a:sym typeface="Source Sans Pro"/>
              </a:defRPr>
            </a:lvl9pPr>
          </a:lstStyle>
          <a:p/>
        </p:txBody>
      </p:sp>
      <p:sp>
        <p:nvSpPr>
          <p:cNvPr id="89" name="Google Shape;89;p21"/>
          <p:cNvSpPr txBox="1"/>
          <p:nvPr>
            <p:ph idx="2" type="body"/>
          </p:nvPr>
        </p:nvSpPr>
        <p:spPr>
          <a:xfrm>
            <a:off x="4939500" y="965600"/>
            <a:ext cx="3837000" cy="4926900"/>
          </a:xfrm>
          <a:prstGeom prst="rect">
            <a:avLst/>
          </a:prstGeom>
          <a:noFill/>
          <a:ln>
            <a:noFill/>
          </a:ln>
        </p:spPr>
        <p:txBody>
          <a:bodyPr anchorCtr="0" anchor="ctr" bIns="91425" lIns="91425" spcFirstLastPara="1" rIns="91425" wrap="square" tIns="91425">
            <a:noAutofit/>
          </a:bodyPr>
          <a:lstStyle>
            <a:lvl1pPr indent="-355600" lvl="0" marL="457200" marR="0" rtl="0" algn="l">
              <a:lnSpc>
                <a:spcPct val="115000"/>
              </a:lnSpc>
              <a:spcBef>
                <a:spcPts val="0"/>
              </a:spcBef>
              <a:spcAft>
                <a:spcPts val="0"/>
              </a:spcAft>
              <a:buClr>
                <a:schemeClr val="lt1"/>
              </a:buClr>
              <a:buSzPts val="2000"/>
              <a:buFont typeface="Source Sans Pro"/>
              <a:buChar char="●"/>
              <a:defRPr b="0" i="0" sz="2000" u="none" cap="none" strike="noStrike">
                <a:solidFill>
                  <a:schemeClr val="lt1"/>
                </a:solidFill>
                <a:latin typeface="Source Sans Pro"/>
                <a:ea typeface="Source Sans Pro"/>
                <a:cs typeface="Source Sans Pro"/>
                <a:sym typeface="Source Sans Pro"/>
              </a:defRPr>
            </a:lvl1pPr>
            <a:lvl2pPr indent="-355600" lvl="1" marL="914400" marR="0" rtl="0" algn="l">
              <a:lnSpc>
                <a:spcPct val="115000"/>
              </a:lnSpc>
              <a:spcBef>
                <a:spcPts val="1600"/>
              </a:spcBef>
              <a:spcAft>
                <a:spcPts val="0"/>
              </a:spcAft>
              <a:buClr>
                <a:schemeClr val="lt1"/>
              </a:buClr>
              <a:buSzPts val="2000"/>
              <a:buFont typeface="Source Sans Pro"/>
              <a:buChar char="○"/>
              <a:defRPr b="0" i="0" sz="2000" u="none" cap="none" strike="noStrike">
                <a:solidFill>
                  <a:schemeClr val="lt1"/>
                </a:solidFill>
                <a:latin typeface="Source Sans Pro"/>
                <a:ea typeface="Source Sans Pro"/>
                <a:cs typeface="Source Sans Pro"/>
                <a:sym typeface="Source Sans Pro"/>
              </a:defRPr>
            </a:lvl2pPr>
            <a:lvl3pPr indent="-355600" lvl="2" marL="1371600" marR="0" rtl="0" algn="l">
              <a:lnSpc>
                <a:spcPct val="115000"/>
              </a:lnSpc>
              <a:spcBef>
                <a:spcPts val="1600"/>
              </a:spcBef>
              <a:spcAft>
                <a:spcPts val="0"/>
              </a:spcAft>
              <a:buClr>
                <a:schemeClr val="lt1"/>
              </a:buClr>
              <a:buSzPts val="2000"/>
              <a:buFont typeface="Source Sans Pro"/>
              <a:buChar char="■"/>
              <a:defRPr b="0" i="0" sz="2000" u="none" cap="none" strike="noStrike">
                <a:solidFill>
                  <a:schemeClr val="lt1"/>
                </a:solidFill>
                <a:latin typeface="Source Sans Pro"/>
                <a:ea typeface="Source Sans Pro"/>
                <a:cs typeface="Source Sans Pro"/>
                <a:sym typeface="Source Sans Pro"/>
              </a:defRPr>
            </a:lvl3pPr>
            <a:lvl4pPr indent="-355600" lvl="3" marL="1828800" marR="0" rtl="0" algn="l">
              <a:lnSpc>
                <a:spcPct val="115000"/>
              </a:lnSpc>
              <a:spcBef>
                <a:spcPts val="1600"/>
              </a:spcBef>
              <a:spcAft>
                <a:spcPts val="0"/>
              </a:spcAft>
              <a:buClr>
                <a:schemeClr val="lt1"/>
              </a:buClr>
              <a:buSzPts val="2000"/>
              <a:buFont typeface="Source Sans Pro"/>
              <a:buChar char="●"/>
              <a:defRPr b="0" i="0" sz="2000" u="none" cap="none" strike="noStrike">
                <a:solidFill>
                  <a:schemeClr val="lt1"/>
                </a:solidFill>
                <a:latin typeface="Source Sans Pro"/>
                <a:ea typeface="Source Sans Pro"/>
                <a:cs typeface="Source Sans Pro"/>
                <a:sym typeface="Source Sans Pro"/>
              </a:defRPr>
            </a:lvl4pPr>
            <a:lvl5pPr indent="-355600" lvl="4" marL="2286000" marR="0" rtl="0" algn="l">
              <a:lnSpc>
                <a:spcPct val="115000"/>
              </a:lnSpc>
              <a:spcBef>
                <a:spcPts val="1600"/>
              </a:spcBef>
              <a:spcAft>
                <a:spcPts val="0"/>
              </a:spcAft>
              <a:buClr>
                <a:schemeClr val="lt1"/>
              </a:buClr>
              <a:buSzPts val="2000"/>
              <a:buFont typeface="Source Sans Pro"/>
              <a:buChar char="○"/>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lnSpc>
                <a:spcPct val="115000"/>
              </a:lnSpc>
              <a:spcBef>
                <a:spcPts val="1600"/>
              </a:spcBef>
              <a:spcAft>
                <a:spcPts val="0"/>
              </a:spcAft>
              <a:buClr>
                <a:schemeClr val="lt1"/>
              </a:buClr>
              <a:buSzPts val="2000"/>
              <a:buFont typeface="Source Sans Pro"/>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lnSpc>
                <a:spcPct val="115000"/>
              </a:lnSpc>
              <a:spcBef>
                <a:spcPts val="1600"/>
              </a:spcBef>
              <a:spcAft>
                <a:spcPts val="0"/>
              </a:spcAft>
              <a:buClr>
                <a:schemeClr val="lt1"/>
              </a:buClr>
              <a:buSzPts val="2000"/>
              <a:buFont typeface="Source Sans Pro"/>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lnSpc>
                <a:spcPct val="115000"/>
              </a:lnSpc>
              <a:spcBef>
                <a:spcPts val="1600"/>
              </a:spcBef>
              <a:spcAft>
                <a:spcPts val="0"/>
              </a:spcAft>
              <a:buClr>
                <a:schemeClr val="lt1"/>
              </a:buClr>
              <a:buSzPts val="2000"/>
              <a:buFont typeface="Source Sans Pro"/>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lnSpc>
                <a:spcPct val="115000"/>
              </a:lnSpc>
              <a:spcBef>
                <a:spcPts val="1600"/>
              </a:spcBef>
              <a:spcAft>
                <a:spcPts val="1600"/>
              </a:spcAft>
              <a:buClr>
                <a:schemeClr val="lt1"/>
              </a:buClr>
              <a:buSzPts val="2000"/>
              <a:buFont typeface="Source Sans Pro"/>
              <a:buChar char="■"/>
              <a:defRPr b="0" i="0" sz="2000" u="none" cap="none" strike="noStrike">
                <a:solidFill>
                  <a:schemeClr val="lt1"/>
                </a:solidFill>
                <a:latin typeface="Source Sans Pro"/>
                <a:ea typeface="Source Sans Pro"/>
                <a:cs typeface="Source Sans Pro"/>
                <a:sym typeface="Source Sans Pro"/>
              </a:defRPr>
            </a:lvl9pPr>
          </a:lstStyle>
          <a:p/>
        </p:txBody>
      </p:sp>
      <p:sp>
        <p:nvSpPr>
          <p:cNvPr id="90" name="Google Shape;90;p21"/>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1"/>
              </a:buClr>
              <a:buSzPts val="2100"/>
              <a:buFont typeface="Oswald"/>
              <a:buNone/>
              <a:defRPr b="0" i="0" sz="2100" u="none" cap="none" strike="noStrike">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673700"/>
            <a:ext cx="8520600" cy="25209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C343D"/>
              </a:buClr>
              <a:buSzPts val="12000"/>
              <a:buFont typeface="Francois One"/>
              <a:buNone/>
              <a:defRPr b="0" i="0" sz="12000" u="none" cap="none" strike="noStrike">
                <a:solidFill>
                  <a:srgbClr val="0C343D"/>
                </a:solidFill>
                <a:latin typeface="Francois One"/>
                <a:ea typeface="Francois One"/>
                <a:cs typeface="Francois One"/>
                <a:sym typeface="Francois One"/>
              </a:defRPr>
            </a:lvl1pPr>
            <a:lvl2pPr lvl="1" marR="0" rtl="0" algn="ctr">
              <a:lnSpc>
                <a:spcPct val="100000"/>
              </a:lnSpc>
              <a:spcBef>
                <a:spcPts val="0"/>
              </a:spcBef>
              <a:spcAft>
                <a:spcPts val="0"/>
              </a:spcAft>
              <a:buClr>
                <a:srgbClr val="0C343D"/>
              </a:buClr>
              <a:buSzPts val="12000"/>
              <a:buFont typeface="Francois One"/>
              <a:buNone/>
              <a:defRPr b="0" i="0" sz="12000" u="none" cap="none" strike="noStrike">
                <a:solidFill>
                  <a:srgbClr val="0C343D"/>
                </a:solidFill>
                <a:latin typeface="Francois One"/>
                <a:ea typeface="Francois One"/>
                <a:cs typeface="Francois One"/>
                <a:sym typeface="Francois One"/>
              </a:defRPr>
            </a:lvl2pPr>
            <a:lvl3pPr lvl="2" marR="0" rtl="0" algn="ctr">
              <a:lnSpc>
                <a:spcPct val="100000"/>
              </a:lnSpc>
              <a:spcBef>
                <a:spcPts val="0"/>
              </a:spcBef>
              <a:spcAft>
                <a:spcPts val="0"/>
              </a:spcAft>
              <a:buClr>
                <a:srgbClr val="0C343D"/>
              </a:buClr>
              <a:buSzPts val="12000"/>
              <a:buFont typeface="Francois One"/>
              <a:buNone/>
              <a:defRPr b="0" i="0" sz="12000" u="none" cap="none" strike="noStrike">
                <a:solidFill>
                  <a:srgbClr val="0C343D"/>
                </a:solidFill>
                <a:latin typeface="Francois One"/>
                <a:ea typeface="Francois One"/>
                <a:cs typeface="Francois One"/>
                <a:sym typeface="Francois One"/>
              </a:defRPr>
            </a:lvl3pPr>
            <a:lvl4pPr lvl="3" marR="0" rtl="0" algn="ctr">
              <a:lnSpc>
                <a:spcPct val="100000"/>
              </a:lnSpc>
              <a:spcBef>
                <a:spcPts val="0"/>
              </a:spcBef>
              <a:spcAft>
                <a:spcPts val="0"/>
              </a:spcAft>
              <a:buClr>
                <a:srgbClr val="0C343D"/>
              </a:buClr>
              <a:buSzPts val="12000"/>
              <a:buFont typeface="Francois One"/>
              <a:buNone/>
              <a:defRPr b="0" i="0" sz="12000" u="none" cap="none" strike="noStrike">
                <a:solidFill>
                  <a:srgbClr val="0C343D"/>
                </a:solidFill>
                <a:latin typeface="Francois One"/>
                <a:ea typeface="Francois One"/>
                <a:cs typeface="Francois One"/>
                <a:sym typeface="Francois One"/>
              </a:defRPr>
            </a:lvl4pPr>
            <a:lvl5pPr lvl="4" marR="0" rtl="0" algn="ctr">
              <a:lnSpc>
                <a:spcPct val="100000"/>
              </a:lnSpc>
              <a:spcBef>
                <a:spcPts val="0"/>
              </a:spcBef>
              <a:spcAft>
                <a:spcPts val="0"/>
              </a:spcAft>
              <a:buClr>
                <a:srgbClr val="0C343D"/>
              </a:buClr>
              <a:buSzPts val="12000"/>
              <a:buFont typeface="Francois One"/>
              <a:buNone/>
              <a:defRPr b="0" i="0" sz="12000" u="none" cap="none" strike="noStrike">
                <a:solidFill>
                  <a:srgbClr val="0C343D"/>
                </a:solidFill>
                <a:latin typeface="Francois One"/>
                <a:ea typeface="Francois One"/>
                <a:cs typeface="Francois One"/>
                <a:sym typeface="Francois One"/>
              </a:defRPr>
            </a:lvl5pPr>
            <a:lvl6pPr lvl="5" marR="0" rtl="0" algn="ctr">
              <a:lnSpc>
                <a:spcPct val="100000"/>
              </a:lnSpc>
              <a:spcBef>
                <a:spcPts val="0"/>
              </a:spcBef>
              <a:spcAft>
                <a:spcPts val="0"/>
              </a:spcAft>
              <a:buClr>
                <a:srgbClr val="0C343D"/>
              </a:buClr>
              <a:buSzPts val="12000"/>
              <a:buFont typeface="Francois One"/>
              <a:buNone/>
              <a:defRPr b="0" i="0" sz="12000" u="none" cap="none" strike="noStrike">
                <a:solidFill>
                  <a:srgbClr val="0C343D"/>
                </a:solidFill>
                <a:latin typeface="Francois One"/>
                <a:ea typeface="Francois One"/>
                <a:cs typeface="Francois One"/>
                <a:sym typeface="Francois One"/>
              </a:defRPr>
            </a:lvl6pPr>
            <a:lvl7pPr lvl="6" marR="0" rtl="0" algn="ctr">
              <a:lnSpc>
                <a:spcPct val="100000"/>
              </a:lnSpc>
              <a:spcBef>
                <a:spcPts val="0"/>
              </a:spcBef>
              <a:spcAft>
                <a:spcPts val="0"/>
              </a:spcAft>
              <a:buClr>
                <a:srgbClr val="0C343D"/>
              </a:buClr>
              <a:buSzPts val="12000"/>
              <a:buFont typeface="Francois One"/>
              <a:buNone/>
              <a:defRPr b="0" i="0" sz="12000" u="none" cap="none" strike="noStrike">
                <a:solidFill>
                  <a:srgbClr val="0C343D"/>
                </a:solidFill>
                <a:latin typeface="Francois One"/>
                <a:ea typeface="Francois One"/>
                <a:cs typeface="Francois One"/>
                <a:sym typeface="Francois One"/>
              </a:defRPr>
            </a:lvl7pPr>
            <a:lvl8pPr lvl="7" marR="0" rtl="0" algn="ctr">
              <a:lnSpc>
                <a:spcPct val="100000"/>
              </a:lnSpc>
              <a:spcBef>
                <a:spcPts val="0"/>
              </a:spcBef>
              <a:spcAft>
                <a:spcPts val="0"/>
              </a:spcAft>
              <a:buClr>
                <a:srgbClr val="0C343D"/>
              </a:buClr>
              <a:buSzPts val="12000"/>
              <a:buFont typeface="Francois One"/>
              <a:buNone/>
              <a:defRPr b="0" i="0" sz="12000" u="none" cap="none" strike="noStrike">
                <a:solidFill>
                  <a:srgbClr val="0C343D"/>
                </a:solidFill>
                <a:latin typeface="Francois One"/>
                <a:ea typeface="Francois One"/>
                <a:cs typeface="Francois One"/>
                <a:sym typeface="Francois One"/>
              </a:defRPr>
            </a:lvl8pPr>
            <a:lvl9pPr lvl="8" marR="0" rtl="0" algn="ctr">
              <a:lnSpc>
                <a:spcPct val="100000"/>
              </a:lnSpc>
              <a:spcBef>
                <a:spcPts val="0"/>
              </a:spcBef>
              <a:spcAft>
                <a:spcPts val="0"/>
              </a:spcAft>
              <a:buClr>
                <a:srgbClr val="0C343D"/>
              </a:buClr>
              <a:buSzPts val="12000"/>
              <a:buFont typeface="Francois One"/>
              <a:buNone/>
              <a:defRPr b="0" i="0" sz="12000" u="none" cap="none" strike="noStrike">
                <a:solidFill>
                  <a:srgbClr val="0C343D"/>
                </a:solidFill>
                <a:latin typeface="Francois One"/>
                <a:ea typeface="Francois One"/>
                <a:cs typeface="Francois One"/>
                <a:sym typeface="Francois One"/>
              </a:defRPr>
            </a:lvl9pPr>
          </a:lstStyle>
          <a:p>
            <a:r>
              <a:t>xx%</a:t>
            </a:r>
          </a:p>
        </p:txBody>
      </p:sp>
      <p:sp>
        <p:nvSpPr>
          <p:cNvPr id="96" name="Google Shape;96;p23"/>
          <p:cNvSpPr txBox="1"/>
          <p:nvPr>
            <p:ph idx="1" type="body"/>
          </p:nvPr>
        </p:nvSpPr>
        <p:spPr>
          <a:xfrm>
            <a:off x="311700" y="4304567"/>
            <a:ext cx="8520600" cy="1734300"/>
          </a:xfrm>
          <a:prstGeom prst="rect">
            <a:avLst/>
          </a:prstGeom>
          <a:noFill/>
          <a:ln>
            <a:noFill/>
          </a:ln>
        </p:spPr>
        <p:txBody>
          <a:bodyPr anchorCtr="0" anchor="t" bIns="91425" lIns="91425" spcFirstLastPara="1" rIns="91425" wrap="square" tIns="91425">
            <a:noAutofit/>
          </a:bodyPr>
          <a:lstStyle>
            <a:lvl1pPr indent="-355600" lvl="0" marL="457200" marR="0" rtl="0" algn="ctr">
              <a:lnSpc>
                <a:spcPct val="115000"/>
              </a:lnSpc>
              <a:spcBef>
                <a:spcPts val="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1pPr>
            <a:lvl2pPr indent="-355600" lvl="1" marL="914400" marR="0" rtl="0" algn="ctr">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2pPr>
            <a:lvl3pPr indent="-355600" lvl="2" marL="1371600" marR="0" rtl="0" algn="ctr">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3pPr>
            <a:lvl4pPr indent="-355600" lvl="3" marL="1828800" marR="0" rtl="0" algn="ctr">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4pPr>
            <a:lvl5pPr indent="-355600" lvl="4" marL="2286000" marR="0" rtl="0" algn="ctr">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5pPr>
            <a:lvl6pPr indent="-355600" lvl="5" marL="2743200" marR="0" rtl="0" algn="ctr">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6pPr>
            <a:lvl7pPr indent="-355600" lvl="6" marL="3200400" marR="0" rtl="0" algn="ctr">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7pPr>
            <a:lvl8pPr indent="-355600" lvl="7" marL="3657600" marR="0" rtl="0" algn="ctr">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8pPr>
            <a:lvl9pPr indent="-355600" lvl="8" marL="4114800" marR="0" rtl="0" algn="ctr">
              <a:lnSpc>
                <a:spcPct val="115000"/>
              </a:lnSpc>
              <a:spcBef>
                <a:spcPts val="1600"/>
              </a:spcBef>
              <a:spcAft>
                <a:spcPts val="160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9pPr>
          </a:lstStyle>
          <a:p/>
        </p:txBody>
      </p:sp>
      <p:sp>
        <p:nvSpPr>
          <p:cNvPr id="97" name="Google Shape;97;p23"/>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0" name="Shape 100"/>
        <p:cNvGrpSpPr/>
        <p:nvPr/>
      </p:nvGrpSpPr>
      <p:grpSpPr>
        <a:xfrm>
          <a:off x="0" y="0"/>
          <a:ext cx="0" cy="0"/>
          <a:chOff x="0" y="0"/>
          <a:chExt cx="0" cy="0"/>
        </a:xfrm>
      </p:grpSpPr>
      <p:sp>
        <p:nvSpPr>
          <p:cNvPr id="101" name="Google Shape;101;p25"/>
          <p:cNvSpPr txBox="1"/>
          <p:nvPr>
            <p:ph type="title"/>
          </p:nvPr>
        </p:nvSpPr>
        <p:spPr>
          <a:xfrm>
            <a:off x="0" y="122237"/>
            <a:ext cx="9144000" cy="8685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102" name="Google Shape;102;p25"/>
          <p:cNvSpPr txBox="1"/>
          <p:nvPr>
            <p:ph idx="1" type="body"/>
          </p:nvPr>
        </p:nvSpPr>
        <p:spPr>
          <a:xfrm>
            <a:off x="457200" y="1295400"/>
            <a:ext cx="8534400" cy="4835100"/>
          </a:xfrm>
          <a:prstGeom prst="rect">
            <a:avLst/>
          </a:prstGeom>
          <a:noFill/>
          <a:ln>
            <a:noFill/>
          </a:ln>
        </p:spPr>
        <p:txBody>
          <a:bodyPr anchorCtr="0" anchor="t" bIns="45700" lIns="91425" spcFirstLastPara="1" rIns="91425" wrap="square" tIns="45700">
            <a:noAutofit/>
          </a:bodyPr>
          <a:lstStyle>
            <a:lvl1pPr indent="-308610" lvl="0" marL="457200" rtl="0" algn="l">
              <a:lnSpc>
                <a:spcPct val="115000"/>
              </a:lnSpc>
              <a:spcBef>
                <a:spcPts val="360"/>
              </a:spcBef>
              <a:spcAft>
                <a:spcPts val="0"/>
              </a:spcAft>
              <a:buSzPts val="1260"/>
              <a:buChar char="●"/>
              <a:defRPr/>
            </a:lvl1pPr>
            <a:lvl2pPr indent="-308610" lvl="1" marL="914400" rtl="0" algn="l">
              <a:lnSpc>
                <a:spcPct val="115000"/>
              </a:lnSpc>
              <a:spcBef>
                <a:spcPts val="360"/>
              </a:spcBef>
              <a:spcAft>
                <a:spcPts val="0"/>
              </a:spcAft>
              <a:buSzPts val="1260"/>
              <a:buChar char="○"/>
              <a:defRPr/>
            </a:lvl2pPr>
            <a:lvl3pPr indent="-308610" lvl="2" marL="1371600" rtl="0" algn="l">
              <a:lnSpc>
                <a:spcPct val="115000"/>
              </a:lnSpc>
              <a:spcBef>
                <a:spcPts val="360"/>
              </a:spcBef>
              <a:spcAft>
                <a:spcPts val="0"/>
              </a:spcAft>
              <a:buSzPts val="1260"/>
              <a:buChar char="■"/>
              <a:defRPr/>
            </a:lvl3pPr>
            <a:lvl4pPr indent="-314325" lvl="3" marL="1828800" rtl="0" algn="l">
              <a:lnSpc>
                <a:spcPct val="115000"/>
              </a:lnSpc>
              <a:spcBef>
                <a:spcPts val="360"/>
              </a:spcBef>
              <a:spcAft>
                <a:spcPts val="0"/>
              </a:spcAft>
              <a:buSzPts val="1350"/>
              <a:buChar char="●"/>
              <a:defRPr/>
            </a:lvl4pPr>
            <a:lvl5pPr indent="-320039" lvl="4" marL="2286000" rtl="0" algn="l">
              <a:lnSpc>
                <a:spcPct val="115000"/>
              </a:lnSpc>
              <a:spcBef>
                <a:spcPts val="360"/>
              </a:spcBef>
              <a:spcAft>
                <a:spcPts val="0"/>
              </a:spcAft>
              <a:buSzPts val="1440"/>
              <a:buChar char="○"/>
              <a:defRPr/>
            </a:lvl5pPr>
            <a:lvl6pPr indent="-320039" lvl="5" marL="2743200" rtl="0" algn="l">
              <a:lnSpc>
                <a:spcPct val="115000"/>
              </a:lnSpc>
              <a:spcBef>
                <a:spcPts val="360"/>
              </a:spcBef>
              <a:spcAft>
                <a:spcPts val="0"/>
              </a:spcAft>
              <a:buSzPts val="1440"/>
              <a:buChar char="■"/>
              <a:defRPr/>
            </a:lvl6pPr>
            <a:lvl7pPr indent="-320039" lvl="6" marL="3200400" rtl="0" algn="l">
              <a:lnSpc>
                <a:spcPct val="115000"/>
              </a:lnSpc>
              <a:spcBef>
                <a:spcPts val="360"/>
              </a:spcBef>
              <a:spcAft>
                <a:spcPts val="0"/>
              </a:spcAft>
              <a:buSzPts val="1440"/>
              <a:buChar char="●"/>
              <a:defRPr/>
            </a:lvl7pPr>
            <a:lvl8pPr indent="-320040" lvl="7" marL="3657600" rtl="0" algn="l">
              <a:lnSpc>
                <a:spcPct val="115000"/>
              </a:lnSpc>
              <a:spcBef>
                <a:spcPts val="360"/>
              </a:spcBef>
              <a:spcAft>
                <a:spcPts val="0"/>
              </a:spcAft>
              <a:buSzPts val="1440"/>
              <a:buChar char="○"/>
              <a:defRPr/>
            </a:lvl8pPr>
            <a:lvl9pPr indent="-320040" lvl="8" marL="4114800" rtl="0" algn="l">
              <a:lnSpc>
                <a:spcPct val="115000"/>
              </a:lnSpc>
              <a:spcBef>
                <a:spcPts val="360"/>
              </a:spcBef>
              <a:spcAft>
                <a:spcPts val="0"/>
              </a:spcAft>
              <a:buSzPts val="1440"/>
              <a:buChar char="■"/>
              <a:defRPr/>
            </a:lvl9pPr>
          </a:lstStyle>
          <a:p/>
        </p:txBody>
      </p:sp>
      <p:sp>
        <p:nvSpPr>
          <p:cNvPr id="103" name="Google Shape;103;p25"/>
          <p:cNvSpPr txBox="1"/>
          <p:nvPr>
            <p:ph idx="10" type="dt"/>
          </p:nvPr>
        </p:nvSpPr>
        <p:spPr>
          <a:xfrm>
            <a:off x="457200" y="6248400"/>
            <a:ext cx="21336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 name="Google Shape;104;p2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 name="Google Shape;105;p25"/>
          <p:cNvSpPr txBox="1"/>
          <p:nvPr>
            <p:ph idx="12" type="sldNum"/>
          </p:nvPr>
        </p:nvSpPr>
        <p:spPr>
          <a:xfrm>
            <a:off x="6553200" y="6248400"/>
            <a:ext cx="21336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2" name="Shape 112"/>
        <p:cNvGrpSpPr/>
        <p:nvPr/>
      </p:nvGrpSpPr>
      <p:grpSpPr>
        <a:xfrm>
          <a:off x="0" y="0"/>
          <a:ext cx="0" cy="0"/>
          <a:chOff x="0" y="0"/>
          <a:chExt cx="0" cy="0"/>
        </a:xfrm>
      </p:grpSpPr>
      <p:sp>
        <p:nvSpPr>
          <p:cNvPr id="113" name="Google Shape;113;p27"/>
          <p:cNvSpPr txBox="1"/>
          <p:nvPr>
            <p:ph type="ctrTitle"/>
          </p:nvPr>
        </p:nvSpPr>
        <p:spPr>
          <a:xfrm>
            <a:off x="685800" y="2605794"/>
            <a:ext cx="7772400" cy="9948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EF6C00"/>
              </a:buClr>
              <a:buSzPts val="1400"/>
              <a:buFont typeface="PT Sans Narrow"/>
              <a:buNone/>
              <a:defRPr b="1" i="0" sz="5400" u="none" cap="none" strike="noStrike">
                <a:solidFill>
                  <a:srgbClr val="EF6C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4" name="Google Shape;114;p27"/>
          <p:cNvSpPr txBox="1"/>
          <p:nvPr>
            <p:ph idx="1" type="subTitle"/>
          </p:nvPr>
        </p:nvSpPr>
        <p:spPr>
          <a:xfrm>
            <a:off x="1664038" y="3615266"/>
            <a:ext cx="5813100" cy="527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Open Sans"/>
                <a:ea typeface="Open Sans"/>
                <a:cs typeface="Open Sans"/>
                <a:sym typeface="Open Sans"/>
              </a:defRPr>
            </a:lvl1pPr>
            <a:lvl2pPr lvl="1"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Open Sans"/>
                <a:ea typeface="Open Sans"/>
                <a:cs typeface="Open Sans"/>
                <a:sym typeface="Open Sans"/>
              </a:defRPr>
            </a:lvl2pPr>
            <a:lvl3pPr lvl="2"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Open Sans"/>
                <a:ea typeface="Open Sans"/>
                <a:cs typeface="Open Sans"/>
                <a:sym typeface="Open Sans"/>
              </a:defRPr>
            </a:lvl3pPr>
            <a:lvl4pPr lvl="3"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Open Sans"/>
                <a:ea typeface="Open Sans"/>
                <a:cs typeface="Open Sans"/>
                <a:sym typeface="Open Sans"/>
              </a:defRPr>
            </a:lvl4pPr>
            <a:lvl5pPr lvl="4"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Open Sans"/>
                <a:ea typeface="Open Sans"/>
                <a:cs typeface="Open Sans"/>
                <a:sym typeface="Open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15" name="Google Shape;115;p2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6" name="Google Shape;116;p2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7" name="Google Shape;117;p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18" name="Google Shape;118;p27"/>
          <p:cNvCxnSpPr/>
          <p:nvPr/>
        </p:nvCxnSpPr>
        <p:spPr>
          <a:xfrm>
            <a:off x="457200" y="4963872"/>
            <a:ext cx="8229600" cy="0"/>
          </a:xfrm>
          <a:prstGeom prst="straightConnector1">
            <a:avLst/>
          </a:prstGeom>
          <a:noFill/>
          <a:ln cap="flat" cmpd="sng" w="127000">
            <a:solidFill>
              <a:schemeClr val="accent2"/>
            </a:solidFill>
            <a:prstDash val="solid"/>
            <a:round/>
            <a:headEnd len="sm" w="sm" type="none"/>
            <a:tailEnd len="sm" w="sm" type="none"/>
          </a:ln>
          <a:effectLst>
            <a:outerShdw blurRad="40000" rotWithShape="0" dir="5400000" dist="20000">
              <a:srgbClr val="000000">
                <a:alpha val="37250"/>
              </a:srgbClr>
            </a:outerShdw>
          </a:effectLst>
        </p:spPr>
      </p:cxnSp>
      <p:cxnSp>
        <p:nvCxnSpPr>
          <p:cNvPr id="119" name="Google Shape;119;p27"/>
          <p:cNvCxnSpPr/>
          <p:nvPr/>
        </p:nvCxnSpPr>
        <p:spPr>
          <a:xfrm>
            <a:off x="457200" y="1984939"/>
            <a:ext cx="8229600" cy="0"/>
          </a:xfrm>
          <a:prstGeom prst="straightConnector1">
            <a:avLst/>
          </a:prstGeom>
          <a:noFill/>
          <a:ln cap="flat" cmpd="sng" w="127000">
            <a:solidFill>
              <a:schemeClr val="accent2"/>
            </a:solidFill>
            <a:prstDash val="solid"/>
            <a:round/>
            <a:headEnd len="sm" w="sm" type="none"/>
            <a:tailEnd len="sm" w="sm" type="none"/>
          </a:ln>
          <a:effectLst>
            <a:outerShdw blurRad="40000" rotWithShape="0" dir="5400000" dist="20000">
              <a:srgbClr val="000000">
                <a:alpha val="37250"/>
              </a:srgbClr>
            </a:outerShdw>
          </a:effectLst>
        </p:spPr>
      </p:cxnSp>
      <p:cxnSp>
        <p:nvCxnSpPr>
          <p:cNvPr id="120" name="Google Shape;120;p27"/>
          <p:cNvCxnSpPr/>
          <p:nvPr/>
        </p:nvCxnSpPr>
        <p:spPr>
          <a:xfrm>
            <a:off x="457200" y="2137339"/>
            <a:ext cx="8229600" cy="0"/>
          </a:xfrm>
          <a:prstGeom prst="straightConnector1">
            <a:avLst/>
          </a:prstGeom>
          <a:noFill/>
          <a:ln cap="flat" cmpd="sng" w="28575">
            <a:solidFill>
              <a:schemeClr val="accent2"/>
            </a:solidFill>
            <a:prstDash val="solid"/>
            <a:round/>
            <a:headEnd len="sm" w="sm" type="none"/>
            <a:tailEnd len="sm" w="sm" type="none"/>
          </a:ln>
          <a:effectLst>
            <a:outerShdw blurRad="40000" rotWithShape="0" dir="5400000" dist="20000">
              <a:srgbClr val="000000">
                <a:alpha val="37250"/>
              </a:srgbClr>
            </a:outerShdw>
          </a:effectLst>
        </p:spPr>
      </p:cxnSp>
      <p:cxnSp>
        <p:nvCxnSpPr>
          <p:cNvPr id="121" name="Google Shape;121;p27"/>
          <p:cNvCxnSpPr/>
          <p:nvPr/>
        </p:nvCxnSpPr>
        <p:spPr>
          <a:xfrm>
            <a:off x="457200" y="4807943"/>
            <a:ext cx="8229600" cy="0"/>
          </a:xfrm>
          <a:prstGeom prst="straightConnector1">
            <a:avLst/>
          </a:prstGeom>
          <a:noFill/>
          <a:ln cap="flat" cmpd="sng" w="28575">
            <a:solidFill>
              <a:schemeClr val="accent2"/>
            </a:solidFill>
            <a:prstDash val="solid"/>
            <a:round/>
            <a:headEnd len="sm" w="sm" type="none"/>
            <a:tailEnd len="sm" w="sm" type="none"/>
          </a:ln>
          <a:effectLst>
            <a:outerShdw blurRad="40000" rotWithShape="0" dir="5400000" dist="20000">
              <a:srgbClr val="000000">
                <a:alpha val="37250"/>
              </a:srgbClr>
            </a:outerShdw>
          </a:effectLst>
        </p:spPr>
      </p:cxnSp>
      <p:cxnSp>
        <p:nvCxnSpPr>
          <p:cNvPr id="122" name="Google Shape;122;p27"/>
          <p:cNvCxnSpPr/>
          <p:nvPr/>
        </p:nvCxnSpPr>
        <p:spPr>
          <a:xfrm>
            <a:off x="1081214" y="3879061"/>
            <a:ext cx="582900" cy="0"/>
          </a:xfrm>
          <a:prstGeom prst="straightConnector1">
            <a:avLst/>
          </a:prstGeom>
          <a:noFill/>
          <a:ln cap="flat" cmpd="sng" w="127000">
            <a:solidFill>
              <a:schemeClr val="accent3"/>
            </a:solidFill>
            <a:prstDash val="solid"/>
            <a:round/>
            <a:headEnd len="sm" w="sm" type="none"/>
            <a:tailEnd len="sm" w="sm" type="none"/>
          </a:ln>
          <a:effectLst>
            <a:outerShdw blurRad="40000" rotWithShape="0" dir="5400000" dist="20000">
              <a:srgbClr val="000000">
                <a:alpha val="37250"/>
              </a:srgbClr>
            </a:outerShdw>
          </a:effectLst>
        </p:spPr>
      </p:cxnSp>
      <p:cxnSp>
        <p:nvCxnSpPr>
          <p:cNvPr id="123" name="Google Shape;123;p27"/>
          <p:cNvCxnSpPr/>
          <p:nvPr/>
        </p:nvCxnSpPr>
        <p:spPr>
          <a:xfrm>
            <a:off x="7480987" y="3870454"/>
            <a:ext cx="582900" cy="0"/>
          </a:xfrm>
          <a:prstGeom prst="straightConnector1">
            <a:avLst/>
          </a:prstGeom>
          <a:noFill/>
          <a:ln cap="flat" cmpd="sng" w="127000">
            <a:solidFill>
              <a:schemeClr val="accent3"/>
            </a:solidFill>
            <a:prstDash val="solid"/>
            <a:round/>
            <a:headEnd len="sm" w="sm" type="none"/>
            <a:tailEnd len="sm" w="sm" type="none"/>
          </a:ln>
          <a:effectLst>
            <a:outerShdw blurRad="40000" rotWithShape="0" dir="5400000" dist="20000">
              <a:srgbClr val="000000">
                <a:alpha val="37250"/>
              </a:srgbClr>
            </a:outerShdw>
          </a:effectLst>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 name="Shape 124"/>
        <p:cNvGrpSpPr/>
        <p:nvPr/>
      </p:nvGrpSpPr>
      <p:grpSpPr>
        <a:xfrm>
          <a:off x="0" y="0"/>
          <a:ext cx="0" cy="0"/>
          <a:chOff x="0" y="0"/>
          <a:chExt cx="0" cy="0"/>
        </a:xfrm>
      </p:grpSpPr>
      <p:sp>
        <p:nvSpPr>
          <p:cNvPr id="125" name="Google Shape;125;p28"/>
          <p:cNvSpPr txBox="1"/>
          <p:nvPr>
            <p:ph type="title"/>
          </p:nvPr>
        </p:nvSpPr>
        <p:spPr>
          <a:xfrm>
            <a:off x="457200" y="274638"/>
            <a:ext cx="8229600" cy="1143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EF6C00"/>
              </a:buClr>
              <a:buSzPts val="1400"/>
              <a:buFont typeface="PT Sans Narrow"/>
              <a:buNone/>
              <a:defRPr b="1" i="0" sz="4400" u="none" cap="none" strike="noStrike">
                <a:solidFill>
                  <a:srgbClr val="EF6C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6" name="Google Shape;126;p28"/>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1pPr>
            <a:lvl2pPr indent="-355600" lvl="1" marL="9144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2pPr>
            <a:lvl3pPr indent="-355600" lvl="2" marL="13716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3pPr>
            <a:lvl4pPr indent="-355600" lvl="3" marL="18288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4pPr>
            <a:lvl5pPr indent="-355600" lvl="4" marL="22860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7" name="Google Shape;127;p2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8" name="Google Shape;128;p2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9" name="Google Shape;129;p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130" name="Google Shape;130;p28"/>
          <p:cNvCxnSpPr/>
          <p:nvPr/>
        </p:nvCxnSpPr>
        <p:spPr>
          <a:xfrm>
            <a:off x="0" y="6825153"/>
            <a:ext cx="9144000" cy="0"/>
          </a:xfrm>
          <a:prstGeom prst="straightConnector1">
            <a:avLst/>
          </a:prstGeom>
          <a:noFill/>
          <a:ln cap="flat" cmpd="sng" w="127000">
            <a:solidFill>
              <a:schemeClr val="accent2"/>
            </a:solidFill>
            <a:prstDash val="solid"/>
            <a:round/>
            <a:headEnd len="sm" w="sm" type="none"/>
            <a:tailEnd len="sm" w="sm" type="none"/>
          </a:ln>
          <a:effectLst>
            <a:outerShdw blurRad="40000" rotWithShape="0" dir="5400000" dist="20000">
              <a:srgbClr val="000000">
                <a:alpha val="37250"/>
              </a:srgbClr>
            </a:outerShdw>
          </a:effectLst>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31" name="Shape 131"/>
        <p:cNvGrpSpPr/>
        <p:nvPr/>
      </p:nvGrpSpPr>
      <p:grpSpPr>
        <a:xfrm>
          <a:off x="0" y="0"/>
          <a:ext cx="0" cy="0"/>
          <a:chOff x="0" y="0"/>
          <a:chExt cx="0" cy="0"/>
        </a:xfrm>
      </p:grpSpPr>
      <p:sp>
        <p:nvSpPr>
          <p:cNvPr id="132" name="Google Shape;132;p29"/>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2400"/>
              </a:spcBef>
              <a:spcAft>
                <a:spcPts val="0"/>
              </a:spcAft>
              <a:buClr>
                <a:schemeClr val="accent2"/>
              </a:buClr>
              <a:buSzPts val="2400"/>
              <a:buFont typeface="Arial"/>
              <a:buNone/>
              <a:defRPr b="1" i="0" sz="12000" u="none" cap="none" strike="noStrike">
                <a:solidFill>
                  <a:schemeClr val="accent2"/>
                </a:solidFill>
                <a:latin typeface="PT Sans Narrow"/>
                <a:ea typeface="PT Sans Narrow"/>
                <a:cs typeface="PT Sans Narrow"/>
                <a:sym typeface="PT Sans Narrow"/>
              </a:defRPr>
            </a:lvl1pPr>
            <a:lvl2pPr indent="-228600" lvl="1" marL="914400" marR="0" rtl="0" algn="l">
              <a:lnSpc>
                <a:spcPct val="100000"/>
              </a:lnSpc>
              <a:spcBef>
                <a:spcPts val="360"/>
              </a:spcBef>
              <a:spcAft>
                <a:spcPts val="0"/>
              </a:spcAft>
              <a:buClr>
                <a:srgbClr val="888888"/>
              </a:buClr>
              <a:buSzPts val="2000"/>
              <a:buFont typeface="Arial"/>
              <a:buNone/>
              <a:defRPr b="0" i="0" sz="1800" u="none" cap="none" strike="noStrike">
                <a:solidFill>
                  <a:srgbClr val="888888"/>
                </a:solidFill>
                <a:latin typeface="Open Sans"/>
                <a:ea typeface="Open Sans"/>
                <a:cs typeface="Open Sans"/>
                <a:sym typeface="Open Sans"/>
              </a:defRPr>
            </a:lvl2pPr>
            <a:lvl3pPr indent="-228600" lvl="2" marL="1371600" marR="0" rtl="0" algn="l">
              <a:lnSpc>
                <a:spcPct val="100000"/>
              </a:lnSpc>
              <a:spcBef>
                <a:spcPts val="320"/>
              </a:spcBef>
              <a:spcAft>
                <a:spcPts val="0"/>
              </a:spcAft>
              <a:buClr>
                <a:srgbClr val="888888"/>
              </a:buClr>
              <a:buSzPts val="2000"/>
              <a:buFont typeface="Arial"/>
              <a:buNone/>
              <a:defRPr b="0" i="0" sz="1600" u="none" cap="none" strike="noStrike">
                <a:solidFill>
                  <a:srgbClr val="888888"/>
                </a:solidFill>
                <a:latin typeface="Open Sans"/>
                <a:ea typeface="Open Sans"/>
                <a:cs typeface="Open Sans"/>
                <a:sym typeface="Open Sans"/>
              </a:defRPr>
            </a:lvl3pPr>
            <a:lvl4pPr indent="-228600" lvl="3" marL="18288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Open Sans"/>
                <a:ea typeface="Open Sans"/>
                <a:cs typeface="Open Sans"/>
                <a:sym typeface="Open Sans"/>
              </a:defRPr>
            </a:lvl4pPr>
            <a:lvl5pPr indent="-228600" lvl="4" marL="22860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Open Sans"/>
                <a:ea typeface="Open Sans"/>
                <a:cs typeface="Open Sans"/>
                <a:sym typeface="Open Sans"/>
              </a:defRPr>
            </a:lvl5pPr>
            <a:lvl6pPr indent="-228600" lvl="5" marL="27432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133" name="Google Shape;133;p2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4" name="Google Shape;134;p2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5" name="Google Shape;135;p2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6" name="Shape 136"/>
        <p:cNvGrpSpPr/>
        <p:nvPr/>
      </p:nvGrpSpPr>
      <p:grpSpPr>
        <a:xfrm>
          <a:off x="0" y="0"/>
          <a:ext cx="0" cy="0"/>
          <a:chOff x="0" y="0"/>
          <a:chExt cx="0" cy="0"/>
        </a:xfrm>
      </p:grpSpPr>
      <p:sp>
        <p:nvSpPr>
          <p:cNvPr id="137" name="Google Shape;137;p30"/>
          <p:cNvSpPr txBox="1"/>
          <p:nvPr>
            <p:ph type="title"/>
          </p:nvPr>
        </p:nvSpPr>
        <p:spPr>
          <a:xfrm>
            <a:off x="457200" y="274638"/>
            <a:ext cx="8229600" cy="1143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EF6C00"/>
              </a:buClr>
              <a:buSzPts val="1400"/>
              <a:buFont typeface="PT Sans Narrow"/>
              <a:buNone/>
              <a:defRPr b="1" i="0" sz="4400" u="none" cap="none" strike="noStrike">
                <a:solidFill>
                  <a:srgbClr val="EF6C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8" name="Google Shape;138;p30"/>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1pPr>
            <a:lvl2pPr indent="-381000" lvl="1" marL="914400" marR="0" rtl="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2pPr>
            <a:lvl3pPr indent="-355600" lvl="2" marL="13716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3pPr>
            <a:lvl4pPr indent="-342900" lvl="3" marL="1828800" marR="0" rtl="0" algn="l">
              <a:lnSpc>
                <a:spcPct val="100000"/>
              </a:lnSpc>
              <a:spcBef>
                <a:spcPts val="360"/>
              </a:spcBef>
              <a:spcAft>
                <a:spcPts val="0"/>
              </a:spcAft>
              <a:buClr>
                <a:srgbClr val="695D46"/>
              </a:buClr>
              <a:buSzPts val="1800"/>
              <a:buFont typeface="Arial"/>
              <a:buChar char="–"/>
              <a:defRPr b="0" i="0" sz="1800" u="none" cap="none" strike="noStrike">
                <a:solidFill>
                  <a:srgbClr val="695D46"/>
                </a:solidFill>
                <a:latin typeface="Open Sans"/>
                <a:ea typeface="Open Sans"/>
                <a:cs typeface="Open Sans"/>
                <a:sym typeface="Open Sans"/>
              </a:defRPr>
            </a:lvl4pPr>
            <a:lvl5pPr indent="-342900" lvl="4" marL="2286000" marR="0" rtl="0" algn="l">
              <a:lnSpc>
                <a:spcPct val="100000"/>
              </a:lnSpc>
              <a:spcBef>
                <a:spcPts val="360"/>
              </a:spcBef>
              <a:spcAft>
                <a:spcPts val="0"/>
              </a:spcAft>
              <a:buClr>
                <a:srgbClr val="695D46"/>
              </a:buClr>
              <a:buSzPts val="1800"/>
              <a:buFont typeface="Arial"/>
              <a:buChar char="»"/>
              <a:defRPr b="0" i="0" sz="1800" u="none" cap="none" strike="noStrike">
                <a:solidFill>
                  <a:srgbClr val="695D46"/>
                </a:solidFill>
                <a:latin typeface="Open Sans"/>
                <a:ea typeface="Open Sans"/>
                <a:cs typeface="Open Sans"/>
                <a:sym typeface="Open San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9" name="Google Shape;139;p30"/>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1pPr>
            <a:lvl2pPr indent="-381000" lvl="1" marL="914400" marR="0" rtl="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2pPr>
            <a:lvl3pPr indent="-355600" lvl="2" marL="13716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3pPr>
            <a:lvl4pPr indent="-342900" lvl="3" marL="1828800" marR="0" rtl="0" algn="l">
              <a:lnSpc>
                <a:spcPct val="100000"/>
              </a:lnSpc>
              <a:spcBef>
                <a:spcPts val="360"/>
              </a:spcBef>
              <a:spcAft>
                <a:spcPts val="0"/>
              </a:spcAft>
              <a:buClr>
                <a:srgbClr val="695D46"/>
              </a:buClr>
              <a:buSzPts val="1800"/>
              <a:buFont typeface="Arial"/>
              <a:buChar char="–"/>
              <a:defRPr b="0" i="0" sz="1800" u="none" cap="none" strike="noStrike">
                <a:solidFill>
                  <a:srgbClr val="695D46"/>
                </a:solidFill>
                <a:latin typeface="Open Sans"/>
                <a:ea typeface="Open Sans"/>
                <a:cs typeface="Open Sans"/>
                <a:sym typeface="Open Sans"/>
              </a:defRPr>
            </a:lvl4pPr>
            <a:lvl5pPr indent="-342900" lvl="4" marL="2286000" marR="0" rtl="0" algn="l">
              <a:lnSpc>
                <a:spcPct val="100000"/>
              </a:lnSpc>
              <a:spcBef>
                <a:spcPts val="360"/>
              </a:spcBef>
              <a:spcAft>
                <a:spcPts val="0"/>
              </a:spcAft>
              <a:buClr>
                <a:srgbClr val="695D46"/>
              </a:buClr>
              <a:buSzPts val="1800"/>
              <a:buFont typeface="Arial"/>
              <a:buChar char="»"/>
              <a:defRPr b="0" i="0" sz="1800" u="none" cap="none" strike="noStrike">
                <a:solidFill>
                  <a:srgbClr val="695D46"/>
                </a:solidFill>
                <a:latin typeface="Open Sans"/>
                <a:ea typeface="Open Sans"/>
                <a:cs typeface="Open Sans"/>
                <a:sym typeface="Open Sans"/>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0" name="Google Shape;140;p3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1" name="Google Shape;141;p3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2" name="Google Shape;142;p3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3" name="Shape 143"/>
        <p:cNvGrpSpPr/>
        <p:nvPr/>
      </p:nvGrpSpPr>
      <p:grpSpPr>
        <a:xfrm>
          <a:off x="0" y="0"/>
          <a:ext cx="0" cy="0"/>
          <a:chOff x="0" y="0"/>
          <a:chExt cx="0" cy="0"/>
        </a:xfrm>
      </p:grpSpPr>
      <p:sp>
        <p:nvSpPr>
          <p:cNvPr id="144" name="Google Shape;144;p31"/>
          <p:cNvSpPr txBox="1"/>
          <p:nvPr>
            <p:ph type="title"/>
          </p:nvPr>
        </p:nvSpPr>
        <p:spPr>
          <a:xfrm>
            <a:off x="457200" y="274638"/>
            <a:ext cx="8229600" cy="1143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EF6C00"/>
              </a:buClr>
              <a:buSzPts val="1400"/>
              <a:buFont typeface="PT Sans Narrow"/>
              <a:buNone/>
              <a:defRPr b="1" i="0" sz="4400" u="none" cap="none" strike="noStrike">
                <a:solidFill>
                  <a:srgbClr val="EF6C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5" name="Google Shape;145;p31"/>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rgbClr val="695D46"/>
              </a:buClr>
              <a:buSzPts val="2400"/>
              <a:buFont typeface="Arial"/>
              <a:buNone/>
              <a:defRPr b="1" i="0" sz="2400" u="none" cap="none" strike="noStrike">
                <a:solidFill>
                  <a:srgbClr val="695D46"/>
                </a:solidFill>
                <a:latin typeface="Open Sans"/>
                <a:ea typeface="Open Sans"/>
                <a:cs typeface="Open Sans"/>
                <a:sym typeface="Open Sans"/>
              </a:defRPr>
            </a:lvl1pPr>
            <a:lvl2pPr indent="-228600" lvl="1" marL="914400" marR="0" rtl="0" algn="l">
              <a:lnSpc>
                <a:spcPct val="100000"/>
              </a:lnSpc>
              <a:spcBef>
                <a:spcPts val="400"/>
              </a:spcBef>
              <a:spcAft>
                <a:spcPts val="0"/>
              </a:spcAft>
              <a:buClr>
                <a:srgbClr val="695D46"/>
              </a:buClr>
              <a:buSzPts val="2000"/>
              <a:buFont typeface="Arial"/>
              <a:buNone/>
              <a:defRPr b="1" i="0" sz="2000" u="none" cap="none" strike="noStrike">
                <a:solidFill>
                  <a:srgbClr val="695D46"/>
                </a:solidFill>
                <a:latin typeface="Open Sans"/>
                <a:ea typeface="Open Sans"/>
                <a:cs typeface="Open Sans"/>
                <a:sym typeface="Open Sans"/>
              </a:defRPr>
            </a:lvl2pPr>
            <a:lvl3pPr indent="-228600" lvl="2" marL="1371600" marR="0" rtl="0" algn="l">
              <a:lnSpc>
                <a:spcPct val="100000"/>
              </a:lnSpc>
              <a:spcBef>
                <a:spcPts val="360"/>
              </a:spcBef>
              <a:spcAft>
                <a:spcPts val="0"/>
              </a:spcAft>
              <a:buClr>
                <a:srgbClr val="695D46"/>
              </a:buClr>
              <a:buSzPts val="2000"/>
              <a:buFont typeface="Arial"/>
              <a:buNone/>
              <a:defRPr b="1" i="0" sz="1800" u="none" cap="none" strike="noStrike">
                <a:solidFill>
                  <a:srgbClr val="695D46"/>
                </a:solidFill>
                <a:latin typeface="Open Sans"/>
                <a:ea typeface="Open Sans"/>
                <a:cs typeface="Open Sans"/>
                <a:sym typeface="Open Sans"/>
              </a:defRPr>
            </a:lvl3pPr>
            <a:lvl4pPr indent="-228600" lvl="3" marL="1828800" marR="0" rtl="0" algn="l">
              <a:lnSpc>
                <a:spcPct val="100000"/>
              </a:lnSpc>
              <a:spcBef>
                <a:spcPts val="320"/>
              </a:spcBef>
              <a:spcAft>
                <a:spcPts val="0"/>
              </a:spcAft>
              <a:buClr>
                <a:srgbClr val="695D46"/>
              </a:buClr>
              <a:buSzPts val="2000"/>
              <a:buFont typeface="Arial"/>
              <a:buNone/>
              <a:defRPr b="1" i="0" sz="1600" u="none" cap="none" strike="noStrike">
                <a:solidFill>
                  <a:srgbClr val="695D46"/>
                </a:solidFill>
                <a:latin typeface="Open Sans"/>
                <a:ea typeface="Open Sans"/>
                <a:cs typeface="Open Sans"/>
                <a:sym typeface="Open Sans"/>
              </a:defRPr>
            </a:lvl4pPr>
            <a:lvl5pPr indent="-228600" lvl="4" marL="2286000" marR="0" rtl="0" algn="l">
              <a:lnSpc>
                <a:spcPct val="100000"/>
              </a:lnSpc>
              <a:spcBef>
                <a:spcPts val="320"/>
              </a:spcBef>
              <a:spcAft>
                <a:spcPts val="0"/>
              </a:spcAft>
              <a:buClr>
                <a:srgbClr val="695D46"/>
              </a:buClr>
              <a:buSzPts val="2000"/>
              <a:buFont typeface="Arial"/>
              <a:buNone/>
              <a:defRPr b="1" i="0" sz="1600" u="none" cap="none" strike="noStrike">
                <a:solidFill>
                  <a:srgbClr val="695D46"/>
                </a:solidFill>
                <a:latin typeface="Open Sans"/>
                <a:ea typeface="Open Sans"/>
                <a:cs typeface="Open Sans"/>
                <a:sym typeface="Open Sans"/>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46" name="Google Shape;146;p31"/>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1pPr>
            <a:lvl2pPr indent="-355600" lvl="1" marL="9144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2pPr>
            <a:lvl3pPr indent="-342900" lvl="2" marL="1371600" marR="0" rtl="0" algn="l">
              <a:lnSpc>
                <a:spcPct val="100000"/>
              </a:lnSpc>
              <a:spcBef>
                <a:spcPts val="360"/>
              </a:spcBef>
              <a:spcAft>
                <a:spcPts val="0"/>
              </a:spcAft>
              <a:buClr>
                <a:srgbClr val="695D46"/>
              </a:buClr>
              <a:buSzPts val="1800"/>
              <a:buFont typeface="Arial"/>
              <a:buChar char="•"/>
              <a:defRPr b="0" i="0" sz="1800" u="none" cap="none" strike="noStrike">
                <a:solidFill>
                  <a:srgbClr val="695D46"/>
                </a:solidFill>
                <a:latin typeface="Open Sans"/>
                <a:ea typeface="Open Sans"/>
                <a:cs typeface="Open Sans"/>
                <a:sym typeface="Open Sans"/>
              </a:defRPr>
            </a:lvl3pPr>
            <a:lvl4pPr indent="-330200" lvl="3" marL="1828800" marR="0" rtl="0" algn="l">
              <a:lnSpc>
                <a:spcPct val="100000"/>
              </a:lnSpc>
              <a:spcBef>
                <a:spcPts val="320"/>
              </a:spcBef>
              <a:spcAft>
                <a:spcPts val="0"/>
              </a:spcAft>
              <a:buClr>
                <a:srgbClr val="695D46"/>
              </a:buClr>
              <a:buSzPts val="1600"/>
              <a:buFont typeface="Arial"/>
              <a:buChar char="–"/>
              <a:defRPr b="0" i="0" sz="1600" u="none" cap="none" strike="noStrike">
                <a:solidFill>
                  <a:srgbClr val="695D46"/>
                </a:solidFill>
                <a:latin typeface="Open Sans"/>
                <a:ea typeface="Open Sans"/>
                <a:cs typeface="Open Sans"/>
                <a:sym typeface="Open Sans"/>
              </a:defRPr>
            </a:lvl4pPr>
            <a:lvl5pPr indent="-330200" lvl="4" marL="2286000" marR="0" rtl="0" algn="l">
              <a:lnSpc>
                <a:spcPct val="100000"/>
              </a:lnSpc>
              <a:spcBef>
                <a:spcPts val="320"/>
              </a:spcBef>
              <a:spcAft>
                <a:spcPts val="0"/>
              </a:spcAft>
              <a:buClr>
                <a:srgbClr val="695D46"/>
              </a:buClr>
              <a:buSzPts val="1600"/>
              <a:buFont typeface="Arial"/>
              <a:buChar char="»"/>
              <a:defRPr b="0" i="0" sz="1600" u="none" cap="none" strike="noStrike">
                <a:solidFill>
                  <a:srgbClr val="695D46"/>
                </a:solidFill>
                <a:latin typeface="Open Sans"/>
                <a:ea typeface="Open Sans"/>
                <a:cs typeface="Open Sans"/>
                <a:sym typeface="Open Sans"/>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47" name="Google Shape;147;p31"/>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480"/>
              </a:spcBef>
              <a:spcAft>
                <a:spcPts val="0"/>
              </a:spcAft>
              <a:buClr>
                <a:srgbClr val="695D46"/>
              </a:buClr>
              <a:buSzPts val="2400"/>
              <a:buFont typeface="Arial"/>
              <a:buNone/>
              <a:defRPr b="1" i="0" sz="2400" u="none" cap="none" strike="noStrike">
                <a:solidFill>
                  <a:srgbClr val="695D46"/>
                </a:solidFill>
                <a:latin typeface="Open Sans"/>
                <a:ea typeface="Open Sans"/>
                <a:cs typeface="Open Sans"/>
                <a:sym typeface="Open Sans"/>
              </a:defRPr>
            </a:lvl1pPr>
            <a:lvl2pPr indent="-228600" lvl="1" marL="914400" marR="0" rtl="0" algn="l">
              <a:lnSpc>
                <a:spcPct val="100000"/>
              </a:lnSpc>
              <a:spcBef>
                <a:spcPts val="400"/>
              </a:spcBef>
              <a:spcAft>
                <a:spcPts val="0"/>
              </a:spcAft>
              <a:buClr>
                <a:srgbClr val="695D46"/>
              </a:buClr>
              <a:buSzPts val="2000"/>
              <a:buFont typeface="Arial"/>
              <a:buNone/>
              <a:defRPr b="1" i="0" sz="2000" u="none" cap="none" strike="noStrike">
                <a:solidFill>
                  <a:srgbClr val="695D46"/>
                </a:solidFill>
                <a:latin typeface="Open Sans"/>
                <a:ea typeface="Open Sans"/>
                <a:cs typeface="Open Sans"/>
                <a:sym typeface="Open Sans"/>
              </a:defRPr>
            </a:lvl2pPr>
            <a:lvl3pPr indent="-228600" lvl="2" marL="1371600" marR="0" rtl="0" algn="l">
              <a:lnSpc>
                <a:spcPct val="100000"/>
              </a:lnSpc>
              <a:spcBef>
                <a:spcPts val="360"/>
              </a:spcBef>
              <a:spcAft>
                <a:spcPts val="0"/>
              </a:spcAft>
              <a:buClr>
                <a:srgbClr val="695D46"/>
              </a:buClr>
              <a:buSzPts val="2000"/>
              <a:buFont typeface="Arial"/>
              <a:buNone/>
              <a:defRPr b="1" i="0" sz="1800" u="none" cap="none" strike="noStrike">
                <a:solidFill>
                  <a:srgbClr val="695D46"/>
                </a:solidFill>
                <a:latin typeface="Open Sans"/>
                <a:ea typeface="Open Sans"/>
                <a:cs typeface="Open Sans"/>
                <a:sym typeface="Open Sans"/>
              </a:defRPr>
            </a:lvl3pPr>
            <a:lvl4pPr indent="-228600" lvl="3" marL="1828800" marR="0" rtl="0" algn="l">
              <a:lnSpc>
                <a:spcPct val="100000"/>
              </a:lnSpc>
              <a:spcBef>
                <a:spcPts val="320"/>
              </a:spcBef>
              <a:spcAft>
                <a:spcPts val="0"/>
              </a:spcAft>
              <a:buClr>
                <a:srgbClr val="695D46"/>
              </a:buClr>
              <a:buSzPts val="2000"/>
              <a:buFont typeface="Arial"/>
              <a:buNone/>
              <a:defRPr b="1" i="0" sz="1600" u="none" cap="none" strike="noStrike">
                <a:solidFill>
                  <a:srgbClr val="695D46"/>
                </a:solidFill>
                <a:latin typeface="Open Sans"/>
                <a:ea typeface="Open Sans"/>
                <a:cs typeface="Open Sans"/>
                <a:sym typeface="Open Sans"/>
              </a:defRPr>
            </a:lvl4pPr>
            <a:lvl5pPr indent="-228600" lvl="4" marL="2286000" marR="0" rtl="0" algn="l">
              <a:lnSpc>
                <a:spcPct val="100000"/>
              </a:lnSpc>
              <a:spcBef>
                <a:spcPts val="320"/>
              </a:spcBef>
              <a:spcAft>
                <a:spcPts val="0"/>
              </a:spcAft>
              <a:buClr>
                <a:srgbClr val="695D46"/>
              </a:buClr>
              <a:buSzPts val="2000"/>
              <a:buFont typeface="Arial"/>
              <a:buNone/>
              <a:defRPr b="1" i="0" sz="1600" u="none" cap="none" strike="noStrike">
                <a:solidFill>
                  <a:srgbClr val="695D46"/>
                </a:solidFill>
                <a:latin typeface="Open Sans"/>
                <a:ea typeface="Open Sans"/>
                <a:cs typeface="Open Sans"/>
                <a:sym typeface="Open Sans"/>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148" name="Google Shape;148;p31"/>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1pPr>
            <a:lvl2pPr indent="-355600" lvl="1" marL="9144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2pPr>
            <a:lvl3pPr indent="-342900" lvl="2" marL="1371600" marR="0" rtl="0" algn="l">
              <a:lnSpc>
                <a:spcPct val="100000"/>
              </a:lnSpc>
              <a:spcBef>
                <a:spcPts val="360"/>
              </a:spcBef>
              <a:spcAft>
                <a:spcPts val="0"/>
              </a:spcAft>
              <a:buClr>
                <a:srgbClr val="695D46"/>
              </a:buClr>
              <a:buSzPts val="1800"/>
              <a:buFont typeface="Arial"/>
              <a:buChar char="•"/>
              <a:defRPr b="0" i="0" sz="1800" u="none" cap="none" strike="noStrike">
                <a:solidFill>
                  <a:srgbClr val="695D46"/>
                </a:solidFill>
                <a:latin typeface="Open Sans"/>
                <a:ea typeface="Open Sans"/>
                <a:cs typeface="Open Sans"/>
                <a:sym typeface="Open Sans"/>
              </a:defRPr>
            </a:lvl3pPr>
            <a:lvl4pPr indent="-330200" lvl="3" marL="1828800" marR="0" rtl="0" algn="l">
              <a:lnSpc>
                <a:spcPct val="100000"/>
              </a:lnSpc>
              <a:spcBef>
                <a:spcPts val="320"/>
              </a:spcBef>
              <a:spcAft>
                <a:spcPts val="0"/>
              </a:spcAft>
              <a:buClr>
                <a:srgbClr val="695D46"/>
              </a:buClr>
              <a:buSzPts val="1600"/>
              <a:buFont typeface="Arial"/>
              <a:buChar char="–"/>
              <a:defRPr b="0" i="0" sz="1600" u="none" cap="none" strike="noStrike">
                <a:solidFill>
                  <a:srgbClr val="695D46"/>
                </a:solidFill>
                <a:latin typeface="Open Sans"/>
                <a:ea typeface="Open Sans"/>
                <a:cs typeface="Open Sans"/>
                <a:sym typeface="Open Sans"/>
              </a:defRPr>
            </a:lvl4pPr>
            <a:lvl5pPr indent="-330200" lvl="4" marL="2286000" marR="0" rtl="0" algn="l">
              <a:lnSpc>
                <a:spcPct val="100000"/>
              </a:lnSpc>
              <a:spcBef>
                <a:spcPts val="320"/>
              </a:spcBef>
              <a:spcAft>
                <a:spcPts val="0"/>
              </a:spcAft>
              <a:buClr>
                <a:srgbClr val="695D46"/>
              </a:buClr>
              <a:buSzPts val="1600"/>
              <a:buFont typeface="Arial"/>
              <a:buChar char="»"/>
              <a:defRPr b="0" i="0" sz="1600" u="none" cap="none" strike="noStrike">
                <a:solidFill>
                  <a:srgbClr val="695D46"/>
                </a:solidFill>
                <a:latin typeface="Open Sans"/>
                <a:ea typeface="Open Sans"/>
                <a:cs typeface="Open Sans"/>
                <a:sym typeface="Open Sans"/>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49" name="Google Shape;149;p3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0" name="Google Shape;150;p3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1" name="Google Shape;151;p3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p32"/>
          <p:cNvSpPr txBox="1"/>
          <p:nvPr>
            <p:ph type="title"/>
          </p:nvPr>
        </p:nvSpPr>
        <p:spPr>
          <a:xfrm>
            <a:off x="457200" y="274638"/>
            <a:ext cx="8229600" cy="1143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EF6C00"/>
              </a:buClr>
              <a:buSzPts val="1400"/>
              <a:buFont typeface="PT Sans Narrow"/>
              <a:buNone/>
              <a:defRPr b="1" i="0" sz="4400" u="none" cap="none" strike="noStrike">
                <a:solidFill>
                  <a:srgbClr val="EF6C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4" name="Google Shape;154;p3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5" name="Google Shape;155;p3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6" name="Google Shape;156;p3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3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9" name="Google Shape;159;p3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0" name="Google Shape;160;p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1" name="Shape 161"/>
        <p:cNvGrpSpPr/>
        <p:nvPr/>
      </p:nvGrpSpPr>
      <p:grpSpPr>
        <a:xfrm>
          <a:off x="0" y="0"/>
          <a:ext cx="0" cy="0"/>
          <a:chOff x="0" y="0"/>
          <a:chExt cx="0" cy="0"/>
        </a:xfrm>
      </p:grpSpPr>
      <p:sp>
        <p:nvSpPr>
          <p:cNvPr id="162" name="Google Shape;162;p34"/>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EF6C00"/>
              </a:buClr>
              <a:buSzPts val="1400"/>
              <a:buFont typeface="PT Sans Narrow"/>
              <a:buNone/>
              <a:defRPr b="1" i="0" sz="2000" u="none" cap="none" strike="noStrike">
                <a:solidFill>
                  <a:srgbClr val="EF6C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3" name="Google Shape;163;p34"/>
          <p:cNvSpPr txBox="1"/>
          <p:nvPr>
            <p:ph idx="1" type="body"/>
          </p:nvPr>
        </p:nvSpPr>
        <p:spPr>
          <a:xfrm>
            <a:off x="3575050" y="273050"/>
            <a:ext cx="5111700" cy="58533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rgbClr val="695D46"/>
              </a:buClr>
              <a:buSzPts val="3200"/>
              <a:buFont typeface="Arial"/>
              <a:buChar char="•"/>
              <a:defRPr b="0" i="0" sz="3200" u="none" cap="none" strike="noStrike">
                <a:solidFill>
                  <a:srgbClr val="695D46"/>
                </a:solidFill>
                <a:latin typeface="Open Sans"/>
                <a:ea typeface="Open Sans"/>
                <a:cs typeface="Open Sans"/>
                <a:sym typeface="Open Sans"/>
              </a:defRPr>
            </a:lvl1pPr>
            <a:lvl2pPr indent="-406400" lvl="1" marL="914400" marR="0" rtl="0" algn="l">
              <a:lnSpc>
                <a:spcPct val="100000"/>
              </a:lnSpc>
              <a:spcBef>
                <a:spcPts val="560"/>
              </a:spcBef>
              <a:spcAft>
                <a:spcPts val="0"/>
              </a:spcAft>
              <a:buClr>
                <a:srgbClr val="695D46"/>
              </a:buClr>
              <a:buSzPts val="2800"/>
              <a:buFont typeface="Arial"/>
              <a:buChar char="–"/>
              <a:defRPr b="0" i="0" sz="2800" u="none" cap="none" strike="noStrike">
                <a:solidFill>
                  <a:srgbClr val="695D46"/>
                </a:solidFill>
                <a:latin typeface="Open Sans"/>
                <a:ea typeface="Open Sans"/>
                <a:cs typeface="Open Sans"/>
                <a:sym typeface="Open Sans"/>
              </a:defRPr>
            </a:lvl2pPr>
            <a:lvl3pPr indent="-381000" lvl="2" marL="1371600" marR="0" rtl="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3pPr>
            <a:lvl4pPr indent="-355600" lvl="3" marL="18288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4pPr>
            <a:lvl5pPr indent="-355600" lvl="4" marL="22860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4" name="Google Shape;164;p34"/>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rgbClr val="695D46"/>
              </a:buClr>
              <a:buSzPts val="2400"/>
              <a:buFont typeface="Arial"/>
              <a:buNone/>
              <a:defRPr b="0" i="0" sz="1400" u="none" cap="none" strike="noStrike">
                <a:solidFill>
                  <a:srgbClr val="695D46"/>
                </a:solidFill>
                <a:latin typeface="Open Sans"/>
                <a:ea typeface="Open Sans"/>
                <a:cs typeface="Open Sans"/>
                <a:sym typeface="Open Sans"/>
              </a:defRPr>
            </a:lvl1pPr>
            <a:lvl2pPr indent="-228600" lvl="1" marL="914400" marR="0" rtl="0" algn="l">
              <a:lnSpc>
                <a:spcPct val="100000"/>
              </a:lnSpc>
              <a:spcBef>
                <a:spcPts val="240"/>
              </a:spcBef>
              <a:spcAft>
                <a:spcPts val="0"/>
              </a:spcAft>
              <a:buClr>
                <a:srgbClr val="695D46"/>
              </a:buClr>
              <a:buSzPts val="2000"/>
              <a:buFont typeface="Arial"/>
              <a:buNone/>
              <a:defRPr b="0" i="0" sz="1200" u="none" cap="none" strike="noStrike">
                <a:solidFill>
                  <a:srgbClr val="695D46"/>
                </a:solidFill>
                <a:latin typeface="Open Sans"/>
                <a:ea typeface="Open Sans"/>
                <a:cs typeface="Open Sans"/>
                <a:sym typeface="Open Sans"/>
              </a:defRPr>
            </a:lvl2pPr>
            <a:lvl3pPr indent="-228600" lvl="2" marL="1371600" marR="0" rtl="0" algn="l">
              <a:lnSpc>
                <a:spcPct val="100000"/>
              </a:lnSpc>
              <a:spcBef>
                <a:spcPts val="200"/>
              </a:spcBef>
              <a:spcAft>
                <a:spcPts val="0"/>
              </a:spcAft>
              <a:buClr>
                <a:srgbClr val="695D46"/>
              </a:buClr>
              <a:buSzPts val="2000"/>
              <a:buFont typeface="Arial"/>
              <a:buNone/>
              <a:defRPr b="0" i="0" sz="1000" u="none" cap="none" strike="noStrike">
                <a:solidFill>
                  <a:srgbClr val="695D46"/>
                </a:solidFill>
                <a:latin typeface="Open Sans"/>
                <a:ea typeface="Open Sans"/>
                <a:cs typeface="Open Sans"/>
                <a:sym typeface="Open Sans"/>
              </a:defRPr>
            </a:lvl3pPr>
            <a:lvl4pPr indent="-228600" lvl="3" marL="1828800" marR="0" rtl="0" algn="l">
              <a:lnSpc>
                <a:spcPct val="100000"/>
              </a:lnSpc>
              <a:spcBef>
                <a:spcPts val="180"/>
              </a:spcBef>
              <a:spcAft>
                <a:spcPts val="0"/>
              </a:spcAft>
              <a:buClr>
                <a:srgbClr val="695D46"/>
              </a:buClr>
              <a:buSzPts val="2000"/>
              <a:buFont typeface="Arial"/>
              <a:buNone/>
              <a:defRPr b="0" i="0" sz="900" u="none" cap="none" strike="noStrike">
                <a:solidFill>
                  <a:srgbClr val="695D46"/>
                </a:solidFill>
                <a:latin typeface="Open Sans"/>
                <a:ea typeface="Open Sans"/>
                <a:cs typeface="Open Sans"/>
                <a:sym typeface="Open Sans"/>
              </a:defRPr>
            </a:lvl4pPr>
            <a:lvl5pPr indent="-228600" lvl="4" marL="2286000" marR="0" rtl="0" algn="l">
              <a:lnSpc>
                <a:spcPct val="100000"/>
              </a:lnSpc>
              <a:spcBef>
                <a:spcPts val="180"/>
              </a:spcBef>
              <a:spcAft>
                <a:spcPts val="0"/>
              </a:spcAft>
              <a:buClr>
                <a:srgbClr val="695D46"/>
              </a:buClr>
              <a:buSzPts val="2000"/>
              <a:buFont typeface="Arial"/>
              <a:buNone/>
              <a:defRPr b="0" i="0" sz="900" u="none" cap="none" strike="noStrike">
                <a:solidFill>
                  <a:srgbClr val="695D46"/>
                </a:solidFill>
                <a:latin typeface="Open Sans"/>
                <a:ea typeface="Open Sans"/>
                <a:cs typeface="Open Sans"/>
                <a:sym typeface="Open Sans"/>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165" name="Google Shape;165;p34"/>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6" name="Google Shape;166;p3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7" name="Google Shape;167;p3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8" name="Shape 168"/>
        <p:cNvGrpSpPr/>
        <p:nvPr/>
      </p:nvGrpSpPr>
      <p:grpSpPr>
        <a:xfrm>
          <a:off x="0" y="0"/>
          <a:ext cx="0" cy="0"/>
          <a:chOff x="0" y="0"/>
          <a:chExt cx="0" cy="0"/>
        </a:xfrm>
      </p:grpSpPr>
      <p:sp>
        <p:nvSpPr>
          <p:cNvPr id="169" name="Google Shape;169;p35"/>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EF6C00"/>
              </a:buClr>
              <a:buSzPts val="1400"/>
              <a:buFont typeface="PT Sans Narrow"/>
              <a:buNone/>
              <a:defRPr b="1" i="0" sz="2000" u="none" cap="none" strike="noStrike">
                <a:solidFill>
                  <a:srgbClr val="EF6C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0" name="Google Shape;170;p35"/>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rgbClr val="695D46"/>
              </a:buClr>
              <a:buSzPts val="1400"/>
              <a:buFont typeface="Arial"/>
              <a:buNone/>
              <a:defRPr b="0" i="0" sz="3200" u="none" cap="none" strike="noStrike">
                <a:solidFill>
                  <a:srgbClr val="695D46"/>
                </a:solidFill>
                <a:latin typeface="Open Sans"/>
                <a:ea typeface="Open Sans"/>
                <a:cs typeface="Open Sans"/>
                <a:sym typeface="Open Sans"/>
              </a:defRPr>
            </a:lvl1pPr>
            <a:lvl2pPr lvl="1" marR="0" rtl="0" algn="l">
              <a:lnSpc>
                <a:spcPct val="100000"/>
              </a:lnSpc>
              <a:spcBef>
                <a:spcPts val="560"/>
              </a:spcBef>
              <a:spcAft>
                <a:spcPts val="0"/>
              </a:spcAft>
              <a:buClr>
                <a:srgbClr val="695D46"/>
              </a:buClr>
              <a:buSzPts val="1400"/>
              <a:buFont typeface="Arial"/>
              <a:buNone/>
              <a:defRPr b="0" i="0" sz="2800" u="none" cap="none" strike="noStrike">
                <a:solidFill>
                  <a:srgbClr val="695D46"/>
                </a:solidFill>
                <a:latin typeface="Open Sans"/>
                <a:ea typeface="Open Sans"/>
                <a:cs typeface="Open Sans"/>
                <a:sym typeface="Open Sans"/>
              </a:defRPr>
            </a:lvl2pPr>
            <a:lvl3pPr lvl="2" marR="0" rtl="0" algn="l">
              <a:lnSpc>
                <a:spcPct val="100000"/>
              </a:lnSpc>
              <a:spcBef>
                <a:spcPts val="480"/>
              </a:spcBef>
              <a:spcAft>
                <a:spcPts val="0"/>
              </a:spcAft>
              <a:buClr>
                <a:srgbClr val="695D46"/>
              </a:buClr>
              <a:buSzPts val="1400"/>
              <a:buFont typeface="Arial"/>
              <a:buNone/>
              <a:defRPr b="0" i="0" sz="2400" u="none" cap="none" strike="noStrike">
                <a:solidFill>
                  <a:srgbClr val="695D46"/>
                </a:solidFill>
                <a:latin typeface="Open Sans"/>
                <a:ea typeface="Open Sans"/>
                <a:cs typeface="Open Sans"/>
                <a:sym typeface="Open Sans"/>
              </a:defRPr>
            </a:lvl3pPr>
            <a:lvl4pPr lvl="3" marR="0" rtl="0" algn="l">
              <a:lnSpc>
                <a:spcPct val="100000"/>
              </a:lnSpc>
              <a:spcBef>
                <a:spcPts val="400"/>
              </a:spcBef>
              <a:spcAft>
                <a:spcPts val="0"/>
              </a:spcAft>
              <a:buClr>
                <a:srgbClr val="695D46"/>
              </a:buClr>
              <a:buSzPts val="1400"/>
              <a:buFont typeface="Arial"/>
              <a:buNone/>
              <a:defRPr b="0" i="0" sz="2000" u="none" cap="none" strike="noStrike">
                <a:solidFill>
                  <a:srgbClr val="695D46"/>
                </a:solidFill>
                <a:latin typeface="Open Sans"/>
                <a:ea typeface="Open Sans"/>
                <a:cs typeface="Open Sans"/>
                <a:sym typeface="Open Sans"/>
              </a:defRPr>
            </a:lvl4pPr>
            <a:lvl5pPr lvl="4" marR="0" rtl="0" algn="l">
              <a:lnSpc>
                <a:spcPct val="100000"/>
              </a:lnSpc>
              <a:spcBef>
                <a:spcPts val="400"/>
              </a:spcBef>
              <a:spcAft>
                <a:spcPts val="0"/>
              </a:spcAft>
              <a:buClr>
                <a:srgbClr val="695D46"/>
              </a:buClr>
              <a:buSzPts val="1400"/>
              <a:buFont typeface="Arial"/>
              <a:buNone/>
              <a:defRPr b="0" i="0" sz="2000" u="none" cap="none" strike="noStrike">
                <a:solidFill>
                  <a:srgbClr val="695D46"/>
                </a:solidFill>
                <a:latin typeface="Open Sans"/>
                <a:ea typeface="Open Sans"/>
                <a:cs typeface="Open Sans"/>
                <a:sym typeface="Open Sans"/>
              </a:defRPr>
            </a:lvl5pPr>
            <a:lvl6pPr lvl="5"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171" name="Google Shape;171;p35"/>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280"/>
              </a:spcBef>
              <a:spcAft>
                <a:spcPts val="0"/>
              </a:spcAft>
              <a:buClr>
                <a:srgbClr val="695D46"/>
              </a:buClr>
              <a:buSzPts val="2400"/>
              <a:buFont typeface="Arial"/>
              <a:buNone/>
              <a:defRPr b="0" i="0" sz="1400" u="none" cap="none" strike="noStrike">
                <a:solidFill>
                  <a:srgbClr val="695D46"/>
                </a:solidFill>
                <a:latin typeface="Open Sans"/>
                <a:ea typeface="Open Sans"/>
                <a:cs typeface="Open Sans"/>
                <a:sym typeface="Open Sans"/>
              </a:defRPr>
            </a:lvl1pPr>
            <a:lvl2pPr indent="-228600" lvl="1" marL="914400" marR="0" rtl="0" algn="l">
              <a:lnSpc>
                <a:spcPct val="100000"/>
              </a:lnSpc>
              <a:spcBef>
                <a:spcPts val="240"/>
              </a:spcBef>
              <a:spcAft>
                <a:spcPts val="0"/>
              </a:spcAft>
              <a:buClr>
                <a:srgbClr val="695D46"/>
              </a:buClr>
              <a:buSzPts val="2000"/>
              <a:buFont typeface="Arial"/>
              <a:buNone/>
              <a:defRPr b="0" i="0" sz="1200" u="none" cap="none" strike="noStrike">
                <a:solidFill>
                  <a:srgbClr val="695D46"/>
                </a:solidFill>
                <a:latin typeface="Open Sans"/>
                <a:ea typeface="Open Sans"/>
                <a:cs typeface="Open Sans"/>
                <a:sym typeface="Open Sans"/>
              </a:defRPr>
            </a:lvl2pPr>
            <a:lvl3pPr indent="-228600" lvl="2" marL="1371600" marR="0" rtl="0" algn="l">
              <a:lnSpc>
                <a:spcPct val="100000"/>
              </a:lnSpc>
              <a:spcBef>
                <a:spcPts val="200"/>
              </a:spcBef>
              <a:spcAft>
                <a:spcPts val="0"/>
              </a:spcAft>
              <a:buClr>
                <a:srgbClr val="695D46"/>
              </a:buClr>
              <a:buSzPts val="2000"/>
              <a:buFont typeface="Arial"/>
              <a:buNone/>
              <a:defRPr b="0" i="0" sz="1000" u="none" cap="none" strike="noStrike">
                <a:solidFill>
                  <a:srgbClr val="695D46"/>
                </a:solidFill>
                <a:latin typeface="Open Sans"/>
                <a:ea typeface="Open Sans"/>
                <a:cs typeface="Open Sans"/>
                <a:sym typeface="Open Sans"/>
              </a:defRPr>
            </a:lvl3pPr>
            <a:lvl4pPr indent="-228600" lvl="3" marL="1828800" marR="0" rtl="0" algn="l">
              <a:lnSpc>
                <a:spcPct val="100000"/>
              </a:lnSpc>
              <a:spcBef>
                <a:spcPts val="180"/>
              </a:spcBef>
              <a:spcAft>
                <a:spcPts val="0"/>
              </a:spcAft>
              <a:buClr>
                <a:srgbClr val="695D46"/>
              </a:buClr>
              <a:buSzPts val="2000"/>
              <a:buFont typeface="Arial"/>
              <a:buNone/>
              <a:defRPr b="0" i="0" sz="900" u="none" cap="none" strike="noStrike">
                <a:solidFill>
                  <a:srgbClr val="695D46"/>
                </a:solidFill>
                <a:latin typeface="Open Sans"/>
                <a:ea typeface="Open Sans"/>
                <a:cs typeface="Open Sans"/>
                <a:sym typeface="Open Sans"/>
              </a:defRPr>
            </a:lvl4pPr>
            <a:lvl5pPr indent="-228600" lvl="4" marL="2286000" marR="0" rtl="0" algn="l">
              <a:lnSpc>
                <a:spcPct val="100000"/>
              </a:lnSpc>
              <a:spcBef>
                <a:spcPts val="180"/>
              </a:spcBef>
              <a:spcAft>
                <a:spcPts val="0"/>
              </a:spcAft>
              <a:buClr>
                <a:srgbClr val="695D46"/>
              </a:buClr>
              <a:buSzPts val="2000"/>
              <a:buFont typeface="Arial"/>
              <a:buNone/>
              <a:defRPr b="0" i="0" sz="900" u="none" cap="none" strike="noStrike">
                <a:solidFill>
                  <a:srgbClr val="695D46"/>
                </a:solidFill>
                <a:latin typeface="Open Sans"/>
                <a:ea typeface="Open Sans"/>
                <a:cs typeface="Open Sans"/>
                <a:sym typeface="Open Sans"/>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172" name="Google Shape;172;p3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3" name="Google Shape;173;p3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4" name="Google Shape;174;p3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5" name="Shape 175"/>
        <p:cNvGrpSpPr/>
        <p:nvPr/>
      </p:nvGrpSpPr>
      <p:grpSpPr>
        <a:xfrm>
          <a:off x="0" y="0"/>
          <a:ext cx="0" cy="0"/>
          <a:chOff x="0" y="0"/>
          <a:chExt cx="0" cy="0"/>
        </a:xfrm>
      </p:grpSpPr>
      <p:sp>
        <p:nvSpPr>
          <p:cNvPr id="176" name="Google Shape;176;p36"/>
          <p:cNvSpPr txBox="1"/>
          <p:nvPr>
            <p:ph type="title"/>
          </p:nvPr>
        </p:nvSpPr>
        <p:spPr>
          <a:xfrm>
            <a:off x="457200" y="274638"/>
            <a:ext cx="8229600" cy="1143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EF6C00"/>
              </a:buClr>
              <a:buSzPts val="1400"/>
              <a:buFont typeface="PT Sans Narrow"/>
              <a:buNone/>
              <a:defRPr b="1" i="0" sz="4400" u="none" cap="none" strike="noStrike">
                <a:solidFill>
                  <a:srgbClr val="EF6C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7" name="Google Shape;177;p36"/>
          <p:cNvSpPr txBox="1"/>
          <p:nvPr>
            <p:ph idx="1" type="body"/>
          </p:nvPr>
        </p:nvSpPr>
        <p:spPr>
          <a:xfrm rot="5400000">
            <a:off x="2308949" y="-251550"/>
            <a:ext cx="4526100" cy="82296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1pPr>
            <a:lvl2pPr indent="-355600" lvl="1" marL="9144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2pPr>
            <a:lvl3pPr indent="-355600" lvl="2" marL="13716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3pPr>
            <a:lvl4pPr indent="-355600" lvl="3" marL="18288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4pPr>
            <a:lvl5pPr indent="-355600" lvl="4" marL="22860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3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9" name="Google Shape;179;p3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0" name="Google Shape;180;p3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1" name="Shape 181"/>
        <p:cNvGrpSpPr/>
        <p:nvPr/>
      </p:nvGrpSpPr>
      <p:grpSpPr>
        <a:xfrm>
          <a:off x="0" y="0"/>
          <a:ext cx="0" cy="0"/>
          <a:chOff x="0" y="0"/>
          <a:chExt cx="0" cy="0"/>
        </a:xfrm>
      </p:grpSpPr>
      <p:sp>
        <p:nvSpPr>
          <p:cNvPr id="182" name="Google Shape;182;p37"/>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EF6C00"/>
              </a:buClr>
              <a:buSzPts val="1400"/>
              <a:buFont typeface="PT Sans Narrow"/>
              <a:buNone/>
              <a:defRPr b="1" i="0" sz="4400" u="none" cap="none" strike="noStrike">
                <a:solidFill>
                  <a:srgbClr val="EF6C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3" name="Google Shape;183;p37"/>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1pPr>
            <a:lvl2pPr indent="-355600" lvl="1" marL="9144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2pPr>
            <a:lvl3pPr indent="-355600" lvl="2" marL="13716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3pPr>
            <a:lvl4pPr indent="-355600" lvl="3" marL="18288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4pPr>
            <a:lvl5pPr indent="-355600" lvl="4" marL="22860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4" name="Google Shape;184;p3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5" name="Google Shape;185;p3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6" name="Google Shape;186;p3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1" name="Shape 191"/>
        <p:cNvGrpSpPr/>
        <p:nvPr/>
      </p:nvGrpSpPr>
      <p:grpSpPr>
        <a:xfrm>
          <a:off x="0" y="0"/>
          <a:ext cx="0" cy="0"/>
          <a:chOff x="0" y="0"/>
          <a:chExt cx="0" cy="0"/>
        </a:xfrm>
      </p:grpSpPr>
      <p:cxnSp>
        <p:nvCxnSpPr>
          <p:cNvPr id="192" name="Google Shape;192;p39"/>
          <p:cNvCxnSpPr/>
          <p:nvPr/>
        </p:nvCxnSpPr>
        <p:spPr>
          <a:xfrm>
            <a:off x="7007735" y="4235850"/>
            <a:ext cx="562200" cy="0"/>
          </a:xfrm>
          <a:prstGeom prst="straightConnector1">
            <a:avLst/>
          </a:prstGeom>
          <a:noFill/>
          <a:ln cap="flat" cmpd="sng" w="76200">
            <a:solidFill>
              <a:schemeClr val="lt2"/>
            </a:solidFill>
            <a:prstDash val="solid"/>
            <a:round/>
            <a:headEnd len="sm" w="sm" type="none"/>
            <a:tailEnd len="sm" w="sm" type="none"/>
          </a:ln>
        </p:spPr>
      </p:cxnSp>
      <p:cxnSp>
        <p:nvCxnSpPr>
          <p:cNvPr id="193" name="Google Shape;193;p39"/>
          <p:cNvCxnSpPr/>
          <p:nvPr/>
        </p:nvCxnSpPr>
        <p:spPr>
          <a:xfrm>
            <a:off x="1575035" y="4211002"/>
            <a:ext cx="562200" cy="0"/>
          </a:xfrm>
          <a:prstGeom prst="straightConnector1">
            <a:avLst/>
          </a:prstGeom>
          <a:noFill/>
          <a:ln cap="flat" cmpd="sng" w="76200">
            <a:solidFill>
              <a:schemeClr val="lt2"/>
            </a:solidFill>
            <a:prstDash val="solid"/>
            <a:round/>
            <a:headEnd len="sm" w="sm" type="none"/>
            <a:tailEnd len="sm" w="sm" type="none"/>
          </a:ln>
        </p:spPr>
      </p:cxnSp>
      <p:grpSp>
        <p:nvGrpSpPr>
          <p:cNvPr id="194" name="Google Shape;194;p39"/>
          <p:cNvGrpSpPr/>
          <p:nvPr/>
        </p:nvGrpSpPr>
        <p:grpSpPr>
          <a:xfrm>
            <a:off x="1004144" y="1362666"/>
            <a:ext cx="7136668" cy="203195"/>
            <a:chOff x="1346429" y="1011300"/>
            <a:chExt cx="6452100" cy="152400"/>
          </a:xfrm>
        </p:grpSpPr>
        <p:cxnSp>
          <p:nvCxnSpPr>
            <p:cNvPr id="195" name="Google Shape;195;p39"/>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96" name="Google Shape;196;p39"/>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97" name="Google Shape;197;p39"/>
          <p:cNvGrpSpPr/>
          <p:nvPr/>
        </p:nvGrpSpPr>
        <p:grpSpPr>
          <a:xfrm>
            <a:off x="1004151" y="5292001"/>
            <a:ext cx="7136668" cy="203195"/>
            <a:chOff x="1346435" y="3969088"/>
            <a:chExt cx="6452100" cy="152400"/>
          </a:xfrm>
        </p:grpSpPr>
        <p:cxnSp>
          <p:nvCxnSpPr>
            <p:cNvPr id="198" name="Google Shape;198;p39"/>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99" name="Google Shape;199;p39"/>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200" name="Google Shape;200;p39"/>
          <p:cNvSpPr txBox="1"/>
          <p:nvPr>
            <p:ph type="ctrTitle"/>
          </p:nvPr>
        </p:nvSpPr>
        <p:spPr>
          <a:xfrm>
            <a:off x="1004150" y="2335685"/>
            <a:ext cx="7136700" cy="1363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201" name="Google Shape;201;p39"/>
          <p:cNvSpPr txBox="1"/>
          <p:nvPr>
            <p:ph idx="1" type="subTitle"/>
          </p:nvPr>
        </p:nvSpPr>
        <p:spPr>
          <a:xfrm>
            <a:off x="2137225" y="3800052"/>
            <a:ext cx="4870500" cy="105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02" name="Google Shape;202;p3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3" name="Shape 203"/>
        <p:cNvGrpSpPr/>
        <p:nvPr/>
      </p:nvGrpSpPr>
      <p:grpSpPr>
        <a:xfrm>
          <a:off x="0" y="0"/>
          <a:ext cx="0" cy="0"/>
          <a:chOff x="0" y="0"/>
          <a:chExt cx="0" cy="0"/>
        </a:xfrm>
      </p:grpSpPr>
      <p:sp>
        <p:nvSpPr>
          <p:cNvPr id="204" name="Google Shape;204;p40"/>
          <p:cNvSpPr/>
          <p:nvPr/>
        </p:nvSpPr>
        <p:spPr>
          <a:xfrm>
            <a:off x="-50" y="3429200"/>
            <a:ext cx="9144000" cy="342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0"/>
          <p:cNvSpPr txBox="1"/>
          <p:nvPr>
            <p:ph type="title"/>
          </p:nvPr>
        </p:nvSpPr>
        <p:spPr>
          <a:xfrm>
            <a:off x="311700" y="1086400"/>
            <a:ext cx="8571300" cy="1256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206" name="Google Shape;206;p4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7" name="Shape 207"/>
        <p:cNvGrpSpPr/>
        <p:nvPr/>
      </p:nvGrpSpPr>
      <p:grpSpPr>
        <a:xfrm>
          <a:off x="0" y="0"/>
          <a:ext cx="0" cy="0"/>
          <a:chOff x="0" y="0"/>
          <a:chExt cx="0" cy="0"/>
        </a:xfrm>
      </p:grpSpPr>
      <p:sp>
        <p:nvSpPr>
          <p:cNvPr id="208" name="Google Shape;208;p41"/>
          <p:cNvSpPr/>
          <p:nvPr/>
        </p:nvSpPr>
        <p:spPr>
          <a:xfrm>
            <a:off x="-75" y="6727600"/>
            <a:ext cx="9144000" cy="1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1"/>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0" name="Google Shape;210;p41"/>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1" name="Google Shape;211;p4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42"/>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4" name="Google Shape;214;p42"/>
          <p:cNvSpPr txBox="1"/>
          <p:nvPr>
            <p:ph idx="1" type="body"/>
          </p:nvPr>
        </p:nvSpPr>
        <p:spPr>
          <a:xfrm>
            <a:off x="311700" y="1688233"/>
            <a:ext cx="3999900" cy="440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5" name="Google Shape;215;p42"/>
          <p:cNvSpPr txBox="1"/>
          <p:nvPr>
            <p:ph idx="2" type="body"/>
          </p:nvPr>
        </p:nvSpPr>
        <p:spPr>
          <a:xfrm>
            <a:off x="4832400" y="1688233"/>
            <a:ext cx="3999900" cy="440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6" name="Google Shape;216;p4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 name="Shape 217"/>
        <p:cNvGrpSpPr/>
        <p:nvPr/>
      </p:nvGrpSpPr>
      <p:grpSpPr>
        <a:xfrm>
          <a:off x="0" y="0"/>
          <a:ext cx="0" cy="0"/>
          <a:chOff x="0" y="0"/>
          <a:chExt cx="0" cy="0"/>
        </a:xfrm>
      </p:grpSpPr>
      <p:sp>
        <p:nvSpPr>
          <p:cNvPr id="218" name="Google Shape;218;p43"/>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9" name="Google Shape;219;p4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0" name="Shape 220"/>
        <p:cNvGrpSpPr/>
        <p:nvPr/>
      </p:nvGrpSpPr>
      <p:grpSpPr>
        <a:xfrm>
          <a:off x="0" y="0"/>
          <a:ext cx="0" cy="0"/>
          <a:chOff x="0" y="0"/>
          <a:chExt cx="0" cy="0"/>
        </a:xfrm>
      </p:grpSpPr>
      <p:sp>
        <p:nvSpPr>
          <p:cNvPr id="221" name="Google Shape;221;p44"/>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2" name="Google Shape;222;p44"/>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3" name="Google Shape;223;p4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224" name="Shape 224"/>
        <p:cNvGrpSpPr/>
        <p:nvPr/>
      </p:nvGrpSpPr>
      <p:grpSpPr>
        <a:xfrm>
          <a:off x="0" y="0"/>
          <a:ext cx="0" cy="0"/>
          <a:chOff x="0" y="0"/>
          <a:chExt cx="0" cy="0"/>
        </a:xfrm>
      </p:grpSpPr>
      <p:sp>
        <p:nvSpPr>
          <p:cNvPr id="225" name="Google Shape;225;p45"/>
          <p:cNvSpPr txBox="1"/>
          <p:nvPr>
            <p:ph type="title"/>
          </p:nvPr>
        </p:nvSpPr>
        <p:spPr>
          <a:xfrm>
            <a:off x="490250" y="701800"/>
            <a:ext cx="5613600" cy="545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226" name="Google Shape;226;p4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7" name="Shape 227"/>
        <p:cNvGrpSpPr/>
        <p:nvPr/>
      </p:nvGrpSpPr>
      <p:grpSpPr>
        <a:xfrm>
          <a:off x="0" y="0"/>
          <a:ext cx="0" cy="0"/>
          <a:chOff x="0" y="0"/>
          <a:chExt cx="0" cy="0"/>
        </a:xfrm>
      </p:grpSpPr>
      <p:sp>
        <p:nvSpPr>
          <p:cNvPr id="228" name="Google Shape;228;p46"/>
          <p:cNvSpPr/>
          <p:nvPr/>
        </p:nvSpPr>
        <p:spPr>
          <a:xfrm>
            <a:off x="4572000" y="0"/>
            <a:ext cx="4572000" cy="6858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46"/>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230" name="Google Shape;230;p46"/>
          <p:cNvSpPr txBox="1"/>
          <p:nvPr>
            <p:ph type="title"/>
          </p:nvPr>
        </p:nvSpPr>
        <p:spPr>
          <a:xfrm>
            <a:off x="265500" y="1386233"/>
            <a:ext cx="4045200" cy="223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1" name="Google Shape;231;p46"/>
          <p:cNvSpPr txBox="1"/>
          <p:nvPr>
            <p:ph idx="1" type="subTitle"/>
          </p:nvPr>
        </p:nvSpPr>
        <p:spPr>
          <a:xfrm>
            <a:off x="265500" y="3635833"/>
            <a:ext cx="4045200" cy="16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2" name="Google Shape;232;p46"/>
          <p:cNvSpPr txBox="1"/>
          <p:nvPr>
            <p:ph idx="2" type="body"/>
          </p:nvPr>
        </p:nvSpPr>
        <p:spPr>
          <a:xfrm>
            <a:off x="4939500" y="965600"/>
            <a:ext cx="3837000" cy="4926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233" name="Google Shape;233;p4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4" name="Shape 234"/>
        <p:cNvGrpSpPr/>
        <p:nvPr/>
      </p:nvGrpSpPr>
      <p:grpSpPr>
        <a:xfrm>
          <a:off x="0" y="0"/>
          <a:ext cx="0" cy="0"/>
          <a:chOff x="0" y="0"/>
          <a:chExt cx="0" cy="0"/>
        </a:xfrm>
      </p:grpSpPr>
      <p:sp>
        <p:nvSpPr>
          <p:cNvPr id="235" name="Google Shape;235;p47"/>
          <p:cNvSpPr txBox="1"/>
          <p:nvPr>
            <p:ph idx="1" type="body"/>
          </p:nvPr>
        </p:nvSpPr>
        <p:spPr>
          <a:xfrm>
            <a:off x="311700" y="5640967"/>
            <a:ext cx="5998800" cy="7983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236" name="Google Shape;236;p4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7" name="Shape 237"/>
        <p:cNvGrpSpPr/>
        <p:nvPr/>
      </p:nvGrpSpPr>
      <p:grpSpPr>
        <a:xfrm>
          <a:off x="0" y="0"/>
          <a:ext cx="0" cy="0"/>
          <a:chOff x="0" y="0"/>
          <a:chExt cx="0" cy="0"/>
        </a:xfrm>
      </p:grpSpPr>
      <p:sp>
        <p:nvSpPr>
          <p:cNvPr id="238" name="Google Shape;238;p48"/>
          <p:cNvSpPr/>
          <p:nvPr/>
        </p:nvSpPr>
        <p:spPr>
          <a:xfrm>
            <a:off x="-75"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8"/>
          <p:cNvSpPr txBox="1"/>
          <p:nvPr>
            <p:ph hasCustomPrompt="1" type="title"/>
          </p:nvPr>
        </p:nvSpPr>
        <p:spPr>
          <a:xfrm>
            <a:off x="311700" y="1739800"/>
            <a:ext cx="8520600" cy="205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240" name="Google Shape;240;p48"/>
          <p:cNvSpPr txBox="1"/>
          <p:nvPr>
            <p:ph idx="1" type="body"/>
          </p:nvPr>
        </p:nvSpPr>
        <p:spPr>
          <a:xfrm>
            <a:off x="311700" y="3994200"/>
            <a:ext cx="8520600" cy="1428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41" name="Google Shape;241;p4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2" name="Shape 242"/>
        <p:cNvGrpSpPr/>
        <p:nvPr/>
      </p:nvGrpSpPr>
      <p:grpSpPr>
        <a:xfrm>
          <a:off x="0" y="0"/>
          <a:ext cx="0" cy="0"/>
          <a:chOff x="0" y="0"/>
          <a:chExt cx="0" cy="0"/>
        </a:xfrm>
      </p:grpSpPr>
      <p:sp>
        <p:nvSpPr>
          <p:cNvPr id="243" name="Google Shape;243;p4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44" name="Shape 244"/>
        <p:cNvGrpSpPr/>
        <p:nvPr/>
      </p:nvGrpSpPr>
      <p:grpSpPr>
        <a:xfrm>
          <a:off x="0" y="0"/>
          <a:ext cx="0" cy="0"/>
          <a:chOff x="0" y="0"/>
          <a:chExt cx="0" cy="0"/>
        </a:xfrm>
      </p:grpSpPr>
      <p:sp>
        <p:nvSpPr>
          <p:cNvPr id="245" name="Google Shape;245;p50"/>
          <p:cNvSpPr txBox="1"/>
          <p:nvPr>
            <p:ph idx="1" type="body"/>
          </p:nvPr>
        </p:nvSpPr>
        <p:spPr>
          <a:xfrm>
            <a:off x="722313" y="2906713"/>
            <a:ext cx="7772400" cy="1500000"/>
          </a:xfrm>
          <a:prstGeom prst="rect">
            <a:avLst/>
          </a:prstGeom>
          <a:noFill/>
          <a:ln>
            <a:noFill/>
          </a:ln>
        </p:spPr>
        <p:txBody>
          <a:bodyPr anchorCtr="0" anchor="b" bIns="91425" lIns="91425" spcFirstLastPara="1" rIns="91425" wrap="square" tIns="91425">
            <a:noAutofit/>
          </a:bodyPr>
          <a:lstStyle>
            <a:lvl1pPr indent="-228600" lvl="0" marL="457200" marR="0" rtl="0" algn="ctr">
              <a:lnSpc>
                <a:spcPct val="100000"/>
              </a:lnSpc>
              <a:spcBef>
                <a:spcPts val="2400"/>
              </a:spcBef>
              <a:spcAft>
                <a:spcPts val="0"/>
              </a:spcAft>
              <a:buClr>
                <a:schemeClr val="accent3"/>
              </a:buClr>
              <a:buSzPts val="7200"/>
              <a:buFont typeface="Arial"/>
              <a:buNone/>
              <a:defRPr b="1" i="0" sz="7200" u="none" cap="none" strike="noStrike">
                <a:solidFill>
                  <a:schemeClr val="accent3"/>
                </a:solidFill>
                <a:latin typeface="PT Sans Narrow"/>
                <a:ea typeface="PT Sans Narrow"/>
                <a:cs typeface="PT Sans Narrow"/>
                <a:sym typeface="PT Sans Narrow"/>
              </a:defRPr>
            </a:lvl1pPr>
            <a:lvl2pPr indent="-228600" lvl="1" marL="914400" marR="0" rtl="0" algn="l">
              <a:lnSpc>
                <a:spcPct val="100000"/>
              </a:lnSpc>
              <a:spcBef>
                <a:spcPts val="360"/>
              </a:spcBef>
              <a:spcAft>
                <a:spcPts val="0"/>
              </a:spcAft>
              <a:buClr>
                <a:srgbClr val="888888"/>
              </a:buClr>
              <a:buSzPts val="1800"/>
              <a:buFont typeface="Arial"/>
              <a:buNone/>
              <a:defRPr b="0" i="0" sz="1800" u="none" cap="none" strike="noStrike">
                <a:solidFill>
                  <a:srgbClr val="888888"/>
                </a:solidFill>
                <a:latin typeface="Open Sans"/>
                <a:ea typeface="Open Sans"/>
                <a:cs typeface="Open Sans"/>
                <a:sym typeface="Open Sans"/>
              </a:defRPr>
            </a:lvl2pPr>
            <a:lvl3pPr indent="-228600" lvl="2" marL="1371600" marR="0" rtl="0" algn="l">
              <a:lnSpc>
                <a:spcPct val="100000"/>
              </a:lnSpc>
              <a:spcBef>
                <a:spcPts val="320"/>
              </a:spcBef>
              <a:spcAft>
                <a:spcPts val="0"/>
              </a:spcAft>
              <a:buClr>
                <a:srgbClr val="888888"/>
              </a:buClr>
              <a:buSzPts val="1600"/>
              <a:buFont typeface="Arial"/>
              <a:buNone/>
              <a:defRPr b="0" i="0" sz="1600" u="none" cap="none" strike="noStrike">
                <a:solidFill>
                  <a:srgbClr val="888888"/>
                </a:solidFill>
                <a:latin typeface="Open Sans"/>
                <a:ea typeface="Open Sans"/>
                <a:cs typeface="Open Sans"/>
                <a:sym typeface="Open Sans"/>
              </a:defRPr>
            </a:lvl3pPr>
            <a:lvl4pPr indent="-228600" lvl="3" marL="1828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Open Sans"/>
                <a:ea typeface="Open Sans"/>
                <a:cs typeface="Open Sans"/>
                <a:sym typeface="Open Sans"/>
              </a:defRPr>
            </a:lvl4pPr>
            <a:lvl5pPr indent="-228600" lvl="4" marL="22860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Open Sans"/>
                <a:ea typeface="Open Sans"/>
                <a:cs typeface="Open Sans"/>
                <a:sym typeface="Open Sans"/>
              </a:defRPr>
            </a:lvl5pPr>
            <a:lvl6pPr indent="-228600" lvl="5" marL="27432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100000"/>
              </a:lnSpc>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46" name="Google Shape;246;p50"/>
          <p:cNvSpPr txBox="1"/>
          <p:nvPr>
            <p:ph idx="10" type="dt"/>
          </p:nvPr>
        </p:nvSpPr>
        <p:spPr>
          <a:xfrm>
            <a:off x="457200" y="6356351"/>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47" name="Google Shape;247;p50"/>
          <p:cNvSpPr txBox="1"/>
          <p:nvPr>
            <p:ph idx="11" type="ftr"/>
          </p:nvPr>
        </p:nvSpPr>
        <p:spPr>
          <a:xfrm>
            <a:off x="3124200" y="6356351"/>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48" name="Google Shape;248;p50"/>
          <p:cNvSpPr txBox="1"/>
          <p:nvPr>
            <p:ph idx="12" type="sldNum"/>
          </p:nvPr>
        </p:nvSpPr>
        <p:spPr>
          <a:xfrm>
            <a:off x="6553200" y="6356351"/>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9" name="Shape 249"/>
        <p:cNvGrpSpPr/>
        <p:nvPr/>
      </p:nvGrpSpPr>
      <p:grpSpPr>
        <a:xfrm>
          <a:off x="0" y="0"/>
          <a:ext cx="0" cy="0"/>
          <a:chOff x="0" y="0"/>
          <a:chExt cx="0" cy="0"/>
        </a:xfrm>
      </p:grpSpPr>
      <p:sp>
        <p:nvSpPr>
          <p:cNvPr id="250" name="Google Shape;250;p51"/>
          <p:cNvSpPr txBox="1"/>
          <p:nvPr>
            <p:ph type="title"/>
          </p:nvPr>
        </p:nvSpPr>
        <p:spPr>
          <a:xfrm>
            <a:off x="457200" y="274639"/>
            <a:ext cx="8229600" cy="1143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EF6C00"/>
              </a:buClr>
              <a:buSzPts val="4400"/>
              <a:buFont typeface="PT Sans Narrow"/>
              <a:buNone/>
              <a:defRPr b="1" i="0" sz="4400" u="none" cap="none" strike="noStrike">
                <a:solidFill>
                  <a:srgbClr val="EF6C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1" name="Google Shape;251;p51"/>
          <p:cNvSpPr txBox="1"/>
          <p:nvPr>
            <p:ph idx="1" type="body"/>
          </p:nvPr>
        </p:nvSpPr>
        <p:spPr>
          <a:xfrm>
            <a:off x="457200" y="1600201"/>
            <a:ext cx="8229600" cy="4526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SzPts val="2400"/>
              <a:buFont typeface="Arial"/>
              <a:buChar char="•"/>
              <a:defRPr b="0" i="0" sz="2400" u="none" cap="none" strike="noStrike">
                <a:latin typeface="Open Sans"/>
                <a:ea typeface="Open Sans"/>
                <a:cs typeface="Open Sans"/>
                <a:sym typeface="Open Sans"/>
              </a:defRPr>
            </a:lvl1pPr>
            <a:lvl2pPr indent="-355600" lvl="1" marL="914400" marR="0" rtl="0" algn="l">
              <a:lnSpc>
                <a:spcPct val="100000"/>
              </a:lnSpc>
              <a:spcBef>
                <a:spcPts val="400"/>
              </a:spcBef>
              <a:spcAft>
                <a:spcPts val="0"/>
              </a:spcAft>
              <a:buSzPts val="2000"/>
              <a:buFont typeface="Arial"/>
              <a:buChar char="–"/>
              <a:defRPr b="0" i="0" sz="2000" u="none" cap="none" strike="noStrike">
                <a:latin typeface="Open Sans"/>
                <a:ea typeface="Open Sans"/>
                <a:cs typeface="Open Sans"/>
                <a:sym typeface="Open Sans"/>
              </a:defRPr>
            </a:lvl2pPr>
            <a:lvl3pPr indent="-355600" lvl="2" marL="1371600" marR="0" rtl="0" algn="l">
              <a:lnSpc>
                <a:spcPct val="100000"/>
              </a:lnSpc>
              <a:spcBef>
                <a:spcPts val="400"/>
              </a:spcBef>
              <a:spcAft>
                <a:spcPts val="0"/>
              </a:spcAft>
              <a:buSzPts val="2000"/>
              <a:buFont typeface="Arial"/>
              <a:buChar char="•"/>
              <a:defRPr b="0" i="0" sz="2000" u="none" cap="none" strike="noStrike">
                <a:latin typeface="Open Sans"/>
                <a:ea typeface="Open Sans"/>
                <a:cs typeface="Open Sans"/>
                <a:sym typeface="Open Sans"/>
              </a:defRPr>
            </a:lvl3pPr>
            <a:lvl4pPr indent="-355600" lvl="3" marL="1828800" marR="0" rtl="0" algn="l">
              <a:lnSpc>
                <a:spcPct val="100000"/>
              </a:lnSpc>
              <a:spcBef>
                <a:spcPts val="400"/>
              </a:spcBef>
              <a:spcAft>
                <a:spcPts val="0"/>
              </a:spcAft>
              <a:buSzPts val="2000"/>
              <a:buFont typeface="Arial"/>
              <a:buChar char="–"/>
              <a:defRPr b="0" i="0" sz="2000" u="none" cap="none" strike="noStrike">
                <a:latin typeface="Open Sans"/>
                <a:ea typeface="Open Sans"/>
                <a:cs typeface="Open Sans"/>
                <a:sym typeface="Open Sans"/>
              </a:defRPr>
            </a:lvl4pPr>
            <a:lvl5pPr indent="-355600" lvl="4" marL="2286000" marR="0" rtl="0" algn="l">
              <a:lnSpc>
                <a:spcPct val="100000"/>
              </a:lnSpc>
              <a:spcBef>
                <a:spcPts val="400"/>
              </a:spcBef>
              <a:spcAft>
                <a:spcPts val="0"/>
              </a:spcAft>
              <a:buSzPts val="2000"/>
              <a:buFont typeface="Arial"/>
              <a:buChar char="»"/>
              <a:defRPr b="0" i="0" sz="2000" u="none" cap="none" strike="noStrike">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2" name="Google Shape;252;p51"/>
          <p:cNvSpPr txBox="1"/>
          <p:nvPr>
            <p:ph idx="10" type="dt"/>
          </p:nvPr>
        </p:nvSpPr>
        <p:spPr>
          <a:xfrm>
            <a:off x="457200" y="6356351"/>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3" name="Google Shape;253;p51"/>
          <p:cNvSpPr txBox="1"/>
          <p:nvPr>
            <p:ph idx="11" type="ftr"/>
          </p:nvPr>
        </p:nvSpPr>
        <p:spPr>
          <a:xfrm>
            <a:off x="3124200" y="6356351"/>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54" name="Google Shape;254;p51"/>
          <p:cNvSpPr txBox="1"/>
          <p:nvPr>
            <p:ph idx="12" type="sldNum"/>
          </p:nvPr>
        </p:nvSpPr>
        <p:spPr>
          <a:xfrm>
            <a:off x="6553200" y="6356351"/>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51"/>
          <p:cNvCxnSpPr/>
          <p:nvPr/>
        </p:nvCxnSpPr>
        <p:spPr>
          <a:xfrm>
            <a:off x="0" y="6825153"/>
            <a:ext cx="9144000" cy="0"/>
          </a:xfrm>
          <a:prstGeom prst="straightConnector1">
            <a:avLst/>
          </a:prstGeom>
          <a:noFill/>
          <a:ln cap="flat" cmpd="sng" w="127000">
            <a:solidFill>
              <a:schemeClr val="accent2"/>
            </a:solidFill>
            <a:prstDash val="solid"/>
            <a:round/>
            <a:headEnd len="sm" w="sm" type="none"/>
            <a:tailEnd len="sm" w="sm" type="none"/>
          </a:ln>
          <a:effectLst>
            <a:outerShdw blurRad="40000" rotWithShape="0" dir="5400000" dist="20000">
              <a:srgbClr val="000000">
                <a:alpha val="37250"/>
              </a:srgbClr>
            </a:outerShdw>
          </a:effectLst>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0" name="Shape 260"/>
        <p:cNvGrpSpPr/>
        <p:nvPr/>
      </p:nvGrpSpPr>
      <p:grpSpPr>
        <a:xfrm>
          <a:off x="0" y="0"/>
          <a:ext cx="0" cy="0"/>
          <a:chOff x="0" y="0"/>
          <a:chExt cx="0" cy="0"/>
        </a:xfrm>
      </p:grpSpPr>
      <p:cxnSp>
        <p:nvCxnSpPr>
          <p:cNvPr id="261" name="Google Shape;261;p53"/>
          <p:cNvCxnSpPr/>
          <p:nvPr/>
        </p:nvCxnSpPr>
        <p:spPr>
          <a:xfrm>
            <a:off x="7007735" y="4235850"/>
            <a:ext cx="562200" cy="0"/>
          </a:xfrm>
          <a:prstGeom prst="straightConnector1">
            <a:avLst/>
          </a:prstGeom>
          <a:noFill/>
          <a:ln cap="flat" cmpd="sng" w="76200">
            <a:solidFill>
              <a:schemeClr val="lt2"/>
            </a:solidFill>
            <a:prstDash val="solid"/>
            <a:round/>
            <a:headEnd len="sm" w="sm" type="none"/>
            <a:tailEnd len="sm" w="sm" type="none"/>
          </a:ln>
        </p:spPr>
      </p:cxnSp>
      <p:cxnSp>
        <p:nvCxnSpPr>
          <p:cNvPr id="262" name="Google Shape;262;p53"/>
          <p:cNvCxnSpPr/>
          <p:nvPr/>
        </p:nvCxnSpPr>
        <p:spPr>
          <a:xfrm>
            <a:off x="1575035" y="4211002"/>
            <a:ext cx="562200" cy="0"/>
          </a:xfrm>
          <a:prstGeom prst="straightConnector1">
            <a:avLst/>
          </a:prstGeom>
          <a:noFill/>
          <a:ln cap="flat" cmpd="sng" w="76200">
            <a:solidFill>
              <a:schemeClr val="lt2"/>
            </a:solidFill>
            <a:prstDash val="solid"/>
            <a:round/>
            <a:headEnd len="sm" w="sm" type="none"/>
            <a:tailEnd len="sm" w="sm" type="none"/>
          </a:ln>
        </p:spPr>
      </p:cxnSp>
      <p:grpSp>
        <p:nvGrpSpPr>
          <p:cNvPr id="263" name="Google Shape;263;p53"/>
          <p:cNvGrpSpPr/>
          <p:nvPr/>
        </p:nvGrpSpPr>
        <p:grpSpPr>
          <a:xfrm>
            <a:off x="1004144" y="1362666"/>
            <a:ext cx="7136668" cy="203195"/>
            <a:chOff x="1346429" y="1011300"/>
            <a:chExt cx="6452100" cy="152400"/>
          </a:xfrm>
        </p:grpSpPr>
        <p:cxnSp>
          <p:nvCxnSpPr>
            <p:cNvPr id="264" name="Google Shape;264;p53"/>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265" name="Google Shape;265;p53"/>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266" name="Google Shape;266;p53"/>
          <p:cNvGrpSpPr/>
          <p:nvPr/>
        </p:nvGrpSpPr>
        <p:grpSpPr>
          <a:xfrm>
            <a:off x="1004151" y="5292001"/>
            <a:ext cx="7136668" cy="203195"/>
            <a:chOff x="1346435" y="3969088"/>
            <a:chExt cx="6452100" cy="152400"/>
          </a:xfrm>
        </p:grpSpPr>
        <p:cxnSp>
          <p:nvCxnSpPr>
            <p:cNvPr id="267" name="Google Shape;267;p53"/>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268" name="Google Shape;268;p53"/>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269" name="Google Shape;269;p53"/>
          <p:cNvSpPr txBox="1"/>
          <p:nvPr>
            <p:ph type="ctrTitle"/>
          </p:nvPr>
        </p:nvSpPr>
        <p:spPr>
          <a:xfrm>
            <a:off x="1004150" y="2335685"/>
            <a:ext cx="7136700" cy="1363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270" name="Google Shape;270;p53"/>
          <p:cNvSpPr txBox="1"/>
          <p:nvPr>
            <p:ph idx="1" type="subTitle"/>
          </p:nvPr>
        </p:nvSpPr>
        <p:spPr>
          <a:xfrm>
            <a:off x="2137225" y="3800052"/>
            <a:ext cx="4870500" cy="1056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71" name="Google Shape;271;p5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2" name="Shape 272"/>
        <p:cNvGrpSpPr/>
        <p:nvPr/>
      </p:nvGrpSpPr>
      <p:grpSpPr>
        <a:xfrm>
          <a:off x="0" y="0"/>
          <a:ext cx="0" cy="0"/>
          <a:chOff x="0" y="0"/>
          <a:chExt cx="0" cy="0"/>
        </a:xfrm>
      </p:grpSpPr>
      <p:sp>
        <p:nvSpPr>
          <p:cNvPr id="273" name="Google Shape;273;p54"/>
          <p:cNvSpPr/>
          <p:nvPr/>
        </p:nvSpPr>
        <p:spPr>
          <a:xfrm>
            <a:off x="-50" y="3429200"/>
            <a:ext cx="9144000" cy="3428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4"/>
          <p:cNvSpPr txBox="1"/>
          <p:nvPr>
            <p:ph type="title"/>
          </p:nvPr>
        </p:nvSpPr>
        <p:spPr>
          <a:xfrm>
            <a:off x="311700" y="1086400"/>
            <a:ext cx="8571300" cy="1256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275" name="Google Shape;275;p5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 name="Shape 276"/>
        <p:cNvGrpSpPr/>
        <p:nvPr/>
      </p:nvGrpSpPr>
      <p:grpSpPr>
        <a:xfrm>
          <a:off x="0" y="0"/>
          <a:ext cx="0" cy="0"/>
          <a:chOff x="0" y="0"/>
          <a:chExt cx="0" cy="0"/>
        </a:xfrm>
      </p:grpSpPr>
      <p:sp>
        <p:nvSpPr>
          <p:cNvPr id="277" name="Google Shape;277;p55"/>
          <p:cNvSpPr/>
          <p:nvPr/>
        </p:nvSpPr>
        <p:spPr>
          <a:xfrm>
            <a:off x="-75" y="6727600"/>
            <a:ext cx="9144000" cy="13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5"/>
          <p:cNvSpPr txBox="1"/>
          <p:nvPr>
            <p:ph type="title"/>
          </p:nvPr>
        </p:nvSpPr>
        <p:spPr>
          <a:xfrm>
            <a:off x="311700" y="593367"/>
            <a:ext cx="8520600" cy="9432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79" name="Google Shape;279;p55"/>
          <p:cNvSpPr txBox="1"/>
          <p:nvPr>
            <p:ph idx="1" type="body"/>
          </p:nvPr>
        </p:nvSpPr>
        <p:spPr>
          <a:xfrm>
            <a:off x="311700" y="1688433"/>
            <a:ext cx="8520600" cy="4403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0" name="Google Shape;280;p5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1" name="Shape 281"/>
        <p:cNvGrpSpPr/>
        <p:nvPr/>
      </p:nvGrpSpPr>
      <p:grpSpPr>
        <a:xfrm>
          <a:off x="0" y="0"/>
          <a:ext cx="0" cy="0"/>
          <a:chOff x="0" y="0"/>
          <a:chExt cx="0" cy="0"/>
        </a:xfrm>
      </p:grpSpPr>
      <p:sp>
        <p:nvSpPr>
          <p:cNvPr id="282" name="Google Shape;282;p56"/>
          <p:cNvSpPr txBox="1"/>
          <p:nvPr>
            <p:ph type="title"/>
          </p:nvPr>
        </p:nvSpPr>
        <p:spPr>
          <a:xfrm>
            <a:off x="311700" y="593367"/>
            <a:ext cx="8520600" cy="9432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3" name="Google Shape;283;p56"/>
          <p:cNvSpPr txBox="1"/>
          <p:nvPr>
            <p:ph idx="1" type="body"/>
          </p:nvPr>
        </p:nvSpPr>
        <p:spPr>
          <a:xfrm>
            <a:off x="311700" y="1688233"/>
            <a:ext cx="3999900" cy="4403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4" name="Google Shape;284;p56"/>
          <p:cNvSpPr txBox="1"/>
          <p:nvPr>
            <p:ph idx="2" type="body"/>
          </p:nvPr>
        </p:nvSpPr>
        <p:spPr>
          <a:xfrm>
            <a:off x="4832400" y="1688233"/>
            <a:ext cx="3999900" cy="4403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5" name="Google Shape;285;p5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6" name="Shape 286"/>
        <p:cNvGrpSpPr/>
        <p:nvPr/>
      </p:nvGrpSpPr>
      <p:grpSpPr>
        <a:xfrm>
          <a:off x="0" y="0"/>
          <a:ext cx="0" cy="0"/>
          <a:chOff x="0" y="0"/>
          <a:chExt cx="0" cy="0"/>
        </a:xfrm>
      </p:grpSpPr>
      <p:sp>
        <p:nvSpPr>
          <p:cNvPr id="287" name="Google Shape;287;p57"/>
          <p:cNvSpPr txBox="1"/>
          <p:nvPr>
            <p:ph type="title"/>
          </p:nvPr>
        </p:nvSpPr>
        <p:spPr>
          <a:xfrm>
            <a:off x="311700" y="593367"/>
            <a:ext cx="8520600" cy="9432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8" name="Google Shape;288;p5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9" name="Shape 289"/>
        <p:cNvGrpSpPr/>
        <p:nvPr/>
      </p:nvGrpSpPr>
      <p:grpSpPr>
        <a:xfrm>
          <a:off x="0" y="0"/>
          <a:ext cx="0" cy="0"/>
          <a:chOff x="0" y="0"/>
          <a:chExt cx="0" cy="0"/>
        </a:xfrm>
      </p:grpSpPr>
      <p:sp>
        <p:nvSpPr>
          <p:cNvPr id="290" name="Google Shape;290;p58"/>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1" name="Google Shape;291;p58"/>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2" name="Google Shape;292;p5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293" name="Shape 293"/>
        <p:cNvGrpSpPr/>
        <p:nvPr/>
      </p:nvGrpSpPr>
      <p:grpSpPr>
        <a:xfrm>
          <a:off x="0" y="0"/>
          <a:ext cx="0" cy="0"/>
          <a:chOff x="0" y="0"/>
          <a:chExt cx="0" cy="0"/>
        </a:xfrm>
      </p:grpSpPr>
      <p:sp>
        <p:nvSpPr>
          <p:cNvPr id="294" name="Google Shape;294;p59"/>
          <p:cNvSpPr txBox="1"/>
          <p:nvPr>
            <p:ph type="title"/>
          </p:nvPr>
        </p:nvSpPr>
        <p:spPr>
          <a:xfrm>
            <a:off x="490250" y="701800"/>
            <a:ext cx="5613600" cy="5454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295" name="Google Shape;295;p5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6" name="Shape 296"/>
        <p:cNvGrpSpPr/>
        <p:nvPr/>
      </p:nvGrpSpPr>
      <p:grpSpPr>
        <a:xfrm>
          <a:off x="0" y="0"/>
          <a:ext cx="0" cy="0"/>
          <a:chOff x="0" y="0"/>
          <a:chExt cx="0" cy="0"/>
        </a:xfrm>
      </p:grpSpPr>
      <p:sp>
        <p:nvSpPr>
          <p:cNvPr id="297" name="Google Shape;297;p60"/>
          <p:cNvSpPr/>
          <p:nvPr/>
        </p:nvSpPr>
        <p:spPr>
          <a:xfrm>
            <a:off x="4572000" y="0"/>
            <a:ext cx="4572000" cy="6858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60"/>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299" name="Google Shape;299;p60"/>
          <p:cNvSpPr txBox="1"/>
          <p:nvPr>
            <p:ph type="title"/>
          </p:nvPr>
        </p:nvSpPr>
        <p:spPr>
          <a:xfrm>
            <a:off x="265500" y="1386233"/>
            <a:ext cx="4045200" cy="2234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0" name="Google Shape;300;p60"/>
          <p:cNvSpPr txBox="1"/>
          <p:nvPr>
            <p:ph idx="1" type="subTitle"/>
          </p:nvPr>
        </p:nvSpPr>
        <p:spPr>
          <a:xfrm>
            <a:off x="265500" y="3635833"/>
            <a:ext cx="4045200" cy="1646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1" name="Google Shape;301;p60"/>
          <p:cNvSpPr txBox="1"/>
          <p:nvPr>
            <p:ph idx="2" type="body"/>
          </p:nvPr>
        </p:nvSpPr>
        <p:spPr>
          <a:xfrm>
            <a:off x="4939500" y="965600"/>
            <a:ext cx="3837000" cy="49269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302" name="Google Shape;302;p6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3" name="Shape 303"/>
        <p:cNvGrpSpPr/>
        <p:nvPr/>
      </p:nvGrpSpPr>
      <p:grpSpPr>
        <a:xfrm>
          <a:off x="0" y="0"/>
          <a:ext cx="0" cy="0"/>
          <a:chOff x="0" y="0"/>
          <a:chExt cx="0" cy="0"/>
        </a:xfrm>
      </p:grpSpPr>
      <p:sp>
        <p:nvSpPr>
          <p:cNvPr id="304" name="Google Shape;304;p61"/>
          <p:cNvSpPr txBox="1"/>
          <p:nvPr>
            <p:ph idx="1" type="body"/>
          </p:nvPr>
        </p:nvSpPr>
        <p:spPr>
          <a:xfrm>
            <a:off x="311700" y="5640967"/>
            <a:ext cx="5998800" cy="7983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305" name="Google Shape;305;p6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6" name="Shape 306"/>
        <p:cNvGrpSpPr/>
        <p:nvPr/>
      </p:nvGrpSpPr>
      <p:grpSpPr>
        <a:xfrm>
          <a:off x="0" y="0"/>
          <a:ext cx="0" cy="0"/>
          <a:chOff x="0" y="0"/>
          <a:chExt cx="0" cy="0"/>
        </a:xfrm>
      </p:grpSpPr>
      <p:sp>
        <p:nvSpPr>
          <p:cNvPr id="307" name="Google Shape;307;p62"/>
          <p:cNvSpPr/>
          <p:nvPr/>
        </p:nvSpPr>
        <p:spPr>
          <a:xfrm>
            <a:off x="-75"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2"/>
          <p:cNvSpPr txBox="1"/>
          <p:nvPr>
            <p:ph hasCustomPrompt="1" type="title"/>
          </p:nvPr>
        </p:nvSpPr>
        <p:spPr>
          <a:xfrm>
            <a:off x="311700" y="1739800"/>
            <a:ext cx="8520600" cy="2051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309" name="Google Shape;309;p62"/>
          <p:cNvSpPr txBox="1"/>
          <p:nvPr>
            <p:ph idx="1" type="body"/>
          </p:nvPr>
        </p:nvSpPr>
        <p:spPr>
          <a:xfrm>
            <a:off x="311700" y="3994200"/>
            <a:ext cx="8520600" cy="1428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10" name="Google Shape;310;p6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1" name="Shape 311"/>
        <p:cNvGrpSpPr/>
        <p:nvPr/>
      </p:nvGrpSpPr>
      <p:grpSpPr>
        <a:xfrm>
          <a:off x="0" y="0"/>
          <a:ext cx="0" cy="0"/>
          <a:chOff x="0" y="0"/>
          <a:chExt cx="0" cy="0"/>
        </a:xfrm>
      </p:grpSpPr>
      <p:sp>
        <p:nvSpPr>
          <p:cNvPr id="312" name="Google Shape;312;p6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5.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2" Type="http://schemas.openxmlformats.org/officeDocument/2006/relationships/theme" Target="../theme/theme3.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1pPr>
            <a:lvl2pPr lvl="1"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2pPr>
            <a:lvl3pPr lvl="2"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3pPr>
            <a:lvl4pPr lvl="3"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4pPr>
            <a:lvl5pPr lvl="4"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5pPr>
            <a:lvl6pPr lvl="5"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6pPr>
            <a:lvl7pPr lvl="6"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7pPr>
            <a:lvl8pPr lvl="7"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8pPr>
            <a:lvl9pPr lvl="8" marR="0" rtl="0" algn="l">
              <a:lnSpc>
                <a:spcPct val="100000"/>
              </a:lnSpc>
              <a:spcBef>
                <a:spcPts val="0"/>
              </a:spcBef>
              <a:spcAft>
                <a:spcPts val="0"/>
              </a:spcAft>
              <a:buClr>
                <a:srgbClr val="0C343D"/>
              </a:buClr>
              <a:buSzPts val="3000"/>
              <a:buFont typeface="Francois One"/>
              <a:buNone/>
              <a:defRPr b="0" i="0" sz="3000" u="none" cap="none" strike="noStrike">
                <a:solidFill>
                  <a:srgbClr val="0C343D"/>
                </a:solidFill>
                <a:latin typeface="Francois One"/>
                <a:ea typeface="Francois One"/>
                <a:cs typeface="Francois One"/>
                <a:sym typeface="Francois One"/>
              </a:defRPr>
            </a:lvl9pPr>
          </a:lstStyle>
          <a:p/>
        </p:txBody>
      </p:sp>
      <p:sp>
        <p:nvSpPr>
          <p:cNvPr id="52" name="Google Shape;52;p1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15000"/>
              </a:lnSpc>
              <a:spcBef>
                <a:spcPts val="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1pPr>
            <a:lvl2pPr indent="-355600" lvl="1" marL="9144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2pPr>
            <a:lvl3pPr indent="-355600" lvl="2" marL="13716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3pPr>
            <a:lvl4pPr indent="-355600" lvl="3" marL="18288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4pPr>
            <a:lvl5pPr indent="-355600" lvl="4" marL="22860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5pPr>
            <a:lvl6pPr indent="-355600" lvl="5" marL="27432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6pPr>
            <a:lvl7pPr indent="-355600" lvl="6" marL="32004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7pPr>
            <a:lvl8pPr indent="-355600" lvl="7" marL="3657600" marR="0" rtl="0" algn="l">
              <a:lnSpc>
                <a:spcPct val="115000"/>
              </a:lnSpc>
              <a:spcBef>
                <a:spcPts val="1600"/>
              </a:spcBef>
              <a:spcAft>
                <a:spcPts val="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8pPr>
            <a:lvl9pPr indent="-355600" lvl="8" marL="4114800" marR="0" rtl="0" algn="l">
              <a:lnSpc>
                <a:spcPct val="115000"/>
              </a:lnSpc>
              <a:spcBef>
                <a:spcPts val="1600"/>
              </a:spcBef>
              <a:spcAft>
                <a:spcPts val="1600"/>
              </a:spcAft>
              <a:buClr>
                <a:srgbClr val="0C343D"/>
              </a:buClr>
              <a:buSzPts val="2000"/>
              <a:buFont typeface="Source Sans Pro"/>
              <a:buChar char="■"/>
              <a:defRPr b="0" i="0" sz="2000" u="none" cap="none" strike="noStrike">
                <a:solidFill>
                  <a:srgbClr val="0C343D"/>
                </a:solidFill>
                <a:latin typeface="Source Sans Pro"/>
                <a:ea typeface="Source Sans Pro"/>
                <a:cs typeface="Source Sans Pro"/>
                <a:sym typeface="Source Sans Pro"/>
              </a:defRPr>
            </a:lvl9pPr>
          </a:lstStyle>
          <a:p/>
        </p:txBody>
      </p:sp>
      <p:sp>
        <p:nvSpPr>
          <p:cNvPr id="53" name="Google Shape;53;p13"/>
          <p:cNvSpPr txBox="1"/>
          <p:nvPr>
            <p:ph idx="12" type="sldNum"/>
          </p:nvPr>
        </p:nvSpPr>
        <p:spPr>
          <a:xfrm>
            <a:off x="8490250" y="6241345"/>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26"/>
          <p:cNvSpPr txBox="1"/>
          <p:nvPr>
            <p:ph type="title"/>
          </p:nvPr>
        </p:nvSpPr>
        <p:spPr>
          <a:xfrm>
            <a:off x="457200" y="274638"/>
            <a:ext cx="8229600" cy="1143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EF6C00"/>
              </a:buClr>
              <a:buSzPts val="1400"/>
              <a:buFont typeface="PT Sans Narrow"/>
              <a:buNone/>
              <a:defRPr b="1" i="0" sz="4400" u="none" cap="none" strike="noStrike">
                <a:solidFill>
                  <a:srgbClr val="EF6C00"/>
                </a:solidFill>
                <a:latin typeface="PT Sans Narrow"/>
                <a:ea typeface="PT Sans Narrow"/>
                <a:cs typeface="PT Sans Narrow"/>
                <a:sym typeface="PT Sans Narrow"/>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8" name="Google Shape;108;p26"/>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480"/>
              </a:spcBef>
              <a:spcAft>
                <a:spcPts val="0"/>
              </a:spcAft>
              <a:buClr>
                <a:srgbClr val="695D46"/>
              </a:buClr>
              <a:buSzPts val="2400"/>
              <a:buFont typeface="Arial"/>
              <a:buChar char="•"/>
              <a:defRPr b="0" i="0" sz="2400" u="none" cap="none" strike="noStrike">
                <a:solidFill>
                  <a:srgbClr val="695D46"/>
                </a:solidFill>
                <a:latin typeface="Open Sans"/>
                <a:ea typeface="Open Sans"/>
                <a:cs typeface="Open Sans"/>
                <a:sym typeface="Open Sans"/>
              </a:defRPr>
            </a:lvl1pPr>
            <a:lvl2pPr indent="-355600" lvl="1" marL="9144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2pPr>
            <a:lvl3pPr indent="-355600" lvl="2" marL="13716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3pPr>
            <a:lvl4pPr indent="-355600" lvl="3" marL="18288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4pPr>
            <a:lvl5pPr indent="-355600" lvl="4" marL="2286000" marR="0" rtl="0" algn="l">
              <a:lnSpc>
                <a:spcPct val="100000"/>
              </a:lnSpc>
              <a:spcBef>
                <a:spcPts val="400"/>
              </a:spcBef>
              <a:spcAft>
                <a:spcPts val="0"/>
              </a:spcAft>
              <a:buClr>
                <a:srgbClr val="695D46"/>
              </a:buClr>
              <a:buSzPts val="2000"/>
              <a:buFont typeface="Arial"/>
              <a:buChar char="»"/>
              <a:defRPr b="0" i="0" sz="2000" u="none" cap="none" strike="noStrike">
                <a:solidFill>
                  <a:srgbClr val="695D46"/>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2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0" name="Google Shape;110;p2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1" name="Google Shape;111;p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187" name="Shape 187"/>
        <p:cNvGrpSpPr/>
        <p:nvPr/>
      </p:nvGrpSpPr>
      <p:grpSpPr>
        <a:xfrm>
          <a:off x="0" y="0"/>
          <a:ext cx="0" cy="0"/>
          <a:chOff x="0" y="0"/>
          <a:chExt cx="0" cy="0"/>
        </a:xfrm>
      </p:grpSpPr>
      <p:sp>
        <p:nvSpPr>
          <p:cNvPr id="188" name="Google Shape;188;p38"/>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189" name="Google Shape;189;p38"/>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Open Sans"/>
              <a:buChar char="●"/>
              <a:defRPr sz="1800">
                <a:latin typeface="Open Sans"/>
                <a:ea typeface="Open Sans"/>
                <a:cs typeface="Open Sans"/>
                <a:sym typeface="Open Sans"/>
              </a:defRPr>
            </a:lvl1pPr>
            <a:lvl2pPr indent="-317500" lvl="1" marL="914400" rtl="0">
              <a:lnSpc>
                <a:spcPct val="115000"/>
              </a:lnSpc>
              <a:spcBef>
                <a:spcPts val="0"/>
              </a:spcBef>
              <a:spcAft>
                <a:spcPts val="0"/>
              </a:spcAft>
              <a:buSzPts val="1400"/>
              <a:buFont typeface="Open Sans"/>
              <a:buChar char="○"/>
              <a:defRPr>
                <a:latin typeface="Open Sans"/>
                <a:ea typeface="Open Sans"/>
                <a:cs typeface="Open Sans"/>
                <a:sym typeface="Open Sans"/>
              </a:defRPr>
            </a:lvl2pPr>
            <a:lvl3pPr indent="-317500" lvl="2" marL="1371600" rtl="0">
              <a:lnSpc>
                <a:spcPct val="115000"/>
              </a:lnSpc>
              <a:spcBef>
                <a:spcPts val="0"/>
              </a:spcBef>
              <a:spcAft>
                <a:spcPts val="0"/>
              </a:spcAft>
              <a:buSzPts val="1400"/>
              <a:buFont typeface="Open Sans"/>
              <a:buChar char="■"/>
              <a:defRPr>
                <a:latin typeface="Open Sans"/>
                <a:ea typeface="Open Sans"/>
                <a:cs typeface="Open Sans"/>
                <a:sym typeface="Open Sans"/>
              </a:defRPr>
            </a:lvl3pPr>
            <a:lvl4pPr indent="-317500" lvl="3" marL="1828800" rtl="0">
              <a:lnSpc>
                <a:spcPct val="115000"/>
              </a:lnSpc>
              <a:spcBef>
                <a:spcPts val="0"/>
              </a:spcBef>
              <a:spcAft>
                <a:spcPts val="0"/>
              </a:spcAft>
              <a:buSzPts val="1400"/>
              <a:buFont typeface="Open Sans"/>
              <a:buChar char="●"/>
              <a:defRPr>
                <a:latin typeface="Open Sans"/>
                <a:ea typeface="Open Sans"/>
                <a:cs typeface="Open Sans"/>
                <a:sym typeface="Open Sans"/>
              </a:defRPr>
            </a:lvl4pPr>
            <a:lvl5pPr indent="-317500" lvl="4" marL="2286000" rtl="0">
              <a:lnSpc>
                <a:spcPct val="115000"/>
              </a:lnSpc>
              <a:spcBef>
                <a:spcPts val="0"/>
              </a:spcBef>
              <a:spcAft>
                <a:spcPts val="0"/>
              </a:spcAft>
              <a:buSzPts val="1400"/>
              <a:buFont typeface="Open Sans"/>
              <a:buChar char="○"/>
              <a:defRPr>
                <a:latin typeface="Open Sans"/>
                <a:ea typeface="Open Sans"/>
                <a:cs typeface="Open Sans"/>
                <a:sym typeface="Open Sans"/>
              </a:defRPr>
            </a:lvl5pPr>
            <a:lvl6pPr indent="-317500" lvl="5" marL="2743200" rtl="0">
              <a:lnSpc>
                <a:spcPct val="115000"/>
              </a:lnSpc>
              <a:spcBef>
                <a:spcPts val="0"/>
              </a:spcBef>
              <a:spcAft>
                <a:spcPts val="0"/>
              </a:spcAft>
              <a:buSzPts val="1400"/>
              <a:buFont typeface="Open Sans"/>
              <a:buChar char="■"/>
              <a:defRPr>
                <a:latin typeface="Open Sans"/>
                <a:ea typeface="Open Sans"/>
                <a:cs typeface="Open Sans"/>
                <a:sym typeface="Open Sans"/>
              </a:defRPr>
            </a:lvl6pPr>
            <a:lvl7pPr indent="-317500" lvl="6" marL="3200400" rtl="0">
              <a:lnSpc>
                <a:spcPct val="115000"/>
              </a:lnSpc>
              <a:spcBef>
                <a:spcPts val="0"/>
              </a:spcBef>
              <a:spcAft>
                <a:spcPts val="0"/>
              </a:spcAft>
              <a:buSzPts val="1400"/>
              <a:buFont typeface="Open Sans"/>
              <a:buChar char="●"/>
              <a:defRPr>
                <a:latin typeface="Open Sans"/>
                <a:ea typeface="Open Sans"/>
                <a:cs typeface="Open Sans"/>
                <a:sym typeface="Open Sans"/>
              </a:defRPr>
            </a:lvl7pPr>
            <a:lvl8pPr indent="-317500" lvl="7" marL="3657600" rtl="0">
              <a:lnSpc>
                <a:spcPct val="115000"/>
              </a:lnSpc>
              <a:spcBef>
                <a:spcPts val="0"/>
              </a:spcBef>
              <a:spcAft>
                <a:spcPts val="0"/>
              </a:spcAft>
              <a:buSzPts val="1400"/>
              <a:buFont typeface="Open Sans"/>
              <a:buChar char="○"/>
              <a:defRPr>
                <a:latin typeface="Open Sans"/>
                <a:ea typeface="Open Sans"/>
                <a:cs typeface="Open Sans"/>
                <a:sym typeface="Open Sans"/>
              </a:defRPr>
            </a:lvl8pPr>
            <a:lvl9pPr indent="-317500" lvl="8" marL="4114800" rtl="0">
              <a:lnSpc>
                <a:spcPct val="115000"/>
              </a:lnSpc>
              <a:spcBef>
                <a:spcPts val="0"/>
              </a:spcBef>
              <a:spcAft>
                <a:spcPts val="0"/>
              </a:spcAft>
              <a:buSzPts val="1400"/>
              <a:buFont typeface="Open Sans"/>
              <a:buChar char="■"/>
              <a:defRPr>
                <a:latin typeface="Open Sans"/>
                <a:ea typeface="Open Sans"/>
                <a:cs typeface="Open Sans"/>
                <a:sym typeface="Open Sans"/>
              </a:defRPr>
            </a:lvl9pPr>
          </a:lstStyle>
          <a:p/>
        </p:txBody>
      </p:sp>
      <p:sp>
        <p:nvSpPr>
          <p:cNvPr id="190" name="Google Shape;190;p3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256" name="Shape 256"/>
        <p:cNvGrpSpPr/>
        <p:nvPr/>
      </p:nvGrpSpPr>
      <p:grpSpPr>
        <a:xfrm>
          <a:off x="0" y="0"/>
          <a:ext cx="0" cy="0"/>
          <a:chOff x="0" y="0"/>
          <a:chExt cx="0" cy="0"/>
        </a:xfrm>
      </p:grpSpPr>
      <p:sp>
        <p:nvSpPr>
          <p:cNvPr id="257" name="Google Shape;257;p52"/>
          <p:cNvSpPr txBox="1"/>
          <p:nvPr>
            <p:ph type="title"/>
          </p:nvPr>
        </p:nvSpPr>
        <p:spPr>
          <a:xfrm>
            <a:off x="311700" y="593367"/>
            <a:ext cx="8520600" cy="9432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258" name="Google Shape;258;p52"/>
          <p:cNvSpPr txBox="1"/>
          <p:nvPr>
            <p:ph idx="1" type="body"/>
          </p:nvPr>
        </p:nvSpPr>
        <p:spPr>
          <a:xfrm>
            <a:off x="311700" y="1688433"/>
            <a:ext cx="8520600" cy="44037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259" name="Google Shape;259;p5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14.png"/><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14.png"/><Relationship Id="rId4"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2.xml"/><Relationship Id="rId3" Type="http://schemas.openxmlformats.org/officeDocument/2006/relationships/image" Target="../media/image2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3.xml"/><Relationship Id="rId3" Type="http://schemas.openxmlformats.org/officeDocument/2006/relationships/image" Target="../media/image2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6.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1.xml"/><Relationship Id="rId3" Type="http://schemas.openxmlformats.org/officeDocument/2006/relationships/image" Target="../media/image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3.xml"/><Relationship Id="rId3" Type="http://schemas.openxmlformats.org/officeDocument/2006/relationships/image" Target="../media/image2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4.xml"/><Relationship Id="rId3" Type="http://schemas.openxmlformats.org/officeDocument/2006/relationships/image" Target="../media/image2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6.xml"/><Relationship Id="rId3" Type="http://schemas.openxmlformats.org/officeDocument/2006/relationships/image" Target="../media/image17.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3.xml"/><Relationship Id="rId3" Type="http://schemas.openxmlformats.org/officeDocument/2006/relationships/image" Target="../media/image1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6.xml"/><Relationship Id="rId3" Type="http://schemas.openxmlformats.org/officeDocument/2006/relationships/image" Target="../media/image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7.xml"/><Relationship Id="rId3" Type="http://schemas.openxmlformats.org/officeDocument/2006/relationships/image" Target="../media/image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8.xml"/><Relationship Id="rId3" Type="http://schemas.openxmlformats.org/officeDocument/2006/relationships/image" Target="../media/image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9.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0.xml"/><Relationship Id="rId3" Type="http://schemas.openxmlformats.org/officeDocument/2006/relationships/image" Target="../media/image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1.xml"/><Relationship Id="rId3" Type="http://schemas.openxmlformats.org/officeDocument/2006/relationships/image" Target="../media/image2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4"/>
          <p:cNvSpPr txBox="1"/>
          <p:nvPr>
            <p:ph type="ctrTitle"/>
          </p:nvPr>
        </p:nvSpPr>
        <p:spPr>
          <a:xfrm>
            <a:off x="671258" y="1321067"/>
            <a:ext cx="7801500" cy="2306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C343D"/>
              </a:buClr>
              <a:buSzPts val="4800"/>
              <a:buFont typeface="Francois One"/>
              <a:buNone/>
            </a:pPr>
            <a:r>
              <a:rPr lang="en"/>
              <a:t>CS168: Final Review</a:t>
            </a:r>
            <a:endParaRPr b="0" i="0" sz="4800" u="none" cap="none" strike="noStrike">
              <a:solidFill>
                <a:srgbClr val="0C343D"/>
              </a:solidFill>
              <a:latin typeface="Francois One"/>
              <a:ea typeface="Francois One"/>
              <a:cs typeface="Francois One"/>
              <a:sym typeface="Francois One"/>
            </a:endParaRPr>
          </a:p>
        </p:txBody>
      </p:sp>
      <p:sp>
        <p:nvSpPr>
          <p:cNvPr id="318" name="Google Shape;318;p64"/>
          <p:cNvSpPr txBox="1"/>
          <p:nvPr>
            <p:ph idx="1" type="subTitle"/>
          </p:nvPr>
        </p:nvSpPr>
        <p:spPr>
          <a:xfrm>
            <a:off x="671250" y="4233168"/>
            <a:ext cx="7801500" cy="105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400"/>
              <a:buFont typeface="Source Sans Pro"/>
              <a:buNone/>
            </a:pPr>
            <a:r>
              <a:rPr b="0" i="0" lang="en" sz="3000" u="none" cap="none" strike="noStrike">
                <a:solidFill>
                  <a:srgbClr val="FFFFFF"/>
                </a:solidFill>
                <a:latin typeface="Source Sans Pro"/>
                <a:ea typeface="Source Sans Pro"/>
                <a:cs typeface="Source Sans Pro"/>
                <a:sym typeface="Source Sans Pro"/>
              </a:rPr>
              <a:t>Intro to the Internet</a:t>
            </a:r>
            <a:endParaRPr b="0" i="0" sz="3000" u="none" cap="none" strike="noStrike">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FFFFFF"/>
              </a:buClr>
              <a:buSzPts val="2400"/>
              <a:buFont typeface="Source Sans Pro"/>
              <a:buNone/>
            </a:pPr>
            <a:r>
              <a:rPr lang="en" sz="3000">
                <a:latin typeface="Source Sans Pro"/>
                <a:ea typeface="Source Sans Pro"/>
                <a:cs typeface="Source Sans Pro"/>
                <a:sym typeface="Source Sans Pro"/>
              </a:rPr>
              <a:t>Spring 2024</a:t>
            </a:r>
            <a:endParaRPr sz="3000">
              <a:latin typeface="Source Sans Pro"/>
              <a:ea typeface="Source Sans Pro"/>
              <a:cs typeface="Source Sans Pro"/>
              <a:sym typeface="Source Sans Pro"/>
            </a:endParaRPr>
          </a:p>
        </p:txBody>
      </p:sp>
      <p:sp>
        <p:nvSpPr>
          <p:cNvPr id="319" name="Google Shape;319;p64"/>
          <p:cNvSpPr txBox="1"/>
          <p:nvPr>
            <p:ph idx="12" type="sldNum"/>
          </p:nvPr>
        </p:nvSpPr>
        <p:spPr>
          <a:xfrm>
            <a:off x="8490250" y="6241345"/>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3"/>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2: Clos (scale-out)</a:t>
            </a:r>
            <a:endParaRPr/>
          </a:p>
        </p:txBody>
      </p:sp>
      <p:sp>
        <p:nvSpPr>
          <p:cNvPr id="388" name="Google Shape;388;p73"/>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Replace nodes in the fat tree with groups of cheap commodity switches</a:t>
            </a:r>
            <a:endParaRPr/>
          </a:p>
          <a:p>
            <a:pPr indent="-355600" lvl="1" marL="914400" rtl="0" algn="l">
              <a:spcBef>
                <a:spcPts val="0"/>
              </a:spcBef>
              <a:spcAft>
                <a:spcPts val="0"/>
              </a:spcAft>
              <a:buSzPts val="2000"/>
              <a:buChar char="○"/>
            </a:pPr>
            <a:r>
              <a:rPr lang="en"/>
              <a:t>cheaper</a:t>
            </a:r>
            <a:endParaRPr/>
          </a:p>
          <a:p>
            <a:pPr indent="-355600" lvl="1" marL="914400" rtl="0" algn="l">
              <a:spcBef>
                <a:spcPts val="0"/>
              </a:spcBef>
              <a:spcAft>
                <a:spcPts val="0"/>
              </a:spcAft>
              <a:buSzPts val="2000"/>
              <a:buChar char="○"/>
            </a:pPr>
            <a:r>
              <a:rPr lang="en"/>
              <a:t>high redundancy (bisection width)</a:t>
            </a:r>
            <a:endParaRPr/>
          </a:p>
          <a:p>
            <a:pPr indent="-381000" lvl="0" marL="457200" rtl="0" algn="l">
              <a:spcBef>
                <a:spcPts val="0"/>
              </a:spcBef>
              <a:spcAft>
                <a:spcPts val="0"/>
              </a:spcAft>
              <a:buSzPts val="2400"/>
              <a:buChar char="●"/>
            </a:pPr>
            <a:r>
              <a:rPr lang="en"/>
              <a:t>Allows </a:t>
            </a:r>
            <a:r>
              <a:rPr i="1" lang="en"/>
              <a:t>oversubscription</a:t>
            </a:r>
            <a:r>
              <a:rPr lang="en"/>
              <a:t> ratio of 1</a:t>
            </a:r>
            <a:endParaRPr/>
          </a:p>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p:txBody>
      </p:sp>
      <p:pic>
        <p:nvPicPr>
          <p:cNvPr id="389" name="Google Shape;389;p73"/>
          <p:cNvPicPr preferRelativeResize="0"/>
          <p:nvPr/>
        </p:nvPicPr>
        <p:blipFill>
          <a:blip r:embed="rId3">
            <a:alphaModFix/>
          </a:blip>
          <a:stretch>
            <a:fillRect/>
          </a:stretch>
        </p:blipFill>
        <p:spPr>
          <a:xfrm>
            <a:off x="55675" y="4195475"/>
            <a:ext cx="2786351" cy="1840801"/>
          </a:xfrm>
          <a:prstGeom prst="rect">
            <a:avLst/>
          </a:prstGeom>
          <a:noFill/>
          <a:ln>
            <a:noFill/>
          </a:ln>
        </p:spPr>
      </p:pic>
      <p:pic>
        <p:nvPicPr>
          <p:cNvPr id="390" name="Google Shape;390;p73"/>
          <p:cNvPicPr preferRelativeResize="0"/>
          <p:nvPr/>
        </p:nvPicPr>
        <p:blipFill>
          <a:blip r:embed="rId4">
            <a:alphaModFix/>
          </a:blip>
          <a:stretch>
            <a:fillRect/>
          </a:stretch>
        </p:blipFill>
        <p:spPr>
          <a:xfrm>
            <a:off x="2781500" y="3913250"/>
            <a:ext cx="6286299" cy="263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4"/>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Closer look at Clos</a:t>
            </a:r>
            <a:endParaRPr/>
          </a:p>
        </p:txBody>
      </p:sp>
      <p:sp>
        <p:nvSpPr>
          <p:cNvPr id="397" name="Google Shape;397;p74"/>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The concept of redundancy and the clos topology itself have many variations!</a:t>
            </a:r>
            <a:endParaRPr/>
          </a:p>
          <a:p>
            <a:pPr indent="-381000" lvl="0" marL="457200" rtl="0" algn="l">
              <a:spcBef>
                <a:spcPts val="0"/>
              </a:spcBef>
              <a:spcAft>
                <a:spcPts val="0"/>
              </a:spcAft>
              <a:buSzPts val="2400"/>
              <a:buChar char="●"/>
            </a:pPr>
            <a:r>
              <a:rPr lang="en"/>
              <a:t>We focus on the 3-tiered clos topology</a:t>
            </a:r>
            <a:endParaRPr/>
          </a:p>
          <a:p>
            <a:pPr indent="-381000" lvl="0" marL="457200" rtl="0" algn="l">
              <a:spcBef>
                <a:spcPts val="0"/>
              </a:spcBef>
              <a:spcAft>
                <a:spcPts val="0"/>
              </a:spcAft>
              <a:buSzPts val="2400"/>
              <a:buChar char="●"/>
            </a:pPr>
            <a:r>
              <a:rPr lang="en"/>
              <a:t>Homogenous switches (k ports) and links</a:t>
            </a:r>
            <a:endParaRPr/>
          </a:p>
          <a:p>
            <a:pPr indent="-381000" lvl="0" marL="457200" rtl="0" algn="l">
              <a:spcBef>
                <a:spcPts val="0"/>
              </a:spcBef>
              <a:spcAft>
                <a:spcPts val="0"/>
              </a:spcAft>
              <a:buSzPts val="2400"/>
              <a:buChar char="●"/>
            </a:pPr>
            <a:r>
              <a:rPr lang="en"/>
              <a:t>Each non-core switch has k/2 ports pointing north and k/2 pointing south</a:t>
            </a:r>
            <a:endParaRPr/>
          </a:p>
          <a:p>
            <a:pPr indent="0" lvl="0" marL="0" rtl="0" algn="l">
              <a:spcBef>
                <a:spcPts val="480"/>
              </a:spcBef>
              <a:spcAft>
                <a:spcPts val="0"/>
              </a:spcAft>
              <a:buNone/>
            </a:pPr>
            <a:r>
              <a:t/>
            </a:r>
            <a:endParaRPr/>
          </a:p>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None/>
            </a:pPr>
            <a:r>
              <a:t/>
            </a:r>
            <a:endParaRPr/>
          </a:p>
        </p:txBody>
      </p:sp>
      <p:pic>
        <p:nvPicPr>
          <p:cNvPr id="398" name="Google Shape;398;p74"/>
          <p:cNvPicPr preferRelativeResize="0"/>
          <p:nvPr/>
        </p:nvPicPr>
        <p:blipFill>
          <a:blip r:embed="rId3">
            <a:alphaModFix/>
          </a:blip>
          <a:stretch>
            <a:fillRect/>
          </a:stretch>
        </p:blipFill>
        <p:spPr>
          <a:xfrm>
            <a:off x="2101798" y="4203300"/>
            <a:ext cx="5594402" cy="2345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5"/>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ECMP</a:t>
            </a:r>
            <a:endParaRPr/>
          </a:p>
        </p:txBody>
      </p:sp>
      <p:sp>
        <p:nvSpPr>
          <p:cNvPr id="405" name="Google Shape;405;p75"/>
          <p:cNvSpPr txBox="1"/>
          <p:nvPr>
            <p:ph idx="1" type="body"/>
          </p:nvPr>
        </p:nvSpPr>
        <p:spPr>
          <a:xfrm>
            <a:off x="457200" y="1600200"/>
            <a:ext cx="83187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ECMP - Equal Cost Multi-Path</a:t>
            </a:r>
            <a:endParaRPr/>
          </a:p>
          <a:p>
            <a:pPr indent="-355600" lvl="1" marL="914400" rtl="0" algn="l">
              <a:spcBef>
                <a:spcPts val="0"/>
              </a:spcBef>
              <a:spcAft>
                <a:spcPts val="0"/>
              </a:spcAft>
              <a:buSzPts val="2000"/>
              <a:buChar char="○"/>
            </a:pPr>
            <a:r>
              <a:rPr lang="en"/>
              <a:t>Goal: use multiple paths in network topology that are </a:t>
            </a:r>
            <a:r>
              <a:rPr lang="en" u="sng"/>
              <a:t>equal cost</a:t>
            </a:r>
            <a:endParaRPr/>
          </a:p>
          <a:p>
            <a:pPr indent="-355600" lvl="1" marL="914400" rtl="0" algn="l">
              <a:spcBef>
                <a:spcPts val="0"/>
              </a:spcBef>
              <a:spcAft>
                <a:spcPts val="0"/>
              </a:spcAft>
              <a:buSzPts val="2000"/>
              <a:buChar char="○"/>
            </a:pPr>
            <a:r>
              <a:rPr lang="en"/>
              <a:t>Idea: Load-balance packets across different forwarding paths</a:t>
            </a:r>
            <a:br>
              <a:rPr lang="en"/>
            </a:br>
            <a:endParaRPr/>
          </a:p>
          <a:p>
            <a:pPr indent="-381000" lvl="0" marL="457200" rtl="0" algn="l">
              <a:spcBef>
                <a:spcPts val="0"/>
              </a:spcBef>
              <a:spcAft>
                <a:spcPts val="0"/>
              </a:spcAft>
              <a:buSzPts val="2400"/>
              <a:buChar char="●"/>
            </a:pPr>
            <a:r>
              <a:rPr lang="en"/>
              <a:t>ECMP Hash Function:</a:t>
            </a:r>
            <a:endParaRPr/>
          </a:p>
          <a:p>
            <a:pPr indent="-355600" lvl="1" marL="914400" rtl="0" algn="l">
              <a:spcBef>
                <a:spcPts val="0"/>
              </a:spcBef>
              <a:spcAft>
                <a:spcPts val="0"/>
              </a:spcAft>
              <a:buSzPts val="2000"/>
              <a:buChar char="○"/>
            </a:pPr>
            <a:r>
              <a:rPr lang="en"/>
              <a:t>f(src_ip, dst_ip, proto, src_port, dst_port)</a:t>
            </a:r>
            <a:endParaRPr/>
          </a:p>
          <a:p>
            <a:pPr indent="-355600" lvl="1" marL="914400" rtl="0" algn="l">
              <a:spcBef>
                <a:spcPts val="0"/>
              </a:spcBef>
              <a:spcAft>
                <a:spcPts val="0"/>
              </a:spcAft>
              <a:buSzPts val="2000"/>
              <a:buChar char="○"/>
            </a:pPr>
            <a:r>
              <a:rPr lang="en"/>
              <a:t>“Per-flow” load balancing</a:t>
            </a:r>
            <a:br>
              <a:rPr lang="en" u="sng"/>
            </a:br>
            <a:endParaRPr u="sng"/>
          </a:p>
          <a:p>
            <a:pPr indent="0" lvl="0" marL="0" rtl="0" algn="l">
              <a:spcBef>
                <a:spcPts val="48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6"/>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(Over/Under)lay</a:t>
            </a:r>
            <a:endParaRPr/>
          </a:p>
        </p:txBody>
      </p:sp>
      <p:sp>
        <p:nvSpPr>
          <p:cNvPr id="412" name="Google Shape;412;p76"/>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With VMs, many hosts spin up frequently</a:t>
            </a:r>
            <a:endParaRPr/>
          </a:p>
          <a:p>
            <a:pPr indent="-381000" lvl="0" marL="457200" rtl="0" algn="l">
              <a:spcBef>
                <a:spcPts val="0"/>
              </a:spcBef>
              <a:spcAft>
                <a:spcPts val="0"/>
              </a:spcAft>
              <a:buSzPts val="2400"/>
              <a:buChar char="•"/>
            </a:pPr>
            <a:r>
              <a:rPr lang="en"/>
              <a:t>Addressing could become a mess!</a:t>
            </a:r>
            <a:endParaRPr/>
          </a:p>
          <a:p>
            <a:pPr indent="-355600" lvl="1" marL="914400" rtl="0" algn="l">
              <a:spcBef>
                <a:spcPts val="0"/>
              </a:spcBef>
              <a:spcAft>
                <a:spcPts val="0"/>
              </a:spcAft>
              <a:buSzPts val="2000"/>
              <a:buChar char="–"/>
            </a:pPr>
            <a:r>
              <a:rPr lang="en"/>
              <a:t>And won’t scale!</a:t>
            </a:r>
            <a:endParaRPr/>
          </a:p>
          <a:p>
            <a:pPr indent="-381000" lvl="0" marL="457200" rtl="0" algn="l">
              <a:spcBef>
                <a:spcPts val="0"/>
              </a:spcBef>
              <a:spcAft>
                <a:spcPts val="0"/>
              </a:spcAft>
              <a:buSzPts val="2400"/>
              <a:buChar char="•"/>
            </a:pPr>
            <a:r>
              <a:rPr lang="en"/>
              <a:t>Thus, we build </a:t>
            </a:r>
            <a:r>
              <a:rPr b="1" lang="en"/>
              <a:t>overlay </a:t>
            </a:r>
            <a:r>
              <a:rPr lang="en"/>
              <a:t>networks</a:t>
            </a:r>
            <a:endParaRPr/>
          </a:p>
        </p:txBody>
      </p:sp>
      <p:pic>
        <p:nvPicPr>
          <p:cNvPr id="413" name="Google Shape;413;p76"/>
          <p:cNvPicPr preferRelativeResize="0"/>
          <p:nvPr/>
        </p:nvPicPr>
        <p:blipFill>
          <a:blip r:embed="rId3">
            <a:alphaModFix/>
          </a:blip>
          <a:stretch>
            <a:fillRect/>
          </a:stretch>
        </p:blipFill>
        <p:spPr>
          <a:xfrm>
            <a:off x="270838" y="3394125"/>
            <a:ext cx="8602327" cy="2492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7"/>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Encapsulation</a:t>
            </a:r>
            <a:endParaRPr/>
          </a:p>
        </p:txBody>
      </p:sp>
      <p:sp>
        <p:nvSpPr>
          <p:cNvPr id="420" name="Google Shape;420;p77"/>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Encapsulation: put another header on the packet</a:t>
            </a:r>
            <a:endParaRPr/>
          </a:p>
          <a:p>
            <a:pPr indent="0" lvl="0" marL="457200" rtl="0" algn="l">
              <a:spcBef>
                <a:spcPts val="480"/>
              </a:spcBef>
              <a:spcAft>
                <a:spcPts val="0"/>
              </a:spcAft>
              <a:buNone/>
            </a:pPr>
            <a:r>
              <a:rPr lang="en"/>
              <a:t>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
              <a:t>Decapsulation: remove extra headers that were added for encapsulation</a:t>
            </a:r>
            <a:endParaRPr/>
          </a:p>
        </p:txBody>
      </p:sp>
      <p:pic>
        <p:nvPicPr>
          <p:cNvPr id="421" name="Google Shape;421;p77"/>
          <p:cNvPicPr preferRelativeResize="0"/>
          <p:nvPr/>
        </p:nvPicPr>
        <p:blipFill>
          <a:blip r:embed="rId3">
            <a:alphaModFix/>
          </a:blip>
          <a:stretch>
            <a:fillRect/>
          </a:stretch>
        </p:blipFill>
        <p:spPr>
          <a:xfrm>
            <a:off x="3004100" y="2201450"/>
            <a:ext cx="2628901" cy="1591600"/>
          </a:xfrm>
          <a:prstGeom prst="rect">
            <a:avLst/>
          </a:prstGeom>
          <a:noFill/>
          <a:ln>
            <a:noFill/>
          </a:ln>
        </p:spPr>
      </p:pic>
      <p:pic>
        <p:nvPicPr>
          <p:cNvPr id="422" name="Google Shape;422;p77"/>
          <p:cNvPicPr preferRelativeResize="0"/>
          <p:nvPr/>
        </p:nvPicPr>
        <p:blipFill>
          <a:blip r:embed="rId4">
            <a:alphaModFix/>
          </a:blip>
          <a:stretch>
            <a:fillRect/>
          </a:stretch>
        </p:blipFill>
        <p:spPr>
          <a:xfrm>
            <a:off x="3004100" y="4923858"/>
            <a:ext cx="2628901" cy="14728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8"/>
          <p:cNvSpPr txBox="1"/>
          <p:nvPr>
            <p:ph type="title"/>
          </p:nvPr>
        </p:nvSpPr>
        <p:spPr>
          <a:xfrm>
            <a:off x="490250" y="701800"/>
            <a:ext cx="6227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SDN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9"/>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SDN?</a:t>
            </a:r>
            <a:endParaRPr/>
          </a:p>
        </p:txBody>
      </p:sp>
      <p:sp>
        <p:nvSpPr>
          <p:cNvPr id="434" name="Google Shape;434;p79"/>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A way to </a:t>
            </a:r>
            <a:r>
              <a:rPr b="1" lang="en"/>
              <a:t>manage</a:t>
            </a:r>
            <a:r>
              <a:rPr lang="en"/>
              <a:t> networks through a </a:t>
            </a:r>
            <a:r>
              <a:rPr i="1" lang="en"/>
              <a:t>logically</a:t>
            </a:r>
            <a:r>
              <a:rPr lang="en"/>
              <a:t> centralized controller</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
              <a:t>What is management?</a:t>
            </a:r>
            <a:endParaRPr/>
          </a:p>
          <a:p>
            <a:pPr indent="-355600" lvl="1" marL="914400" rtl="0" algn="l">
              <a:spcBef>
                <a:spcPts val="0"/>
              </a:spcBef>
              <a:spcAft>
                <a:spcPts val="0"/>
              </a:spcAft>
              <a:buSzPts val="2000"/>
              <a:buChar char="○"/>
            </a:pPr>
            <a:r>
              <a:rPr lang="en"/>
              <a:t>Generally, setting configuration for different protocols</a:t>
            </a:r>
            <a:endParaRPr/>
          </a:p>
          <a:p>
            <a:pPr indent="-355600" lvl="2" marL="1371600" rtl="0" algn="l">
              <a:spcBef>
                <a:spcPts val="0"/>
              </a:spcBef>
              <a:spcAft>
                <a:spcPts val="0"/>
              </a:spcAft>
              <a:buSzPts val="2000"/>
              <a:buChar char="■"/>
            </a:pPr>
            <a:r>
              <a:rPr lang="en"/>
              <a:t>So this can look like many different things!</a:t>
            </a:r>
            <a:endParaRPr/>
          </a:p>
          <a:p>
            <a:pPr indent="-355600" lvl="2" marL="1371600" rtl="0" algn="l">
              <a:spcBef>
                <a:spcPts val="0"/>
              </a:spcBef>
              <a:spcAft>
                <a:spcPts val="0"/>
              </a:spcAft>
              <a:buSzPts val="2000"/>
              <a:buChar char="■"/>
            </a:pPr>
            <a:r>
              <a:rPr lang="en"/>
              <a:t>Examples:</a:t>
            </a:r>
            <a:endParaRPr/>
          </a:p>
          <a:p>
            <a:pPr indent="-355600" lvl="3" marL="1828800" rtl="0" algn="l">
              <a:spcBef>
                <a:spcPts val="0"/>
              </a:spcBef>
              <a:spcAft>
                <a:spcPts val="0"/>
              </a:spcAft>
              <a:buSzPts val="2000"/>
              <a:buChar char="●"/>
            </a:pPr>
            <a:r>
              <a:rPr lang="en"/>
              <a:t>setting routing protocol configuration</a:t>
            </a:r>
            <a:endParaRPr/>
          </a:p>
          <a:p>
            <a:pPr indent="-355600" lvl="3" marL="1828800" rtl="0" algn="l">
              <a:spcBef>
                <a:spcPts val="0"/>
              </a:spcBef>
              <a:spcAft>
                <a:spcPts val="0"/>
              </a:spcAft>
              <a:buSzPts val="2000"/>
              <a:buChar char="●"/>
            </a:pPr>
            <a:r>
              <a:rPr lang="en"/>
              <a:t>setting routes directly</a:t>
            </a:r>
            <a:endParaRPr/>
          </a:p>
          <a:p>
            <a:pPr indent="-355600" lvl="3" marL="1828800" rtl="0" algn="l">
              <a:spcBef>
                <a:spcPts val="0"/>
              </a:spcBef>
              <a:spcAft>
                <a:spcPts val="0"/>
              </a:spcAft>
              <a:buSzPts val="2000"/>
              <a:buChar char="●"/>
            </a:pPr>
            <a:r>
              <a:rPr lang="en"/>
              <a:t>creating tunnels (encapsulation / decapsulation)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0"/>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a:t>
            </a:r>
            <a:endParaRPr/>
          </a:p>
        </p:txBody>
      </p:sp>
      <p:sp>
        <p:nvSpPr>
          <p:cNvPr id="441" name="Google Shape;441;p80"/>
          <p:cNvSpPr txBox="1"/>
          <p:nvPr>
            <p:ph idx="1" type="body"/>
          </p:nvPr>
        </p:nvSpPr>
        <p:spPr>
          <a:xfrm>
            <a:off x="457200" y="1600200"/>
            <a:ext cx="8229600" cy="25296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In a lot of the cases, implement an </a:t>
            </a:r>
            <a:r>
              <a:rPr b="1" lang="en"/>
              <a:t>overlay</a:t>
            </a:r>
            <a:r>
              <a:rPr lang="en"/>
              <a:t> network on top of an </a:t>
            </a:r>
            <a:r>
              <a:rPr b="1" lang="en"/>
              <a:t>underlay</a:t>
            </a:r>
            <a:r>
              <a:rPr lang="en"/>
              <a:t> network </a:t>
            </a:r>
            <a:endParaRPr/>
          </a:p>
          <a:p>
            <a:pPr indent="-355600" lvl="1" marL="914400" rtl="0" algn="l">
              <a:spcBef>
                <a:spcPts val="0"/>
              </a:spcBef>
              <a:spcAft>
                <a:spcPts val="0"/>
              </a:spcAft>
              <a:buSzPts val="2000"/>
              <a:buChar char="○"/>
            </a:pPr>
            <a:r>
              <a:rPr lang="en"/>
              <a:t>Specifics will vary → that’s part of the appeal (customization)!</a:t>
            </a:r>
            <a:endParaRPr/>
          </a:p>
          <a:p>
            <a:pPr indent="0" lvl="0" marL="914400" rtl="0" algn="l">
              <a:spcBef>
                <a:spcPts val="480"/>
              </a:spcBef>
              <a:spcAft>
                <a:spcPts val="0"/>
              </a:spcAft>
              <a:buNone/>
            </a:pPr>
            <a:r>
              <a:t/>
            </a:r>
            <a:endParaRPr/>
          </a:p>
          <a:p>
            <a:pPr indent="-381000" lvl="0" marL="457200" rtl="0" algn="l">
              <a:spcBef>
                <a:spcPts val="480"/>
              </a:spcBef>
              <a:spcAft>
                <a:spcPts val="0"/>
              </a:spcAft>
              <a:buSzPts val="2400"/>
              <a:buChar char="●"/>
            </a:pPr>
            <a:r>
              <a:rPr lang="en"/>
              <a:t>What is an </a:t>
            </a:r>
            <a:r>
              <a:rPr b="1" lang="en"/>
              <a:t>overlay?</a:t>
            </a:r>
            <a:endParaRPr/>
          </a:p>
          <a:p>
            <a:pPr indent="-355600" lvl="1" marL="914400" rtl="0" algn="l">
              <a:spcBef>
                <a:spcPts val="0"/>
              </a:spcBef>
              <a:spcAft>
                <a:spcPts val="0"/>
              </a:spcAft>
              <a:buSzPts val="2000"/>
              <a:buChar char="○"/>
            </a:pPr>
            <a:r>
              <a:rPr lang="en"/>
              <a:t>A subset of the nodes in the underlay network connected together </a:t>
            </a:r>
            <a:r>
              <a:rPr b="1" lang="en"/>
              <a:t>using the destination-based connectivity achieved in the underlay network</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81"/>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Network Virtualization</a:t>
            </a:r>
            <a:endParaRPr/>
          </a:p>
        </p:txBody>
      </p:sp>
      <p:sp>
        <p:nvSpPr>
          <p:cNvPr id="448" name="Google Shape;448;p81"/>
          <p:cNvSpPr txBox="1"/>
          <p:nvPr>
            <p:ph idx="1" type="body"/>
          </p:nvPr>
        </p:nvSpPr>
        <p:spPr>
          <a:xfrm>
            <a:off x="457200" y="1600200"/>
            <a:ext cx="8229600" cy="25296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Fix scalability problems of routing with multitenancy by creating virtual overlay networks</a:t>
            </a:r>
            <a:endParaRPr/>
          </a:p>
        </p:txBody>
      </p:sp>
      <p:sp>
        <p:nvSpPr>
          <p:cNvPr id="449" name="Google Shape;449;p81"/>
          <p:cNvSpPr/>
          <p:nvPr/>
        </p:nvSpPr>
        <p:spPr>
          <a:xfrm>
            <a:off x="26065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450" name="Google Shape;450;p81"/>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451" name="Google Shape;451;p81"/>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452" name="Google Shape;452;p81"/>
          <p:cNvSpPr/>
          <p:nvPr/>
        </p:nvSpPr>
        <p:spPr>
          <a:xfrm>
            <a:off x="61498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453" name="Google Shape;453;p81"/>
          <p:cNvCxnSpPr>
            <a:stCxn id="449" idx="3"/>
            <a:endCxn id="450" idx="1"/>
          </p:cNvCxnSpPr>
          <p:nvPr/>
        </p:nvCxnSpPr>
        <p:spPr>
          <a:xfrm>
            <a:off x="31582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81"/>
          <p:cNvCxnSpPr>
            <a:stCxn id="450" idx="3"/>
            <a:endCxn id="451"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455" name="Google Shape;455;p81"/>
          <p:cNvCxnSpPr>
            <a:stCxn id="451" idx="3"/>
            <a:endCxn id="452" idx="1"/>
          </p:cNvCxnSpPr>
          <p:nvPr/>
        </p:nvCxnSpPr>
        <p:spPr>
          <a:xfrm>
            <a:off x="5520413" y="6302000"/>
            <a:ext cx="629400" cy="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81"/>
          <p:cNvSpPr/>
          <p:nvPr/>
        </p:nvSpPr>
        <p:spPr>
          <a:xfrm>
            <a:off x="1432038"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S1</a:t>
            </a:r>
            <a:endParaRPr b="1">
              <a:latin typeface="Open Sans"/>
              <a:ea typeface="Open Sans"/>
              <a:cs typeface="Open Sans"/>
              <a:sym typeface="Open Sans"/>
            </a:endParaRPr>
          </a:p>
        </p:txBody>
      </p:sp>
      <p:sp>
        <p:nvSpPr>
          <p:cNvPr id="457" name="Google Shape;457;p81"/>
          <p:cNvSpPr/>
          <p:nvPr/>
        </p:nvSpPr>
        <p:spPr>
          <a:xfrm>
            <a:off x="7160263"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S2</a:t>
            </a:r>
            <a:endParaRPr b="1">
              <a:latin typeface="Open Sans"/>
              <a:ea typeface="Open Sans"/>
              <a:cs typeface="Open Sans"/>
              <a:sym typeface="Open Sans"/>
            </a:endParaRPr>
          </a:p>
        </p:txBody>
      </p:sp>
      <p:cxnSp>
        <p:nvCxnSpPr>
          <p:cNvPr id="458" name="Google Shape;458;p81"/>
          <p:cNvCxnSpPr>
            <a:stCxn id="456" idx="2"/>
            <a:endCxn id="449" idx="1"/>
          </p:cNvCxnSpPr>
          <p:nvPr/>
        </p:nvCxnSpPr>
        <p:spPr>
          <a:xfrm>
            <a:off x="1707888" y="5895700"/>
            <a:ext cx="898500" cy="4062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81"/>
          <p:cNvCxnSpPr>
            <a:stCxn id="457" idx="2"/>
            <a:endCxn id="452" idx="3"/>
          </p:cNvCxnSpPr>
          <p:nvPr/>
        </p:nvCxnSpPr>
        <p:spPr>
          <a:xfrm flipH="1">
            <a:off x="6701413" y="5895700"/>
            <a:ext cx="734700" cy="406200"/>
          </a:xfrm>
          <a:prstGeom prst="straightConnector1">
            <a:avLst/>
          </a:prstGeom>
          <a:noFill/>
          <a:ln cap="flat" cmpd="sng" w="9525">
            <a:solidFill>
              <a:schemeClr val="dk2"/>
            </a:solidFill>
            <a:prstDash val="solid"/>
            <a:round/>
            <a:headEnd len="med" w="med" type="none"/>
            <a:tailEnd len="med" w="med" type="none"/>
          </a:ln>
        </p:spPr>
      </p:cxnSp>
      <p:sp>
        <p:nvSpPr>
          <p:cNvPr id="460" name="Google Shape;460;p81"/>
          <p:cNvSpPr/>
          <p:nvPr/>
        </p:nvSpPr>
        <p:spPr>
          <a:xfrm>
            <a:off x="4296150" y="51914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sp>
        <p:nvSpPr>
          <p:cNvPr id="461" name="Google Shape;461;p81"/>
          <p:cNvSpPr/>
          <p:nvPr/>
        </p:nvSpPr>
        <p:spPr>
          <a:xfrm>
            <a:off x="4296163" y="41298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S3</a:t>
            </a:r>
            <a:endParaRPr b="1">
              <a:latin typeface="Open Sans"/>
              <a:ea typeface="Open Sans"/>
              <a:cs typeface="Open Sans"/>
              <a:sym typeface="Open Sans"/>
            </a:endParaRPr>
          </a:p>
        </p:txBody>
      </p:sp>
      <p:cxnSp>
        <p:nvCxnSpPr>
          <p:cNvPr id="462" name="Google Shape;462;p81"/>
          <p:cNvCxnSpPr>
            <a:stCxn id="460" idx="2"/>
            <a:endCxn id="450" idx="0"/>
          </p:cNvCxnSpPr>
          <p:nvPr/>
        </p:nvCxnSpPr>
        <p:spPr>
          <a:xfrm flipH="1">
            <a:off x="4063500" y="5713150"/>
            <a:ext cx="508500" cy="327900"/>
          </a:xfrm>
          <a:prstGeom prst="straightConnector1">
            <a:avLst/>
          </a:prstGeom>
          <a:noFill/>
          <a:ln cap="flat" cmpd="sng" w="9525">
            <a:solidFill>
              <a:schemeClr val="dk2"/>
            </a:solidFill>
            <a:prstDash val="solid"/>
            <a:round/>
            <a:headEnd len="med" w="med" type="none"/>
            <a:tailEnd len="med" w="med" type="none"/>
          </a:ln>
        </p:spPr>
      </p:cxnSp>
      <p:cxnSp>
        <p:nvCxnSpPr>
          <p:cNvPr id="463" name="Google Shape;463;p81"/>
          <p:cNvCxnSpPr>
            <a:stCxn id="460" idx="2"/>
            <a:endCxn id="451" idx="0"/>
          </p:cNvCxnSpPr>
          <p:nvPr/>
        </p:nvCxnSpPr>
        <p:spPr>
          <a:xfrm>
            <a:off x="4572000" y="5713150"/>
            <a:ext cx="672600" cy="327900"/>
          </a:xfrm>
          <a:prstGeom prst="straightConnector1">
            <a:avLst/>
          </a:prstGeom>
          <a:noFill/>
          <a:ln cap="flat" cmpd="sng" w="9525">
            <a:solidFill>
              <a:schemeClr val="dk2"/>
            </a:solidFill>
            <a:prstDash val="solid"/>
            <a:round/>
            <a:headEnd len="med" w="med" type="none"/>
            <a:tailEnd len="med" w="med" type="none"/>
          </a:ln>
        </p:spPr>
      </p:cxnSp>
      <p:cxnSp>
        <p:nvCxnSpPr>
          <p:cNvPr id="464" name="Google Shape;464;p81"/>
          <p:cNvCxnSpPr>
            <a:stCxn id="461" idx="2"/>
            <a:endCxn id="460" idx="0"/>
          </p:cNvCxnSpPr>
          <p:nvPr/>
        </p:nvCxnSpPr>
        <p:spPr>
          <a:xfrm>
            <a:off x="4572013" y="4651500"/>
            <a:ext cx="0" cy="540000"/>
          </a:xfrm>
          <a:prstGeom prst="straightConnector1">
            <a:avLst/>
          </a:prstGeom>
          <a:noFill/>
          <a:ln cap="flat" cmpd="sng" w="9525">
            <a:solidFill>
              <a:schemeClr val="dk2"/>
            </a:solidFill>
            <a:prstDash val="solid"/>
            <a:round/>
            <a:headEnd len="med" w="med" type="none"/>
            <a:tailEnd len="med" w="med" type="none"/>
          </a:ln>
        </p:spPr>
      </p:cxnSp>
      <p:sp>
        <p:nvSpPr>
          <p:cNvPr id="465" name="Google Shape;465;p81"/>
          <p:cNvSpPr/>
          <p:nvPr/>
        </p:nvSpPr>
        <p:spPr>
          <a:xfrm>
            <a:off x="4257300" y="33045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VM3</a:t>
            </a:r>
            <a:endParaRPr b="1">
              <a:latin typeface="Open Sans"/>
              <a:ea typeface="Open Sans"/>
              <a:cs typeface="Open Sans"/>
              <a:sym typeface="Open Sans"/>
            </a:endParaRPr>
          </a:p>
        </p:txBody>
      </p:sp>
      <p:sp>
        <p:nvSpPr>
          <p:cNvPr id="466" name="Google Shape;466;p81"/>
          <p:cNvSpPr/>
          <p:nvPr/>
        </p:nvSpPr>
        <p:spPr>
          <a:xfrm>
            <a:off x="139320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VM1</a:t>
            </a:r>
            <a:endParaRPr b="1">
              <a:latin typeface="Open Sans"/>
              <a:ea typeface="Open Sans"/>
              <a:cs typeface="Open Sans"/>
              <a:sym typeface="Open Sans"/>
            </a:endParaRPr>
          </a:p>
        </p:txBody>
      </p:sp>
      <p:sp>
        <p:nvSpPr>
          <p:cNvPr id="467" name="Google Shape;467;p81"/>
          <p:cNvSpPr/>
          <p:nvPr/>
        </p:nvSpPr>
        <p:spPr>
          <a:xfrm>
            <a:off x="712145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VM2</a:t>
            </a:r>
            <a:endParaRPr b="1">
              <a:latin typeface="Open Sans"/>
              <a:ea typeface="Open Sans"/>
              <a:cs typeface="Open Sans"/>
              <a:sym typeface="Open Sans"/>
            </a:endParaRPr>
          </a:p>
        </p:txBody>
      </p:sp>
      <p:cxnSp>
        <p:nvCxnSpPr>
          <p:cNvPr id="468" name="Google Shape;468;p81"/>
          <p:cNvCxnSpPr>
            <a:stCxn id="466" idx="2"/>
            <a:endCxn id="466" idx="2"/>
          </p:cNvCxnSpPr>
          <p:nvPr/>
        </p:nvCxnSpPr>
        <p:spPr>
          <a:xfrm>
            <a:off x="1707900" y="5182350"/>
            <a:ext cx="0" cy="0"/>
          </a:xfrm>
          <a:prstGeom prst="straightConnector1">
            <a:avLst/>
          </a:prstGeom>
          <a:noFill/>
          <a:ln cap="flat" cmpd="sng" w="9525">
            <a:solidFill>
              <a:schemeClr val="dk2"/>
            </a:solidFill>
            <a:prstDash val="solid"/>
            <a:round/>
            <a:headEnd len="med" w="med" type="none"/>
            <a:tailEnd len="med" w="med" type="none"/>
          </a:ln>
        </p:spPr>
      </p:cxnSp>
      <p:cxnSp>
        <p:nvCxnSpPr>
          <p:cNvPr id="469" name="Google Shape;469;p81"/>
          <p:cNvCxnSpPr>
            <a:stCxn id="466" idx="2"/>
            <a:endCxn id="456" idx="0"/>
          </p:cNvCxnSpPr>
          <p:nvPr/>
        </p:nvCxnSpPr>
        <p:spPr>
          <a:xfrm>
            <a:off x="1707900" y="5182350"/>
            <a:ext cx="0" cy="191700"/>
          </a:xfrm>
          <a:prstGeom prst="straightConnector1">
            <a:avLst/>
          </a:prstGeom>
          <a:noFill/>
          <a:ln cap="flat" cmpd="sng" w="9525">
            <a:solidFill>
              <a:schemeClr val="dk2"/>
            </a:solidFill>
            <a:prstDash val="solid"/>
            <a:round/>
            <a:headEnd len="med" w="med" type="none"/>
            <a:tailEnd len="med" w="med" type="none"/>
          </a:ln>
        </p:spPr>
      </p:cxnSp>
      <p:cxnSp>
        <p:nvCxnSpPr>
          <p:cNvPr id="470" name="Google Shape;470;p81"/>
          <p:cNvCxnSpPr>
            <a:stCxn id="465" idx="2"/>
            <a:endCxn id="461" idx="0"/>
          </p:cNvCxnSpPr>
          <p:nvPr/>
        </p:nvCxnSpPr>
        <p:spPr>
          <a:xfrm>
            <a:off x="4572000" y="3826250"/>
            <a:ext cx="0" cy="303600"/>
          </a:xfrm>
          <a:prstGeom prst="straightConnector1">
            <a:avLst/>
          </a:prstGeom>
          <a:noFill/>
          <a:ln cap="flat" cmpd="sng" w="9525">
            <a:solidFill>
              <a:schemeClr val="dk2"/>
            </a:solidFill>
            <a:prstDash val="solid"/>
            <a:round/>
            <a:headEnd len="med" w="med" type="none"/>
            <a:tailEnd len="med" w="med" type="none"/>
          </a:ln>
        </p:spPr>
      </p:cxnSp>
      <p:cxnSp>
        <p:nvCxnSpPr>
          <p:cNvPr id="471" name="Google Shape;471;p81"/>
          <p:cNvCxnSpPr>
            <a:stCxn id="467" idx="2"/>
            <a:endCxn id="457" idx="0"/>
          </p:cNvCxnSpPr>
          <p:nvPr/>
        </p:nvCxnSpPr>
        <p:spPr>
          <a:xfrm>
            <a:off x="7436150" y="5182350"/>
            <a:ext cx="0" cy="19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2"/>
          <p:cNvSpPr/>
          <p:nvPr/>
        </p:nvSpPr>
        <p:spPr>
          <a:xfrm rot="664">
            <a:off x="3795622" y="3181401"/>
            <a:ext cx="1552800" cy="768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8" name="Google Shape;478;p82"/>
          <p:cNvSpPr/>
          <p:nvPr/>
        </p:nvSpPr>
        <p:spPr>
          <a:xfrm rot="1325029">
            <a:off x="4153896" y="3682473"/>
            <a:ext cx="4543537" cy="799929"/>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9" name="Google Shape;479;p82"/>
          <p:cNvSpPr/>
          <p:nvPr/>
        </p:nvSpPr>
        <p:spPr>
          <a:xfrm rot="-1311077">
            <a:off x="442925" y="3682397"/>
            <a:ext cx="4543540" cy="800032"/>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80" name="Google Shape;480;p82"/>
          <p:cNvSpPr/>
          <p:nvPr/>
        </p:nvSpPr>
        <p:spPr>
          <a:xfrm>
            <a:off x="1560450" y="4237150"/>
            <a:ext cx="6023100" cy="2430300"/>
          </a:xfrm>
          <a:prstGeom prst="ellipse">
            <a:avLst/>
          </a:prstGeom>
          <a:solidFill>
            <a:srgbClr val="C9DAF9">
              <a:alpha val="519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81" name="Google Shape;481;p82"/>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Network Virtualization</a:t>
            </a:r>
            <a:endParaRPr/>
          </a:p>
        </p:txBody>
      </p:sp>
      <p:sp>
        <p:nvSpPr>
          <p:cNvPr id="482" name="Google Shape;482;p82"/>
          <p:cNvSpPr/>
          <p:nvPr/>
        </p:nvSpPr>
        <p:spPr>
          <a:xfrm>
            <a:off x="26065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483" name="Google Shape;483;p82"/>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484" name="Google Shape;484;p82"/>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485" name="Google Shape;485;p82"/>
          <p:cNvSpPr/>
          <p:nvPr/>
        </p:nvSpPr>
        <p:spPr>
          <a:xfrm>
            <a:off x="61498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486" name="Google Shape;486;p82"/>
          <p:cNvCxnSpPr>
            <a:stCxn id="482" idx="3"/>
            <a:endCxn id="483" idx="1"/>
          </p:cNvCxnSpPr>
          <p:nvPr/>
        </p:nvCxnSpPr>
        <p:spPr>
          <a:xfrm>
            <a:off x="31582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487" name="Google Shape;487;p82"/>
          <p:cNvCxnSpPr>
            <a:stCxn id="483" idx="3"/>
            <a:endCxn id="484"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82"/>
          <p:cNvCxnSpPr>
            <a:stCxn id="484" idx="3"/>
            <a:endCxn id="485" idx="1"/>
          </p:cNvCxnSpPr>
          <p:nvPr/>
        </p:nvCxnSpPr>
        <p:spPr>
          <a:xfrm>
            <a:off x="5520413" y="6302000"/>
            <a:ext cx="629400" cy="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82"/>
          <p:cNvSpPr/>
          <p:nvPr/>
        </p:nvSpPr>
        <p:spPr>
          <a:xfrm>
            <a:off x="1432038"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S1</a:t>
            </a:r>
            <a:endParaRPr b="1">
              <a:latin typeface="Open Sans"/>
              <a:ea typeface="Open Sans"/>
              <a:cs typeface="Open Sans"/>
              <a:sym typeface="Open Sans"/>
            </a:endParaRPr>
          </a:p>
        </p:txBody>
      </p:sp>
      <p:sp>
        <p:nvSpPr>
          <p:cNvPr id="490" name="Google Shape;490;p82"/>
          <p:cNvSpPr/>
          <p:nvPr/>
        </p:nvSpPr>
        <p:spPr>
          <a:xfrm>
            <a:off x="7160263"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S2</a:t>
            </a:r>
            <a:endParaRPr b="1">
              <a:latin typeface="Open Sans"/>
              <a:ea typeface="Open Sans"/>
              <a:cs typeface="Open Sans"/>
              <a:sym typeface="Open Sans"/>
            </a:endParaRPr>
          </a:p>
        </p:txBody>
      </p:sp>
      <p:cxnSp>
        <p:nvCxnSpPr>
          <p:cNvPr id="491" name="Google Shape;491;p82"/>
          <p:cNvCxnSpPr>
            <a:stCxn id="489" idx="2"/>
            <a:endCxn id="482" idx="1"/>
          </p:cNvCxnSpPr>
          <p:nvPr/>
        </p:nvCxnSpPr>
        <p:spPr>
          <a:xfrm>
            <a:off x="1707888" y="5895700"/>
            <a:ext cx="898500" cy="406200"/>
          </a:xfrm>
          <a:prstGeom prst="straightConnector1">
            <a:avLst/>
          </a:prstGeom>
          <a:noFill/>
          <a:ln cap="flat" cmpd="sng" w="9525">
            <a:solidFill>
              <a:schemeClr val="dk2"/>
            </a:solidFill>
            <a:prstDash val="solid"/>
            <a:round/>
            <a:headEnd len="med" w="med" type="none"/>
            <a:tailEnd len="med" w="med" type="none"/>
          </a:ln>
        </p:spPr>
      </p:cxnSp>
      <p:cxnSp>
        <p:nvCxnSpPr>
          <p:cNvPr id="492" name="Google Shape;492;p82"/>
          <p:cNvCxnSpPr>
            <a:stCxn id="490" idx="2"/>
            <a:endCxn id="485" idx="3"/>
          </p:cNvCxnSpPr>
          <p:nvPr/>
        </p:nvCxnSpPr>
        <p:spPr>
          <a:xfrm flipH="1">
            <a:off x="6701413" y="5895700"/>
            <a:ext cx="734700" cy="406200"/>
          </a:xfrm>
          <a:prstGeom prst="straightConnector1">
            <a:avLst/>
          </a:prstGeom>
          <a:noFill/>
          <a:ln cap="flat" cmpd="sng" w="9525">
            <a:solidFill>
              <a:schemeClr val="dk2"/>
            </a:solidFill>
            <a:prstDash val="solid"/>
            <a:round/>
            <a:headEnd len="med" w="med" type="none"/>
            <a:tailEnd len="med" w="med" type="none"/>
          </a:ln>
        </p:spPr>
      </p:cxnSp>
      <p:sp>
        <p:nvSpPr>
          <p:cNvPr id="493" name="Google Shape;493;p82"/>
          <p:cNvSpPr/>
          <p:nvPr/>
        </p:nvSpPr>
        <p:spPr>
          <a:xfrm>
            <a:off x="4296150" y="51914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sp>
        <p:nvSpPr>
          <p:cNvPr id="494" name="Google Shape;494;p82"/>
          <p:cNvSpPr/>
          <p:nvPr/>
        </p:nvSpPr>
        <p:spPr>
          <a:xfrm>
            <a:off x="4296163" y="41298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S3</a:t>
            </a:r>
            <a:endParaRPr b="1">
              <a:latin typeface="Open Sans"/>
              <a:ea typeface="Open Sans"/>
              <a:cs typeface="Open Sans"/>
              <a:sym typeface="Open Sans"/>
            </a:endParaRPr>
          </a:p>
        </p:txBody>
      </p:sp>
      <p:cxnSp>
        <p:nvCxnSpPr>
          <p:cNvPr id="495" name="Google Shape;495;p82"/>
          <p:cNvCxnSpPr>
            <a:stCxn id="493" idx="2"/>
            <a:endCxn id="483" idx="0"/>
          </p:cNvCxnSpPr>
          <p:nvPr/>
        </p:nvCxnSpPr>
        <p:spPr>
          <a:xfrm flipH="1">
            <a:off x="4063500" y="5713150"/>
            <a:ext cx="508500" cy="3279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82"/>
          <p:cNvCxnSpPr>
            <a:stCxn id="493" idx="2"/>
            <a:endCxn id="484" idx="0"/>
          </p:cNvCxnSpPr>
          <p:nvPr/>
        </p:nvCxnSpPr>
        <p:spPr>
          <a:xfrm>
            <a:off x="4572000" y="5713150"/>
            <a:ext cx="672600" cy="3279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82"/>
          <p:cNvCxnSpPr>
            <a:stCxn id="494" idx="2"/>
            <a:endCxn id="493" idx="0"/>
          </p:cNvCxnSpPr>
          <p:nvPr/>
        </p:nvCxnSpPr>
        <p:spPr>
          <a:xfrm>
            <a:off x="4572013" y="4651500"/>
            <a:ext cx="0" cy="5400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82"/>
          <p:cNvSpPr/>
          <p:nvPr/>
        </p:nvSpPr>
        <p:spPr>
          <a:xfrm>
            <a:off x="4257300" y="33045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VM3</a:t>
            </a:r>
            <a:endParaRPr b="1">
              <a:latin typeface="Open Sans"/>
              <a:ea typeface="Open Sans"/>
              <a:cs typeface="Open Sans"/>
              <a:sym typeface="Open Sans"/>
            </a:endParaRPr>
          </a:p>
        </p:txBody>
      </p:sp>
      <p:sp>
        <p:nvSpPr>
          <p:cNvPr id="499" name="Google Shape;499;p82"/>
          <p:cNvSpPr/>
          <p:nvPr/>
        </p:nvSpPr>
        <p:spPr>
          <a:xfrm>
            <a:off x="91610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VM1</a:t>
            </a:r>
            <a:endParaRPr b="1">
              <a:latin typeface="Open Sans"/>
              <a:ea typeface="Open Sans"/>
              <a:cs typeface="Open Sans"/>
              <a:sym typeface="Open Sans"/>
            </a:endParaRPr>
          </a:p>
        </p:txBody>
      </p:sp>
      <p:sp>
        <p:nvSpPr>
          <p:cNvPr id="500" name="Google Shape;500;p82"/>
          <p:cNvSpPr/>
          <p:nvPr/>
        </p:nvSpPr>
        <p:spPr>
          <a:xfrm>
            <a:off x="759855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VM2</a:t>
            </a:r>
            <a:endParaRPr b="1">
              <a:latin typeface="Open Sans"/>
              <a:ea typeface="Open Sans"/>
              <a:cs typeface="Open Sans"/>
              <a:sym typeface="Open Sans"/>
            </a:endParaRPr>
          </a:p>
        </p:txBody>
      </p:sp>
      <p:cxnSp>
        <p:nvCxnSpPr>
          <p:cNvPr id="501" name="Google Shape;501;p82"/>
          <p:cNvCxnSpPr>
            <a:stCxn id="499" idx="2"/>
            <a:endCxn id="499" idx="2"/>
          </p:cNvCxnSpPr>
          <p:nvPr/>
        </p:nvCxnSpPr>
        <p:spPr>
          <a:xfrm>
            <a:off x="1230800" y="5182350"/>
            <a:ext cx="0" cy="0"/>
          </a:xfrm>
          <a:prstGeom prst="straightConnector1">
            <a:avLst/>
          </a:prstGeom>
          <a:noFill/>
          <a:ln cap="flat" cmpd="sng" w="9525">
            <a:solidFill>
              <a:schemeClr val="dk2"/>
            </a:solidFill>
            <a:prstDash val="solid"/>
            <a:round/>
            <a:headEnd len="med" w="med" type="none"/>
            <a:tailEnd len="med" w="med" type="none"/>
          </a:ln>
        </p:spPr>
      </p:cxnSp>
      <p:cxnSp>
        <p:nvCxnSpPr>
          <p:cNvPr id="502" name="Google Shape;502;p82"/>
          <p:cNvCxnSpPr>
            <a:stCxn id="499" idx="2"/>
            <a:endCxn id="489" idx="0"/>
          </p:cNvCxnSpPr>
          <p:nvPr/>
        </p:nvCxnSpPr>
        <p:spPr>
          <a:xfrm>
            <a:off x="1230800" y="5182350"/>
            <a:ext cx="477000" cy="191700"/>
          </a:xfrm>
          <a:prstGeom prst="straightConnector1">
            <a:avLst/>
          </a:prstGeom>
          <a:noFill/>
          <a:ln cap="flat" cmpd="sng" w="9525">
            <a:solidFill>
              <a:schemeClr val="dk2"/>
            </a:solidFill>
            <a:prstDash val="solid"/>
            <a:round/>
            <a:headEnd len="med" w="med" type="none"/>
            <a:tailEnd len="med" w="med" type="none"/>
          </a:ln>
        </p:spPr>
      </p:cxnSp>
      <p:cxnSp>
        <p:nvCxnSpPr>
          <p:cNvPr id="503" name="Google Shape;503;p82"/>
          <p:cNvCxnSpPr>
            <a:stCxn id="498" idx="2"/>
            <a:endCxn id="494" idx="0"/>
          </p:cNvCxnSpPr>
          <p:nvPr/>
        </p:nvCxnSpPr>
        <p:spPr>
          <a:xfrm>
            <a:off x="4572000" y="3826250"/>
            <a:ext cx="0" cy="30360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82"/>
          <p:cNvCxnSpPr>
            <a:stCxn id="500" idx="2"/>
            <a:endCxn id="490" idx="0"/>
          </p:cNvCxnSpPr>
          <p:nvPr/>
        </p:nvCxnSpPr>
        <p:spPr>
          <a:xfrm flipH="1">
            <a:off x="7436250" y="5182350"/>
            <a:ext cx="477000" cy="1917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82"/>
          <p:cNvSpPr txBox="1"/>
          <p:nvPr/>
        </p:nvSpPr>
        <p:spPr>
          <a:xfrm>
            <a:off x="1902413" y="480965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Underlay Network</a:t>
            </a:r>
            <a:endParaRPr b="1" sz="1900">
              <a:solidFill>
                <a:srgbClr val="695D46"/>
              </a:solidFill>
              <a:latin typeface="Open Sans"/>
              <a:ea typeface="Open Sans"/>
              <a:cs typeface="Open Sans"/>
              <a:sym typeface="Open Sans"/>
            </a:endParaRPr>
          </a:p>
        </p:txBody>
      </p:sp>
      <p:cxnSp>
        <p:nvCxnSpPr>
          <p:cNvPr id="506" name="Google Shape;506;p82"/>
          <p:cNvCxnSpPr>
            <a:stCxn id="499" idx="0"/>
            <a:endCxn id="498" idx="1"/>
          </p:cNvCxnSpPr>
          <p:nvPr/>
        </p:nvCxnSpPr>
        <p:spPr>
          <a:xfrm flipH="1" rot="10800000">
            <a:off x="1230800" y="3565350"/>
            <a:ext cx="3026400" cy="1095300"/>
          </a:xfrm>
          <a:prstGeom prst="straightConnector1">
            <a:avLst/>
          </a:prstGeom>
          <a:noFill/>
          <a:ln cap="flat" cmpd="sng" w="19050">
            <a:solidFill>
              <a:schemeClr val="dk2"/>
            </a:solidFill>
            <a:prstDash val="dash"/>
            <a:round/>
            <a:headEnd len="med" w="med" type="none"/>
            <a:tailEnd len="med" w="med" type="none"/>
          </a:ln>
        </p:spPr>
      </p:cxnSp>
      <p:cxnSp>
        <p:nvCxnSpPr>
          <p:cNvPr id="507" name="Google Shape;507;p82"/>
          <p:cNvCxnSpPr>
            <a:stCxn id="500" idx="0"/>
            <a:endCxn id="498" idx="3"/>
          </p:cNvCxnSpPr>
          <p:nvPr/>
        </p:nvCxnSpPr>
        <p:spPr>
          <a:xfrm rot="10800000">
            <a:off x="4886850" y="3565350"/>
            <a:ext cx="3026400" cy="1095300"/>
          </a:xfrm>
          <a:prstGeom prst="straightConnector1">
            <a:avLst/>
          </a:prstGeom>
          <a:noFill/>
          <a:ln cap="flat" cmpd="sng" w="19050">
            <a:solidFill>
              <a:schemeClr val="dk2"/>
            </a:solidFill>
            <a:prstDash val="dash"/>
            <a:round/>
            <a:headEnd len="med" w="med" type="none"/>
            <a:tailEnd len="med" w="med" type="none"/>
          </a:ln>
        </p:spPr>
      </p:cxnSp>
      <p:sp>
        <p:nvSpPr>
          <p:cNvPr id="508" name="Google Shape;508;p82"/>
          <p:cNvSpPr txBox="1"/>
          <p:nvPr/>
        </p:nvSpPr>
        <p:spPr>
          <a:xfrm>
            <a:off x="1983738" y="310145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Overlay Network</a:t>
            </a:r>
            <a:endParaRPr b="1" sz="1900">
              <a:solidFill>
                <a:srgbClr val="695D46"/>
              </a:solidFill>
              <a:latin typeface="Open Sans"/>
              <a:ea typeface="Open Sans"/>
              <a:cs typeface="Open Sans"/>
              <a:sym typeface="Open Sans"/>
            </a:endParaRPr>
          </a:p>
        </p:txBody>
      </p:sp>
      <p:sp>
        <p:nvSpPr>
          <p:cNvPr id="509" name="Google Shape;509;p82"/>
          <p:cNvSpPr txBox="1"/>
          <p:nvPr>
            <p:ph idx="1" type="body"/>
          </p:nvPr>
        </p:nvSpPr>
        <p:spPr>
          <a:xfrm>
            <a:off x="457200" y="1600200"/>
            <a:ext cx="8229600" cy="25296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Fix scalability problems of routing with multitenancy by creating virtual overlay networks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C343D"/>
              </a:buClr>
              <a:buSzPts val="3000"/>
              <a:buFont typeface="Francois One"/>
              <a:buNone/>
            </a:pPr>
            <a:r>
              <a:rPr b="0" i="0" lang="en" sz="3500" u="none" cap="none" strike="noStrike">
                <a:solidFill>
                  <a:srgbClr val="0C343D"/>
                </a:solidFill>
                <a:latin typeface="Francois One"/>
                <a:ea typeface="Francois One"/>
                <a:cs typeface="Francois One"/>
                <a:sym typeface="Francois One"/>
              </a:rPr>
              <a:t>Agenda</a:t>
            </a:r>
            <a:endParaRPr b="0" i="0" sz="3500" u="none" cap="none" strike="noStrike">
              <a:solidFill>
                <a:srgbClr val="0C343D"/>
              </a:solidFill>
              <a:latin typeface="Francois One"/>
              <a:ea typeface="Francois One"/>
              <a:cs typeface="Francois One"/>
              <a:sym typeface="Francois One"/>
            </a:endParaRPr>
          </a:p>
        </p:txBody>
      </p:sp>
      <p:sp>
        <p:nvSpPr>
          <p:cNvPr id="325" name="Google Shape;325;p65"/>
          <p:cNvSpPr txBox="1"/>
          <p:nvPr>
            <p:ph idx="1" type="body"/>
          </p:nvPr>
        </p:nvSpPr>
        <p:spPr>
          <a:xfrm>
            <a:off x="311700" y="1536633"/>
            <a:ext cx="8178600" cy="45552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C343D"/>
              </a:buClr>
              <a:buSzPts val="2400"/>
              <a:buFont typeface="Source Sans Pro"/>
              <a:buChar char="●"/>
            </a:pPr>
            <a:r>
              <a:rPr lang="en" sz="2400"/>
              <a:t>Topical Review [~1 hour]</a:t>
            </a:r>
            <a:endParaRPr sz="2400"/>
          </a:p>
          <a:p>
            <a:pPr indent="-381000" lvl="0" marL="457200" marR="0" rtl="0" algn="l">
              <a:lnSpc>
                <a:spcPct val="115000"/>
              </a:lnSpc>
              <a:spcBef>
                <a:spcPts val="0"/>
              </a:spcBef>
              <a:spcAft>
                <a:spcPts val="0"/>
              </a:spcAft>
              <a:buClr>
                <a:srgbClr val="0C343D"/>
              </a:buClr>
              <a:buSzPts val="2400"/>
              <a:buFont typeface="Source Sans Pro"/>
              <a:buChar char="●"/>
            </a:pPr>
            <a:r>
              <a:rPr lang="en" sz="2400"/>
              <a:t>Final Exam Practice Questions [~50 minutes]</a:t>
            </a:r>
            <a:br>
              <a:rPr lang="en" sz="2400"/>
            </a:br>
            <a:endParaRPr sz="2400"/>
          </a:p>
          <a:p>
            <a:pPr indent="-381000" lvl="0" marL="457200" marR="0" rtl="0" algn="l">
              <a:lnSpc>
                <a:spcPct val="115000"/>
              </a:lnSpc>
              <a:spcBef>
                <a:spcPts val="0"/>
              </a:spcBef>
              <a:spcAft>
                <a:spcPts val="0"/>
              </a:spcAft>
              <a:buClr>
                <a:srgbClr val="0C343D"/>
              </a:buClr>
              <a:buSzPts val="2400"/>
              <a:buFont typeface="Source Sans Pro"/>
              <a:buChar char="●"/>
            </a:pPr>
            <a:r>
              <a:rPr lang="en" sz="2400"/>
              <a:t>Disclaimer: this review session is </a:t>
            </a:r>
            <a:r>
              <a:rPr b="1" lang="en" sz="2400">
                <a:latin typeface="Source Sans Pro"/>
                <a:ea typeface="Source Sans Pro"/>
                <a:cs typeface="Source Sans Pro"/>
                <a:sym typeface="Source Sans Pro"/>
              </a:rPr>
              <a:t>not comprehensive</a:t>
            </a:r>
            <a:endParaRPr sz="2400"/>
          </a:p>
          <a:p>
            <a:pPr indent="-381000" lvl="1" marL="914400" marR="0" rtl="0" algn="l">
              <a:lnSpc>
                <a:spcPct val="115000"/>
              </a:lnSpc>
              <a:spcBef>
                <a:spcPts val="0"/>
              </a:spcBef>
              <a:spcAft>
                <a:spcPts val="0"/>
              </a:spcAft>
              <a:buClr>
                <a:srgbClr val="0C343D"/>
              </a:buClr>
              <a:buSzPts val="2400"/>
              <a:buFont typeface="Source Sans Pro"/>
              <a:buChar char="○"/>
            </a:pPr>
            <a:r>
              <a:rPr lang="en" sz="2400"/>
              <a:t>Overview will only cover topics starting from Datacenters</a:t>
            </a:r>
            <a:endParaRPr sz="2400"/>
          </a:p>
          <a:p>
            <a:pPr indent="-381000" lvl="2" marL="1371600" marR="0" rtl="0" algn="l">
              <a:lnSpc>
                <a:spcPct val="115000"/>
              </a:lnSpc>
              <a:spcBef>
                <a:spcPts val="0"/>
              </a:spcBef>
              <a:spcAft>
                <a:spcPts val="0"/>
              </a:spcAft>
              <a:buSzPts val="2400"/>
              <a:buChar char="■"/>
            </a:pPr>
            <a:r>
              <a:rPr lang="en" sz="2400"/>
              <a:t>All pre-Datacenters topics are covered in the Midterm Review</a:t>
            </a:r>
            <a:endParaRPr sz="2400"/>
          </a:p>
          <a:p>
            <a:pPr indent="-381000" lvl="1" marL="914400" marR="0" rtl="0" algn="l">
              <a:lnSpc>
                <a:spcPct val="115000"/>
              </a:lnSpc>
              <a:spcBef>
                <a:spcPts val="0"/>
              </a:spcBef>
              <a:spcAft>
                <a:spcPts val="0"/>
              </a:spcAft>
              <a:buClr>
                <a:srgbClr val="0C343D"/>
              </a:buClr>
              <a:buSzPts val="2400"/>
              <a:buFont typeface="Source Sans Pro"/>
              <a:buChar char="○"/>
            </a:pPr>
            <a:r>
              <a:rPr lang="en" sz="2400"/>
              <a:t>“</a:t>
            </a:r>
            <a:r>
              <a:rPr lang="en" sz="2400"/>
              <a:t>Lectures 1-25, discussions 1-13, and all projects are in scope” - Ed</a:t>
            </a:r>
            <a:endParaRPr sz="2400"/>
          </a:p>
        </p:txBody>
      </p:sp>
      <p:sp>
        <p:nvSpPr>
          <p:cNvPr id="326" name="Google Shape;326;p65"/>
          <p:cNvSpPr txBox="1"/>
          <p:nvPr>
            <p:ph idx="12" type="sldNum"/>
          </p:nvPr>
        </p:nvSpPr>
        <p:spPr>
          <a:xfrm>
            <a:off x="8490250" y="6241345"/>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3"/>
          <p:cNvSpPr/>
          <p:nvPr/>
        </p:nvSpPr>
        <p:spPr>
          <a:xfrm rot="664">
            <a:off x="3795622" y="3181401"/>
            <a:ext cx="1552800" cy="768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6" name="Google Shape;516;p83"/>
          <p:cNvSpPr/>
          <p:nvPr/>
        </p:nvSpPr>
        <p:spPr>
          <a:xfrm rot="1325029">
            <a:off x="4153896" y="3682473"/>
            <a:ext cx="4543537" cy="799929"/>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7" name="Google Shape;517;p83"/>
          <p:cNvSpPr/>
          <p:nvPr/>
        </p:nvSpPr>
        <p:spPr>
          <a:xfrm rot="-1311077">
            <a:off x="442925" y="3682397"/>
            <a:ext cx="4543540" cy="800032"/>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8" name="Google Shape;518;p83"/>
          <p:cNvSpPr/>
          <p:nvPr/>
        </p:nvSpPr>
        <p:spPr>
          <a:xfrm>
            <a:off x="1560450" y="4237150"/>
            <a:ext cx="6023100" cy="2430300"/>
          </a:xfrm>
          <a:prstGeom prst="ellipse">
            <a:avLst/>
          </a:prstGeom>
          <a:solidFill>
            <a:srgbClr val="C9DAF9">
              <a:alpha val="519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9" name="Google Shape;519;p83"/>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Network Virtualization</a:t>
            </a:r>
            <a:endParaRPr/>
          </a:p>
        </p:txBody>
      </p:sp>
      <p:sp>
        <p:nvSpPr>
          <p:cNvPr id="520" name="Google Shape;520;p83"/>
          <p:cNvSpPr/>
          <p:nvPr/>
        </p:nvSpPr>
        <p:spPr>
          <a:xfrm>
            <a:off x="26065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521" name="Google Shape;521;p83"/>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522" name="Google Shape;522;p83"/>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523" name="Google Shape;523;p83"/>
          <p:cNvSpPr/>
          <p:nvPr/>
        </p:nvSpPr>
        <p:spPr>
          <a:xfrm>
            <a:off x="61498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524" name="Google Shape;524;p83"/>
          <p:cNvCxnSpPr>
            <a:stCxn id="520" idx="3"/>
            <a:endCxn id="521" idx="1"/>
          </p:cNvCxnSpPr>
          <p:nvPr/>
        </p:nvCxnSpPr>
        <p:spPr>
          <a:xfrm>
            <a:off x="31582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525" name="Google Shape;525;p83"/>
          <p:cNvCxnSpPr>
            <a:stCxn id="521" idx="3"/>
            <a:endCxn id="522"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83"/>
          <p:cNvCxnSpPr>
            <a:stCxn id="522" idx="3"/>
            <a:endCxn id="523" idx="1"/>
          </p:cNvCxnSpPr>
          <p:nvPr/>
        </p:nvCxnSpPr>
        <p:spPr>
          <a:xfrm>
            <a:off x="5520413" y="6302000"/>
            <a:ext cx="629400" cy="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83"/>
          <p:cNvSpPr/>
          <p:nvPr/>
        </p:nvSpPr>
        <p:spPr>
          <a:xfrm>
            <a:off x="1432038"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S1</a:t>
            </a:r>
            <a:endParaRPr b="1">
              <a:latin typeface="Open Sans"/>
              <a:ea typeface="Open Sans"/>
              <a:cs typeface="Open Sans"/>
              <a:sym typeface="Open Sans"/>
            </a:endParaRPr>
          </a:p>
        </p:txBody>
      </p:sp>
      <p:sp>
        <p:nvSpPr>
          <p:cNvPr id="528" name="Google Shape;528;p83"/>
          <p:cNvSpPr/>
          <p:nvPr/>
        </p:nvSpPr>
        <p:spPr>
          <a:xfrm>
            <a:off x="7160263"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S2</a:t>
            </a:r>
            <a:endParaRPr b="1">
              <a:latin typeface="Open Sans"/>
              <a:ea typeface="Open Sans"/>
              <a:cs typeface="Open Sans"/>
              <a:sym typeface="Open Sans"/>
            </a:endParaRPr>
          </a:p>
        </p:txBody>
      </p:sp>
      <p:cxnSp>
        <p:nvCxnSpPr>
          <p:cNvPr id="529" name="Google Shape;529;p83"/>
          <p:cNvCxnSpPr>
            <a:stCxn id="527" idx="2"/>
            <a:endCxn id="520" idx="1"/>
          </p:cNvCxnSpPr>
          <p:nvPr/>
        </p:nvCxnSpPr>
        <p:spPr>
          <a:xfrm>
            <a:off x="1707888" y="5895700"/>
            <a:ext cx="898500" cy="4062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83"/>
          <p:cNvCxnSpPr>
            <a:stCxn id="528" idx="2"/>
            <a:endCxn id="523" idx="3"/>
          </p:cNvCxnSpPr>
          <p:nvPr/>
        </p:nvCxnSpPr>
        <p:spPr>
          <a:xfrm flipH="1">
            <a:off x="6701413" y="5895700"/>
            <a:ext cx="734700" cy="406200"/>
          </a:xfrm>
          <a:prstGeom prst="straightConnector1">
            <a:avLst/>
          </a:prstGeom>
          <a:noFill/>
          <a:ln cap="flat" cmpd="sng" w="9525">
            <a:solidFill>
              <a:schemeClr val="dk2"/>
            </a:solidFill>
            <a:prstDash val="solid"/>
            <a:round/>
            <a:headEnd len="med" w="med" type="none"/>
            <a:tailEnd len="med" w="med" type="none"/>
          </a:ln>
        </p:spPr>
      </p:cxnSp>
      <p:sp>
        <p:nvSpPr>
          <p:cNvPr id="531" name="Google Shape;531;p83"/>
          <p:cNvSpPr/>
          <p:nvPr/>
        </p:nvSpPr>
        <p:spPr>
          <a:xfrm>
            <a:off x="4296150" y="51914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sp>
        <p:nvSpPr>
          <p:cNvPr id="532" name="Google Shape;532;p83"/>
          <p:cNvSpPr/>
          <p:nvPr/>
        </p:nvSpPr>
        <p:spPr>
          <a:xfrm>
            <a:off x="4296163" y="41298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S3</a:t>
            </a:r>
            <a:endParaRPr b="1">
              <a:latin typeface="Open Sans"/>
              <a:ea typeface="Open Sans"/>
              <a:cs typeface="Open Sans"/>
              <a:sym typeface="Open Sans"/>
            </a:endParaRPr>
          </a:p>
        </p:txBody>
      </p:sp>
      <p:cxnSp>
        <p:nvCxnSpPr>
          <p:cNvPr id="533" name="Google Shape;533;p83"/>
          <p:cNvCxnSpPr>
            <a:stCxn id="531" idx="2"/>
            <a:endCxn id="521" idx="0"/>
          </p:cNvCxnSpPr>
          <p:nvPr/>
        </p:nvCxnSpPr>
        <p:spPr>
          <a:xfrm flipH="1">
            <a:off x="4063500" y="5713150"/>
            <a:ext cx="508500" cy="32790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83"/>
          <p:cNvCxnSpPr>
            <a:stCxn id="531" idx="2"/>
            <a:endCxn id="522" idx="0"/>
          </p:cNvCxnSpPr>
          <p:nvPr/>
        </p:nvCxnSpPr>
        <p:spPr>
          <a:xfrm>
            <a:off x="4572000" y="5713150"/>
            <a:ext cx="672600" cy="3279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83"/>
          <p:cNvCxnSpPr>
            <a:stCxn id="532" idx="2"/>
            <a:endCxn id="531" idx="0"/>
          </p:cNvCxnSpPr>
          <p:nvPr/>
        </p:nvCxnSpPr>
        <p:spPr>
          <a:xfrm>
            <a:off x="4572013" y="4651500"/>
            <a:ext cx="0" cy="540000"/>
          </a:xfrm>
          <a:prstGeom prst="straightConnector1">
            <a:avLst/>
          </a:prstGeom>
          <a:noFill/>
          <a:ln cap="flat" cmpd="sng" w="9525">
            <a:solidFill>
              <a:schemeClr val="dk2"/>
            </a:solidFill>
            <a:prstDash val="solid"/>
            <a:round/>
            <a:headEnd len="med" w="med" type="none"/>
            <a:tailEnd len="med" w="med" type="none"/>
          </a:ln>
        </p:spPr>
      </p:cxnSp>
      <p:sp>
        <p:nvSpPr>
          <p:cNvPr id="536" name="Google Shape;536;p83"/>
          <p:cNvSpPr/>
          <p:nvPr/>
        </p:nvSpPr>
        <p:spPr>
          <a:xfrm>
            <a:off x="4257300" y="33045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VM3</a:t>
            </a:r>
            <a:endParaRPr b="1">
              <a:latin typeface="Open Sans"/>
              <a:ea typeface="Open Sans"/>
              <a:cs typeface="Open Sans"/>
              <a:sym typeface="Open Sans"/>
            </a:endParaRPr>
          </a:p>
        </p:txBody>
      </p:sp>
      <p:sp>
        <p:nvSpPr>
          <p:cNvPr id="537" name="Google Shape;537;p83"/>
          <p:cNvSpPr/>
          <p:nvPr/>
        </p:nvSpPr>
        <p:spPr>
          <a:xfrm>
            <a:off x="91610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VM1</a:t>
            </a:r>
            <a:endParaRPr b="1">
              <a:latin typeface="Open Sans"/>
              <a:ea typeface="Open Sans"/>
              <a:cs typeface="Open Sans"/>
              <a:sym typeface="Open Sans"/>
            </a:endParaRPr>
          </a:p>
        </p:txBody>
      </p:sp>
      <p:sp>
        <p:nvSpPr>
          <p:cNvPr id="538" name="Google Shape;538;p83"/>
          <p:cNvSpPr/>
          <p:nvPr/>
        </p:nvSpPr>
        <p:spPr>
          <a:xfrm>
            <a:off x="759855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VM2</a:t>
            </a:r>
            <a:endParaRPr b="1">
              <a:latin typeface="Open Sans"/>
              <a:ea typeface="Open Sans"/>
              <a:cs typeface="Open Sans"/>
              <a:sym typeface="Open Sans"/>
            </a:endParaRPr>
          </a:p>
        </p:txBody>
      </p:sp>
      <p:cxnSp>
        <p:nvCxnSpPr>
          <p:cNvPr id="539" name="Google Shape;539;p83"/>
          <p:cNvCxnSpPr>
            <a:stCxn id="537" idx="2"/>
            <a:endCxn id="537" idx="2"/>
          </p:cNvCxnSpPr>
          <p:nvPr/>
        </p:nvCxnSpPr>
        <p:spPr>
          <a:xfrm>
            <a:off x="1230800" y="5182350"/>
            <a:ext cx="0" cy="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83"/>
          <p:cNvCxnSpPr>
            <a:stCxn id="537" idx="2"/>
            <a:endCxn id="527" idx="0"/>
          </p:cNvCxnSpPr>
          <p:nvPr/>
        </p:nvCxnSpPr>
        <p:spPr>
          <a:xfrm>
            <a:off x="1230800" y="5182350"/>
            <a:ext cx="477000" cy="19170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83"/>
          <p:cNvCxnSpPr>
            <a:stCxn id="536" idx="2"/>
            <a:endCxn id="532" idx="0"/>
          </p:cNvCxnSpPr>
          <p:nvPr/>
        </p:nvCxnSpPr>
        <p:spPr>
          <a:xfrm>
            <a:off x="4572000" y="3826250"/>
            <a:ext cx="0" cy="303600"/>
          </a:xfrm>
          <a:prstGeom prst="straightConnector1">
            <a:avLst/>
          </a:prstGeom>
          <a:noFill/>
          <a:ln cap="flat" cmpd="sng" w="9525">
            <a:solidFill>
              <a:schemeClr val="dk2"/>
            </a:solidFill>
            <a:prstDash val="solid"/>
            <a:round/>
            <a:headEnd len="med" w="med" type="none"/>
            <a:tailEnd len="med" w="med" type="none"/>
          </a:ln>
        </p:spPr>
      </p:cxnSp>
      <p:cxnSp>
        <p:nvCxnSpPr>
          <p:cNvPr id="542" name="Google Shape;542;p83"/>
          <p:cNvCxnSpPr>
            <a:stCxn id="538" idx="2"/>
            <a:endCxn id="528" idx="0"/>
          </p:cNvCxnSpPr>
          <p:nvPr/>
        </p:nvCxnSpPr>
        <p:spPr>
          <a:xfrm flipH="1">
            <a:off x="7436250" y="5182350"/>
            <a:ext cx="477000" cy="1917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83"/>
          <p:cNvSpPr txBox="1"/>
          <p:nvPr/>
        </p:nvSpPr>
        <p:spPr>
          <a:xfrm>
            <a:off x="1902413" y="480965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Underlay Network</a:t>
            </a:r>
            <a:endParaRPr b="1" sz="1900">
              <a:solidFill>
                <a:srgbClr val="695D46"/>
              </a:solidFill>
              <a:latin typeface="Open Sans"/>
              <a:ea typeface="Open Sans"/>
              <a:cs typeface="Open Sans"/>
              <a:sym typeface="Open Sans"/>
            </a:endParaRPr>
          </a:p>
        </p:txBody>
      </p:sp>
      <p:cxnSp>
        <p:nvCxnSpPr>
          <p:cNvPr id="544" name="Google Shape;544;p83"/>
          <p:cNvCxnSpPr>
            <a:stCxn id="537" idx="0"/>
            <a:endCxn id="536" idx="1"/>
          </p:cNvCxnSpPr>
          <p:nvPr/>
        </p:nvCxnSpPr>
        <p:spPr>
          <a:xfrm flipH="1" rot="10800000">
            <a:off x="1230800" y="3565350"/>
            <a:ext cx="3026400" cy="1095300"/>
          </a:xfrm>
          <a:prstGeom prst="straightConnector1">
            <a:avLst/>
          </a:prstGeom>
          <a:noFill/>
          <a:ln cap="flat" cmpd="sng" w="19050">
            <a:solidFill>
              <a:schemeClr val="dk2"/>
            </a:solidFill>
            <a:prstDash val="dash"/>
            <a:round/>
            <a:headEnd len="med" w="med" type="none"/>
            <a:tailEnd len="med" w="med" type="none"/>
          </a:ln>
        </p:spPr>
      </p:cxnSp>
      <p:cxnSp>
        <p:nvCxnSpPr>
          <p:cNvPr id="545" name="Google Shape;545;p83"/>
          <p:cNvCxnSpPr>
            <a:stCxn id="538" idx="0"/>
            <a:endCxn id="536" idx="3"/>
          </p:cNvCxnSpPr>
          <p:nvPr/>
        </p:nvCxnSpPr>
        <p:spPr>
          <a:xfrm rot="10800000">
            <a:off x="4886850" y="3565350"/>
            <a:ext cx="3026400" cy="1095300"/>
          </a:xfrm>
          <a:prstGeom prst="straightConnector1">
            <a:avLst/>
          </a:prstGeom>
          <a:noFill/>
          <a:ln cap="flat" cmpd="sng" w="19050">
            <a:solidFill>
              <a:schemeClr val="dk2"/>
            </a:solidFill>
            <a:prstDash val="dash"/>
            <a:round/>
            <a:headEnd len="med" w="med" type="none"/>
            <a:tailEnd len="med" w="med" type="none"/>
          </a:ln>
        </p:spPr>
      </p:cxnSp>
      <p:sp>
        <p:nvSpPr>
          <p:cNvPr id="546" name="Google Shape;546;p83"/>
          <p:cNvSpPr txBox="1"/>
          <p:nvPr/>
        </p:nvSpPr>
        <p:spPr>
          <a:xfrm>
            <a:off x="1983738" y="310145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Overlay Network</a:t>
            </a:r>
            <a:endParaRPr b="1" sz="1900">
              <a:solidFill>
                <a:srgbClr val="695D46"/>
              </a:solidFill>
              <a:latin typeface="Open Sans"/>
              <a:ea typeface="Open Sans"/>
              <a:cs typeface="Open Sans"/>
              <a:sym typeface="Open Sans"/>
            </a:endParaRPr>
          </a:p>
        </p:txBody>
      </p:sp>
      <p:sp>
        <p:nvSpPr>
          <p:cNvPr id="547" name="Google Shape;547;p83"/>
          <p:cNvSpPr/>
          <p:nvPr/>
        </p:nvSpPr>
        <p:spPr>
          <a:xfrm>
            <a:off x="0" y="3650950"/>
            <a:ext cx="1803900" cy="313200"/>
          </a:xfrm>
          <a:prstGeom prst="rect">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src: VM1 dst: VM3</a:t>
            </a:r>
            <a:endParaRPr>
              <a:latin typeface="Open Sans"/>
              <a:ea typeface="Open Sans"/>
              <a:cs typeface="Open Sans"/>
              <a:sym typeface="Open Sans"/>
            </a:endParaRPr>
          </a:p>
        </p:txBody>
      </p:sp>
      <p:sp>
        <p:nvSpPr>
          <p:cNvPr id="548" name="Google Shape;548;p83"/>
          <p:cNvSpPr/>
          <p:nvPr/>
        </p:nvSpPr>
        <p:spPr>
          <a:xfrm rot="4100345">
            <a:off x="566702" y="4238972"/>
            <a:ext cx="477090" cy="303501"/>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9" name="Google Shape;549;p83"/>
          <p:cNvSpPr txBox="1"/>
          <p:nvPr>
            <p:ph idx="1" type="body"/>
          </p:nvPr>
        </p:nvSpPr>
        <p:spPr>
          <a:xfrm>
            <a:off x="457200" y="1600200"/>
            <a:ext cx="8229600" cy="25296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Fix scalability problems of routing with multitenancy by creating virtual overlay networks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4"/>
          <p:cNvSpPr/>
          <p:nvPr/>
        </p:nvSpPr>
        <p:spPr>
          <a:xfrm rot="664">
            <a:off x="3795622" y="3181401"/>
            <a:ext cx="1552800" cy="768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56" name="Google Shape;556;p84"/>
          <p:cNvSpPr/>
          <p:nvPr/>
        </p:nvSpPr>
        <p:spPr>
          <a:xfrm rot="1325029">
            <a:off x="4153896" y="3682473"/>
            <a:ext cx="4543537" cy="799929"/>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57" name="Google Shape;557;p84"/>
          <p:cNvSpPr/>
          <p:nvPr/>
        </p:nvSpPr>
        <p:spPr>
          <a:xfrm rot="-1311077">
            <a:off x="442925" y="3682397"/>
            <a:ext cx="4543540" cy="800032"/>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58" name="Google Shape;558;p84"/>
          <p:cNvSpPr/>
          <p:nvPr/>
        </p:nvSpPr>
        <p:spPr>
          <a:xfrm>
            <a:off x="1560450" y="4237150"/>
            <a:ext cx="6023100" cy="2430300"/>
          </a:xfrm>
          <a:prstGeom prst="ellipse">
            <a:avLst/>
          </a:prstGeom>
          <a:solidFill>
            <a:srgbClr val="C9DAF9">
              <a:alpha val="519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59" name="Google Shape;559;p84"/>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Network Virtualization</a:t>
            </a:r>
            <a:endParaRPr/>
          </a:p>
        </p:txBody>
      </p:sp>
      <p:sp>
        <p:nvSpPr>
          <p:cNvPr id="560" name="Google Shape;560;p84"/>
          <p:cNvSpPr/>
          <p:nvPr/>
        </p:nvSpPr>
        <p:spPr>
          <a:xfrm>
            <a:off x="26065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561" name="Google Shape;561;p84"/>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562" name="Google Shape;562;p84"/>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563" name="Google Shape;563;p84"/>
          <p:cNvSpPr/>
          <p:nvPr/>
        </p:nvSpPr>
        <p:spPr>
          <a:xfrm>
            <a:off x="61498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564" name="Google Shape;564;p84"/>
          <p:cNvCxnSpPr>
            <a:stCxn id="560" idx="3"/>
            <a:endCxn id="561" idx="1"/>
          </p:cNvCxnSpPr>
          <p:nvPr/>
        </p:nvCxnSpPr>
        <p:spPr>
          <a:xfrm>
            <a:off x="31582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565" name="Google Shape;565;p84"/>
          <p:cNvCxnSpPr>
            <a:stCxn id="561" idx="3"/>
            <a:endCxn id="562"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84"/>
          <p:cNvCxnSpPr>
            <a:stCxn id="562" idx="3"/>
            <a:endCxn id="563" idx="1"/>
          </p:cNvCxnSpPr>
          <p:nvPr/>
        </p:nvCxnSpPr>
        <p:spPr>
          <a:xfrm>
            <a:off x="5520413" y="6302000"/>
            <a:ext cx="629400" cy="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84"/>
          <p:cNvSpPr/>
          <p:nvPr/>
        </p:nvSpPr>
        <p:spPr>
          <a:xfrm>
            <a:off x="1432038"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S1</a:t>
            </a:r>
            <a:endParaRPr b="1">
              <a:latin typeface="Open Sans"/>
              <a:ea typeface="Open Sans"/>
              <a:cs typeface="Open Sans"/>
              <a:sym typeface="Open Sans"/>
            </a:endParaRPr>
          </a:p>
        </p:txBody>
      </p:sp>
      <p:sp>
        <p:nvSpPr>
          <p:cNvPr id="568" name="Google Shape;568;p84"/>
          <p:cNvSpPr/>
          <p:nvPr/>
        </p:nvSpPr>
        <p:spPr>
          <a:xfrm>
            <a:off x="7160263"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S2</a:t>
            </a:r>
            <a:endParaRPr b="1">
              <a:latin typeface="Open Sans"/>
              <a:ea typeface="Open Sans"/>
              <a:cs typeface="Open Sans"/>
              <a:sym typeface="Open Sans"/>
            </a:endParaRPr>
          </a:p>
        </p:txBody>
      </p:sp>
      <p:cxnSp>
        <p:nvCxnSpPr>
          <p:cNvPr id="569" name="Google Shape;569;p84"/>
          <p:cNvCxnSpPr>
            <a:stCxn id="567" idx="2"/>
            <a:endCxn id="560" idx="1"/>
          </p:cNvCxnSpPr>
          <p:nvPr/>
        </p:nvCxnSpPr>
        <p:spPr>
          <a:xfrm>
            <a:off x="1707888" y="5895700"/>
            <a:ext cx="898500" cy="40620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84"/>
          <p:cNvCxnSpPr>
            <a:stCxn id="568" idx="2"/>
            <a:endCxn id="563" idx="3"/>
          </p:cNvCxnSpPr>
          <p:nvPr/>
        </p:nvCxnSpPr>
        <p:spPr>
          <a:xfrm flipH="1">
            <a:off x="6701413" y="5895700"/>
            <a:ext cx="734700" cy="406200"/>
          </a:xfrm>
          <a:prstGeom prst="straightConnector1">
            <a:avLst/>
          </a:prstGeom>
          <a:noFill/>
          <a:ln cap="flat" cmpd="sng" w="9525">
            <a:solidFill>
              <a:schemeClr val="dk2"/>
            </a:solidFill>
            <a:prstDash val="solid"/>
            <a:round/>
            <a:headEnd len="med" w="med" type="none"/>
            <a:tailEnd len="med" w="med" type="none"/>
          </a:ln>
        </p:spPr>
      </p:cxnSp>
      <p:sp>
        <p:nvSpPr>
          <p:cNvPr id="571" name="Google Shape;571;p84"/>
          <p:cNvSpPr/>
          <p:nvPr/>
        </p:nvSpPr>
        <p:spPr>
          <a:xfrm>
            <a:off x="4296150" y="51914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sp>
        <p:nvSpPr>
          <p:cNvPr id="572" name="Google Shape;572;p84"/>
          <p:cNvSpPr/>
          <p:nvPr/>
        </p:nvSpPr>
        <p:spPr>
          <a:xfrm>
            <a:off x="4296163" y="41298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S3</a:t>
            </a:r>
            <a:endParaRPr b="1">
              <a:latin typeface="Open Sans"/>
              <a:ea typeface="Open Sans"/>
              <a:cs typeface="Open Sans"/>
              <a:sym typeface="Open Sans"/>
            </a:endParaRPr>
          </a:p>
        </p:txBody>
      </p:sp>
      <p:cxnSp>
        <p:nvCxnSpPr>
          <p:cNvPr id="573" name="Google Shape;573;p84"/>
          <p:cNvCxnSpPr>
            <a:stCxn id="571" idx="2"/>
            <a:endCxn id="561" idx="0"/>
          </p:cNvCxnSpPr>
          <p:nvPr/>
        </p:nvCxnSpPr>
        <p:spPr>
          <a:xfrm flipH="1">
            <a:off x="4063500" y="5713150"/>
            <a:ext cx="508500" cy="327900"/>
          </a:xfrm>
          <a:prstGeom prst="straightConnector1">
            <a:avLst/>
          </a:prstGeom>
          <a:noFill/>
          <a:ln cap="flat" cmpd="sng" w="9525">
            <a:solidFill>
              <a:schemeClr val="dk2"/>
            </a:solidFill>
            <a:prstDash val="solid"/>
            <a:round/>
            <a:headEnd len="med" w="med" type="none"/>
            <a:tailEnd len="med" w="med" type="none"/>
          </a:ln>
        </p:spPr>
      </p:cxnSp>
      <p:cxnSp>
        <p:nvCxnSpPr>
          <p:cNvPr id="574" name="Google Shape;574;p84"/>
          <p:cNvCxnSpPr>
            <a:stCxn id="571" idx="2"/>
            <a:endCxn id="562" idx="0"/>
          </p:cNvCxnSpPr>
          <p:nvPr/>
        </p:nvCxnSpPr>
        <p:spPr>
          <a:xfrm>
            <a:off x="4572000" y="5713150"/>
            <a:ext cx="672600" cy="327900"/>
          </a:xfrm>
          <a:prstGeom prst="straightConnector1">
            <a:avLst/>
          </a:prstGeom>
          <a:noFill/>
          <a:ln cap="flat" cmpd="sng" w="9525">
            <a:solidFill>
              <a:schemeClr val="dk2"/>
            </a:solidFill>
            <a:prstDash val="solid"/>
            <a:round/>
            <a:headEnd len="med" w="med" type="none"/>
            <a:tailEnd len="med" w="med" type="none"/>
          </a:ln>
        </p:spPr>
      </p:cxnSp>
      <p:cxnSp>
        <p:nvCxnSpPr>
          <p:cNvPr id="575" name="Google Shape;575;p84"/>
          <p:cNvCxnSpPr>
            <a:stCxn id="572" idx="2"/>
            <a:endCxn id="571" idx="0"/>
          </p:cNvCxnSpPr>
          <p:nvPr/>
        </p:nvCxnSpPr>
        <p:spPr>
          <a:xfrm>
            <a:off x="4572013" y="4651500"/>
            <a:ext cx="0" cy="540000"/>
          </a:xfrm>
          <a:prstGeom prst="straightConnector1">
            <a:avLst/>
          </a:prstGeom>
          <a:noFill/>
          <a:ln cap="flat" cmpd="sng" w="9525">
            <a:solidFill>
              <a:schemeClr val="dk2"/>
            </a:solidFill>
            <a:prstDash val="solid"/>
            <a:round/>
            <a:headEnd len="med" w="med" type="none"/>
            <a:tailEnd len="med" w="med" type="none"/>
          </a:ln>
        </p:spPr>
      </p:cxnSp>
      <p:sp>
        <p:nvSpPr>
          <p:cNvPr id="576" name="Google Shape;576;p84"/>
          <p:cNvSpPr/>
          <p:nvPr/>
        </p:nvSpPr>
        <p:spPr>
          <a:xfrm>
            <a:off x="4257300" y="33045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VM3</a:t>
            </a:r>
            <a:endParaRPr b="1">
              <a:latin typeface="Open Sans"/>
              <a:ea typeface="Open Sans"/>
              <a:cs typeface="Open Sans"/>
              <a:sym typeface="Open Sans"/>
            </a:endParaRPr>
          </a:p>
        </p:txBody>
      </p:sp>
      <p:sp>
        <p:nvSpPr>
          <p:cNvPr id="577" name="Google Shape;577;p84"/>
          <p:cNvSpPr/>
          <p:nvPr/>
        </p:nvSpPr>
        <p:spPr>
          <a:xfrm>
            <a:off x="91610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VM1</a:t>
            </a:r>
            <a:endParaRPr b="1">
              <a:latin typeface="Open Sans"/>
              <a:ea typeface="Open Sans"/>
              <a:cs typeface="Open Sans"/>
              <a:sym typeface="Open Sans"/>
            </a:endParaRPr>
          </a:p>
        </p:txBody>
      </p:sp>
      <p:sp>
        <p:nvSpPr>
          <p:cNvPr id="578" name="Google Shape;578;p84"/>
          <p:cNvSpPr/>
          <p:nvPr/>
        </p:nvSpPr>
        <p:spPr>
          <a:xfrm>
            <a:off x="759855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VM2</a:t>
            </a:r>
            <a:endParaRPr b="1">
              <a:latin typeface="Open Sans"/>
              <a:ea typeface="Open Sans"/>
              <a:cs typeface="Open Sans"/>
              <a:sym typeface="Open Sans"/>
            </a:endParaRPr>
          </a:p>
        </p:txBody>
      </p:sp>
      <p:cxnSp>
        <p:nvCxnSpPr>
          <p:cNvPr id="579" name="Google Shape;579;p84"/>
          <p:cNvCxnSpPr>
            <a:stCxn id="577" idx="2"/>
            <a:endCxn id="577" idx="2"/>
          </p:cNvCxnSpPr>
          <p:nvPr/>
        </p:nvCxnSpPr>
        <p:spPr>
          <a:xfrm>
            <a:off x="1230800" y="5182350"/>
            <a:ext cx="0" cy="0"/>
          </a:xfrm>
          <a:prstGeom prst="straightConnector1">
            <a:avLst/>
          </a:prstGeom>
          <a:noFill/>
          <a:ln cap="flat" cmpd="sng" w="9525">
            <a:solidFill>
              <a:schemeClr val="dk2"/>
            </a:solidFill>
            <a:prstDash val="solid"/>
            <a:round/>
            <a:headEnd len="med" w="med" type="none"/>
            <a:tailEnd len="med" w="med" type="none"/>
          </a:ln>
        </p:spPr>
      </p:cxnSp>
      <p:cxnSp>
        <p:nvCxnSpPr>
          <p:cNvPr id="580" name="Google Shape;580;p84"/>
          <p:cNvCxnSpPr>
            <a:stCxn id="577" idx="2"/>
            <a:endCxn id="567" idx="0"/>
          </p:cNvCxnSpPr>
          <p:nvPr/>
        </p:nvCxnSpPr>
        <p:spPr>
          <a:xfrm>
            <a:off x="1230800" y="5182350"/>
            <a:ext cx="477000" cy="19170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84"/>
          <p:cNvCxnSpPr>
            <a:stCxn id="576" idx="2"/>
            <a:endCxn id="572" idx="0"/>
          </p:cNvCxnSpPr>
          <p:nvPr/>
        </p:nvCxnSpPr>
        <p:spPr>
          <a:xfrm>
            <a:off x="4572000" y="3826250"/>
            <a:ext cx="0" cy="303600"/>
          </a:xfrm>
          <a:prstGeom prst="straightConnector1">
            <a:avLst/>
          </a:prstGeom>
          <a:noFill/>
          <a:ln cap="flat" cmpd="sng" w="9525">
            <a:solidFill>
              <a:schemeClr val="dk2"/>
            </a:solidFill>
            <a:prstDash val="solid"/>
            <a:round/>
            <a:headEnd len="med" w="med" type="none"/>
            <a:tailEnd len="med" w="med" type="none"/>
          </a:ln>
        </p:spPr>
      </p:cxnSp>
      <p:cxnSp>
        <p:nvCxnSpPr>
          <p:cNvPr id="582" name="Google Shape;582;p84"/>
          <p:cNvCxnSpPr>
            <a:stCxn id="578" idx="2"/>
            <a:endCxn id="568" idx="0"/>
          </p:cNvCxnSpPr>
          <p:nvPr/>
        </p:nvCxnSpPr>
        <p:spPr>
          <a:xfrm flipH="1">
            <a:off x="7436250" y="5182350"/>
            <a:ext cx="477000" cy="191700"/>
          </a:xfrm>
          <a:prstGeom prst="straightConnector1">
            <a:avLst/>
          </a:prstGeom>
          <a:noFill/>
          <a:ln cap="flat" cmpd="sng" w="9525">
            <a:solidFill>
              <a:schemeClr val="dk2"/>
            </a:solidFill>
            <a:prstDash val="solid"/>
            <a:round/>
            <a:headEnd len="med" w="med" type="none"/>
            <a:tailEnd len="med" w="med" type="none"/>
          </a:ln>
        </p:spPr>
      </p:cxnSp>
      <p:sp>
        <p:nvSpPr>
          <p:cNvPr id="583" name="Google Shape;583;p84"/>
          <p:cNvSpPr txBox="1"/>
          <p:nvPr/>
        </p:nvSpPr>
        <p:spPr>
          <a:xfrm>
            <a:off x="1902413" y="480965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Underlay Network</a:t>
            </a:r>
            <a:endParaRPr b="1" sz="1900">
              <a:solidFill>
                <a:srgbClr val="695D46"/>
              </a:solidFill>
              <a:latin typeface="Open Sans"/>
              <a:ea typeface="Open Sans"/>
              <a:cs typeface="Open Sans"/>
              <a:sym typeface="Open Sans"/>
            </a:endParaRPr>
          </a:p>
        </p:txBody>
      </p:sp>
      <p:cxnSp>
        <p:nvCxnSpPr>
          <p:cNvPr id="584" name="Google Shape;584;p84"/>
          <p:cNvCxnSpPr>
            <a:stCxn id="577" idx="0"/>
            <a:endCxn id="576" idx="1"/>
          </p:cNvCxnSpPr>
          <p:nvPr/>
        </p:nvCxnSpPr>
        <p:spPr>
          <a:xfrm flipH="1" rot="10800000">
            <a:off x="1230800" y="3565350"/>
            <a:ext cx="3026400" cy="1095300"/>
          </a:xfrm>
          <a:prstGeom prst="straightConnector1">
            <a:avLst/>
          </a:prstGeom>
          <a:noFill/>
          <a:ln cap="flat" cmpd="sng" w="19050">
            <a:solidFill>
              <a:schemeClr val="dk2"/>
            </a:solidFill>
            <a:prstDash val="dash"/>
            <a:round/>
            <a:headEnd len="med" w="med" type="none"/>
            <a:tailEnd len="med" w="med" type="none"/>
          </a:ln>
        </p:spPr>
      </p:cxnSp>
      <p:cxnSp>
        <p:nvCxnSpPr>
          <p:cNvPr id="585" name="Google Shape;585;p84"/>
          <p:cNvCxnSpPr>
            <a:stCxn id="578" idx="0"/>
            <a:endCxn id="576" idx="3"/>
          </p:cNvCxnSpPr>
          <p:nvPr/>
        </p:nvCxnSpPr>
        <p:spPr>
          <a:xfrm rot="10800000">
            <a:off x="4886850" y="3565350"/>
            <a:ext cx="3026400" cy="1095300"/>
          </a:xfrm>
          <a:prstGeom prst="straightConnector1">
            <a:avLst/>
          </a:prstGeom>
          <a:noFill/>
          <a:ln cap="flat" cmpd="sng" w="19050">
            <a:solidFill>
              <a:schemeClr val="dk2"/>
            </a:solidFill>
            <a:prstDash val="dash"/>
            <a:round/>
            <a:headEnd len="med" w="med" type="none"/>
            <a:tailEnd len="med" w="med" type="none"/>
          </a:ln>
        </p:spPr>
      </p:cxnSp>
      <p:sp>
        <p:nvSpPr>
          <p:cNvPr id="586" name="Google Shape;586;p84"/>
          <p:cNvSpPr txBox="1"/>
          <p:nvPr/>
        </p:nvSpPr>
        <p:spPr>
          <a:xfrm>
            <a:off x="1983738" y="310145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Overlay Network</a:t>
            </a:r>
            <a:endParaRPr b="1" sz="1900">
              <a:solidFill>
                <a:srgbClr val="695D46"/>
              </a:solidFill>
              <a:latin typeface="Open Sans"/>
              <a:ea typeface="Open Sans"/>
              <a:cs typeface="Open Sans"/>
              <a:sym typeface="Open Sans"/>
            </a:endParaRPr>
          </a:p>
        </p:txBody>
      </p:sp>
      <p:sp>
        <p:nvSpPr>
          <p:cNvPr id="587" name="Google Shape;587;p84"/>
          <p:cNvSpPr/>
          <p:nvPr/>
        </p:nvSpPr>
        <p:spPr>
          <a:xfrm>
            <a:off x="0" y="3650950"/>
            <a:ext cx="1803900" cy="313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src: VM1 dst: VM3</a:t>
            </a:r>
            <a:endParaRPr>
              <a:latin typeface="Open Sans"/>
              <a:ea typeface="Open Sans"/>
              <a:cs typeface="Open Sans"/>
              <a:sym typeface="Open Sans"/>
            </a:endParaRPr>
          </a:p>
        </p:txBody>
      </p:sp>
      <p:sp>
        <p:nvSpPr>
          <p:cNvPr id="588" name="Google Shape;588;p84"/>
          <p:cNvSpPr/>
          <p:nvPr/>
        </p:nvSpPr>
        <p:spPr>
          <a:xfrm>
            <a:off x="0" y="6087350"/>
            <a:ext cx="1803900" cy="313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src: VM1 dst: VM3</a:t>
            </a:r>
            <a:endParaRPr>
              <a:latin typeface="Open Sans"/>
              <a:ea typeface="Open Sans"/>
              <a:cs typeface="Open Sans"/>
              <a:sym typeface="Open Sans"/>
            </a:endParaRPr>
          </a:p>
        </p:txBody>
      </p:sp>
      <p:sp>
        <p:nvSpPr>
          <p:cNvPr id="589" name="Google Shape;589;p84"/>
          <p:cNvSpPr/>
          <p:nvPr/>
        </p:nvSpPr>
        <p:spPr>
          <a:xfrm>
            <a:off x="0" y="6400550"/>
            <a:ext cx="1803900" cy="313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src: S1 dst: S3</a:t>
            </a:r>
            <a:endParaRPr>
              <a:latin typeface="Open Sans"/>
              <a:ea typeface="Open Sans"/>
              <a:cs typeface="Open Sans"/>
              <a:sym typeface="Open Sans"/>
            </a:endParaRPr>
          </a:p>
        </p:txBody>
      </p:sp>
      <p:sp>
        <p:nvSpPr>
          <p:cNvPr id="590" name="Google Shape;590;p84"/>
          <p:cNvSpPr/>
          <p:nvPr/>
        </p:nvSpPr>
        <p:spPr>
          <a:xfrm rot="4100345">
            <a:off x="566702" y="4238972"/>
            <a:ext cx="477090" cy="303501"/>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91" name="Google Shape;591;p84"/>
          <p:cNvSpPr/>
          <p:nvPr/>
        </p:nvSpPr>
        <p:spPr>
          <a:xfrm rot="-3484717">
            <a:off x="1794343" y="6179826"/>
            <a:ext cx="477159" cy="303594"/>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92" name="Google Shape;592;p84"/>
          <p:cNvSpPr txBox="1"/>
          <p:nvPr>
            <p:ph idx="1" type="body"/>
          </p:nvPr>
        </p:nvSpPr>
        <p:spPr>
          <a:xfrm>
            <a:off x="457200" y="1600200"/>
            <a:ext cx="8229600" cy="25296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Fix scalability problems of routing with multitenancy by creating virtual overlay networks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5"/>
          <p:cNvSpPr/>
          <p:nvPr/>
        </p:nvSpPr>
        <p:spPr>
          <a:xfrm rot="664">
            <a:off x="3795622" y="3181401"/>
            <a:ext cx="1552800" cy="7680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99" name="Google Shape;599;p85"/>
          <p:cNvSpPr/>
          <p:nvPr/>
        </p:nvSpPr>
        <p:spPr>
          <a:xfrm rot="1325029">
            <a:off x="4153896" y="3682473"/>
            <a:ext cx="4543537" cy="799929"/>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0" name="Google Shape;600;p85"/>
          <p:cNvSpPr/>
          <p:nvPr/>
        </p:nvSpPr>
        <p:spPr>
          <a:xfrm rot="-1311077">
            <a:off x="442925" y="3682397"/>
            <a:ext cx="4543540" cy="800032"/>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1" name="Google Shape;601;p85"/>
          <p:cNvSpPr/>
          <p:nvPr/>
        </p:nvSpPr>
        <p:spPr>
          <a:xfrm>
            <a:off x="1560450" y="4237150"/>
            <a:ext cx="6023100" cy="2430300"/>
          </a:xfrm>
          <a:prstGeom prst="ellipse">
            <a:avLst/>
          </a:prstGeom>
          <a:solidFill>
            <a:srgbClr val="C9DAF9">
              <a:alpha val="519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2" name="Google Shape;602;p85"/>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Network Virtualization</a:t>
            </a:r>
            <a:endParaRPr/>
          </a:p>
        </p:txBody>
      </p:sp>
      <p:sp>
        <p:nvSpPr>
          <p:cNvPr id="603" name="Google Shape;603;p85"/>
          <p:cNvSpPr/>
          <p:nvPr/>
        </p:nvSpPr>
        <p:spPr>
          <a:xfrm>
            <a:off x="26065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604" name="Google Shape;604;p85"/>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605" name="Google Shape;605;p85"/>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606" name="Google Shape;606;p85"/>
          <p:cNvSpPr/>
          <p:nvPr/>
        </p:nvSpPr>
        <p:spPr>
          <a:xfrm>
            <a:off x="61498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607" name="Google Shape;607;p85"/>
          <p:cNvCxnSpPr>
            <a:stCxn id="603" idx="3"/>
            <a:endCxn id="604" idx="1"/>
          </p:cNvCxnSpPr>
          <p:nvPr/>
        </p:nvCxnSpPr>
        <p:spPr>
          <a:xfrm>
            <a:off x="31582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85"/>
          <p:cNvCxnSpPr>
            <a:stCxn id="604" idx="3"/>
            <a:endCxn id="605"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609" name="Google Shape;609;p85"/>
          <p:cNvCxnSpPr>
            <a:stCxn id="605" idx="3"/>
            <a:endCxn id="606" idx="1"/>
          </p:cNvCxnSpPr>
          <p:nvPr/>
        </p:nvCxnSpPr>
        <p:spPr>
          <a:xfrm>
            <a:off x="5520413" y="6302000"/>
            <a:ext cx="629400" cy="0"/>
          </a:xfrm>
          <a:prstGeom prst="straightConnector1">
            <a:avLst/>
          </a:prstGeom>
          <a:noFill/>
          <a:ln cap="flat" cmpd="sng" w="9525">
            <a:solidFill>
              <a:schemeClr val="dk2"/>
            </a:solidFill>
            <a:prstDash val="solid"/>
            <a:round/>
            <a:headEnd len="med" w="med" type="none"/>
            <a:tailEnd len="med" w="med" type="none"/>
          </a:ln>
        </p:spPr>
      </p:cxnSp>
      <p:sp>
        <p:nvSpPr>
          <p:cNvPr id="610" name="Google Shape;610;p85"/>
          <p:cNvSpPr/>
          <p:nvPr/>
        </p:nvSpPr>
        <p:spPr>
          <a:xfrm>
            <a:off x="1432038"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S1</a:t>
            </a:r>
            <a:endParaRPr b="1">
              <a:latin typeface="Open Sans"/>
              <a:ea typeface="Open Sans"/>
              <a:cs typeface="Open Sans"/>
              <a:sym typeface="Open Sans"/>
            </a:endParaRPr>
          </a:p>
        </p:txBody>
      </p:sp>
      <p:sp>
        <p:nvSpPr>
          <p:cNvPr id="611" name="Google Shape;611;p85"/>
          <p:cNvSpPr/>
          <p:nvPr/>
        </p:nvSpPr>
        <p:spPr>
          <a:xfrm>
            <a:off x="7160263"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S2</a:t>
            </a:r>
            <a:endParaRPr b="1">
              <a:latin typeface="Open Sans"/>
              <a:ea typeface="Open Sans"/>
              <a:cs typeface="Open Sans"/>
              <a:sym typeface="Open Sans"/>
            </a:endParaRPr>
          </a:p>
        </p:txBody>
      </p:sp>
      <p:cxnSp>
        <p:nvCxnSpPr>
          <p:cNvPr id="612" name="Google Shape;612;p85"/>
          <p:cNvCxnSpPr>
            <a:stCxn id="610" idx="2"/>
            <a:endCxn id="603" idx="1"/>
          </p:cNvCxnSpPr>
          <p:nvPr/>
        </p:nvCxnSpPr>
        <p:spPr>
          <a:xfrm>
            <a:off x="1707888" y="5895700"/>
            <a:ext cx="898500" cy="4062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85"/>
          <p:cNvCxnSpPr>
            <a:stCxn id="611" idx="2"/>
            <a:endCxn id="606" idx="3"/>
          </p:cNvCxnSpPr>
          <p:nvPr/>
        </p:nvCxnSpPr>
        <p:spPr>
          <a:xfrm flipH="1">
            <a:off x="6701413" y="5895700"/>
            <a:ext cx="734700" cy="406200"/>
          </a:xfrm>
          <a:prstGeom prst="straightConnector1">
            <a:avLst/>
          </a:prstGeom>
          <a:noFill/>
          <a:ln cap="flat" cmpd="sng" w="9525">
            <a:solidFill>
              <a:schemeClr val="dk2"/>
            </a:solidFill>
            <a:prstDash val="solid"/>
            <a:round/>
            <a:headEnd len="med" w="med" type="none"/>
            <a:tailEnd len="med" w="med" type="none"/>
          </a:ln>
        </p:spPr>
      </p:cxnSp>
      <p:sp>
        <p:nvSpPr>
          <p:cNvPr id="614" name="Google Shape;614;p85"/>
          <p:cNvSpPr/>
          <p:nvPr/>
        </p:nvSpPr>
        <p:spPr>
          <a:xfrm>
            <a:off x="4296150" y="51914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sp>
        <p:nvSpPr>
          <p:cNvPr id="615" name="Google Shape;615;p85"/>
          <p:cNvSpPr/>
          <p:nvPr/>
        </p:nvSpPr>
        <p:spPr>
          <a:xfrm>
            <a:off x="4296163" y="41298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S3</a:t>
            </a:r>
            <a:endParaRPr b="1">
              <a:latin typeface="Open Sans"/>
              <a:ea typeface="Open Sans"/>
              <a:cs typeface="Open Sans"/>
              <a:sym typeface="Open Sans"/>
            </a:endParaRPr>
          </a:p>
        </p:txBody>
      </p:sp>
      <p:cxnSp>
        <p:nvCxnSpPr>
          <p:cNvPr id="616" name="Google Shape;616;p85"/>
          <p:cNvCxnSpPr>
            <a:stCxn id="614" idx="2"/>
            <a:endCxn id="604" idx="0"/>
          </p:cNvCxnSpPr>
          <p:nvPr/>
        </p:nvCxnSpPr>
        <p:spPr>
          <a:xfrm flipH="1">
            <a:off x="4063500" y="5713150"/>
            <a:ext cx="508500" cy="327900"/>
          </a:xfrm>
          <a:prstGeom prst="straightConnector1">
            <a:avLst/>
          </a:prstGeom>
          <a:noFill/>
          <a:ln cap="flat" cmpd="sng" w="9525">
            <a:solidFill>
              <a:schemeClr val="dk2"/>
            </a:solidFill>
            <a:prstDash val="solid"/>
            <a:round/>
            <a:headEnd len="med" w="med" type="none"/>
            <a:tailEnd len="med" w="med" type="none"/>
          </a:ln>
        </p:spPr>
      </p:cxnSp>
      <p:cxnSp>
        <p:nvCxnSpPr>
          <p:cNvPr id="617" name="Google Shape;617;p85"/>
          <p:cNvCxnSpPr>
            <a:stCxn id="614" idx="2"/>
            <a:endCxn id="605" idx="0"/>
          </p:cNvCxnSpPr>
          <p:nvPr/>
        </p:nvCxnSpPr>
        <p:spPr>
          <a:xfrm>
            <a:off x="4572000" y="5713150"/>
            <a:ext cx="672600" cy="327900"/>
          </a:xfrm>
          <a:prstGeom prst="straightConnector1">
            <a:avLst/>
          </a:prstGeom>
          <a:noFill/>
          <a:ln cap="flat" cmpd="sng" w="9525">
            <a:solidFill>
              <a:schemeClr val="dk2"/>
            </a:solidFill>
            <a:prstDash val="solid"/>
            <a:round/>
            <a:headEnd len="med" w="med" type="none"/>
            <a:tailEnd len="med" w="med" type="none"/>
          </a:ln>
        </p:spPr>
      </p:cxnSp>
      <p:cxnSp>
        <p:nvCxnSpPr>
          <p:cNvPr id="618" name="Google Shape;618;p85"/>
          <p:cNvCxnSpPr>
            <a:stCxn id="615" idx="2"/>
            <a:endCxn id="614" idx="0"/>
          </p:cNvCxnSpPr>
          <p:nvPr/>
        </p:nvCxnSpPr>
        <p:spPr>
          <a:xfrm>
            <a:off x="4572013" y="4651500"/>
            <a:ext cx="0" cy="540000"/>
          </a:xfrm>
          <a:prstGeom prst="straightConnector1">
            <a:avLst/>
          </a:prstGeom>
          <a:noFill/>
          <a:ln cap="flat" cmpd="sng" w="9525">
            <a:solidFill>
              <a:schemeClr val="dk2"/>
            </a:solidFill>
            <a:prstDash val="solid"/>
            <a:round/>
            <a:headEnd len="med" w="med" type="none"/>
            <a:tailEnd len="med" w="med" type="none"/>
          </a:ln>
        </p:spPr>
      </p:cxnSp>
      <p:sp>
        <p:nvSpPr>
          <p:cNvPr id="619" name="Google Shape;619;p85"/>
          <p:cNvSpPr/>
          <p:nvPr/>
        </p:nvSpPr>
        <p:spPr>
          <a:xfrm>
            <a:off x="4257300" y="33045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VM3</a:t>
            </a:r>
            <a:endParaRPr b="1">
              <a:latin typeface="Open Sans"/>
              <a:ea typeface="Open Sans"/>
              <a:cs typeface="Open Sans"/>
              <a:sym typeface="Open Sans"/>
            </a:endParaRPr>
          </a:p>
        </p:txBody>
      </p:sp>
      <p:sp>
        <p:nvSpPr>
          <p:cNvPr id="620" name="Google Shape;620;p85"/>
          <p:cNvSpPr/>
          <p:nvPr/>
        </p:nvSpPr>
        <p:spPr>
          <a:xfrm>
            <a:off x="91610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VM1</a:t>
            </a:r>
            <a:endParaRPr b="1">
              <a:latin typeface="Open Sans"/>
              <a:ea typeface="Open Sans"/>
              <a:cs typeface="Open Sans"/>
              <a:sym typeface="Open Sans"/>
            </a:endParaRPr>
          </a:p>
        </p:txBody>
      </p:sp>
      <p:sp>
        <p:nvSpPr>
          <p:cNvPr id="621" name="Google Shape;621;p85"/>
          <p:cNvSpPr/>
          <p:nvPr/>
        </p:nvSpPr>
        <p:spPr>
          <a:xfrm>
            <a:off x="759855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VM2</a:t>
            </a:r>
            <a:endParaRPr b="1">
              <a:latin typeface="Open Sans"/>
              <a:ea typeface="Open Sans"/>
              <a:cs typeface="Open Sans"/>
              <a:sym typeface="Open Sans"/>
            </a:endParaRPr>
          </a:p>
        </p:txBody>
      </p:sp>
      <p:cxnSp>
        <p:nvCxnSpPr>
          <p:cNvPr id="622" name="Google Shape;622;p85"/>
          <p:cNvCxnSpPr>
            <a:stCxn id="620" idx="2"/>
            <a:endCxn id="620" idx="2"/>
          </p:cNvCxnSpPr>
          <p:nvPr/>
        </p:nvCxnSpPr>
        <p:spPr>
          <a:xfrm>
            <a:off x="1230800" y="5182350"/>
            <a:ext cx="0" cy="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85"/>
          <p:cNvCxnSpPr>
            <a:stCxn id="620" idx="2"/>
            <a:endCxn id="610" idx="0"/>
          </p:cNvCxnSpPr>
          <p:nvPr/>
        </p:nvCxnSpPr>
        <p:spPr>
          <a:xfrm>
            <a:off x="1230800" y="5182350"/>
            <a:ext cx="477000" cy="191700"/>
          </a:xfrm>
          <a:prstGeom prst="straightConnector1">
            <a:avLst/>
          </a:prstGeom>
          <a:noFill/>
          <a:ln cap="flat" cmpd="sng" w="9525">
            <a:solidFill>
              <a:schemeClr val="dk2"/>
            </a:solidFill>
            <a:prstDash val="solid"/>
            <a:round/>
            <a:headEnd len="med" w="med" type="none"/>
            <a:tailEnd len="med" w="med" type="none"/>
          </a:ln>
        </p:spPr>
      </p:cxnSp>
      <p:cxnSp>
        <p:nvCxnSpPr>
          <p:cNvPr id="624" name="Google Shape;624;p85"/>
          <p:cNvCxnSpPr>
            <a:stCxn id="619" idx="2"/>
            <a:endCxn id="615" idx="0"/>
          </p:cNvCxnSpPr>
          <p:nvPr/>
        </p:nvCxnSpPr>
        <p:spPr>
          <a:xfrm>
            <a:off x="4572000" y="3826250"/>
            <a:ext cx="0" cy="303600"/>
          </a:xfrm>
          <a:prstGeom prst="straightConnector1">
            <a:avLst/>
          </a:prstGeom>
          <a:noFill/>
          <a:ln cap="flat" cmpd="sng" w="9525">
            <a:solidFill>
              <a:schemeClr val="dk2"/>
            </a:solidFill>
            <a:prstDash val="solid"/>
            <a:round/>
            <a:headEnd len="med" w="med" type="none"/>
            <a:tailEnd len="med" w="med" type="none"/>
          </a:ln>
        </p:spPr>
      </p:cxnSp>
      <p:cxnSp>
        <p:nvCxnSpPr>
          <p:cNvPr id="625" name="Google Shape;625;p85"/>
          <p:cNvCxnSpPr>
            <a:stCxn id="621" idx="2"/>
            <a:endCxn id="611" idx="0"/>
          </p:cNvCxnSpPr>
          <p:nvPr/>
        </p:nvCxnSpPr>
        <p:spPr>
          <a:xfrm flipH="1">
            <a:off x="7436250" y="5182350"/>
            <a:ext cx="477000" cy="191700"/>
          </a:xfrm>
          <a:prstGeom prst="straightConnector1">
            <a:avLst/>
          </a:prstGeom>
          <a:noFill/>
          <a:ln cap="flat" cmpd="sng" w="9525">
            <a:solidFill>
              <a:schemeClr val="dk2"/>
            </a:solidFill>
            <a:prstDash val="solid"/>
            <a:round/>
            <a:headEnd len="med" w="med" type="none"/>
            <a:tailEnd len="med" w="med" type="none"/>
          </a:ln>
        </p:spPr>
      </p:cxnSp>
      <p:sp>
        <p:nvSpPr>
          <p:cNvPr id="626" name="Google Shape;626;p85"/>
          <p:cNvSpPr txBox="1"/>
          <p:nvPr/>
        </p:nvSpPr>
        <p:spPr>
          <a:xfrm>
            <a:off x="1902413" y="480965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Underlay Network</a:t>
            </a:r>
            <a:endParaRPr b="1" sz="1900">
              <a:solidFill>
                <a:srgbClr val="695D46"/>
              </a:solidFill>
              <a:latin typeface="Open Sans"/>
              <a:ea typeface="Open Sans"/>
              <a:cs typeface="Open Sans"/>
              <a:sym typeface="Open Sans"/>
            </a:endParaRPr>
          </a:p>
        </p:txBody>
      </p:sp>
      <p:cxnSp>
        <p:nvCxnSpPr>
          <p:cNvPr id="627" name="Google Shape;627;p85"/>
          <p:cNvCxnSpPr>
            <a:stCxn id="620" idx="0"/>
            <a:endCxn id="619" idx="1"/>
          </p:cNvCxnSpPr>
          <p:nvPr/>
        </p:nvCxnSpPr>
        <p:spPr>
          <a:xfrm flipH="1" rot="10800000">
            <a:off x="1230800" y="3565350"/>
            <a:ext cx="3026400" cy="1095300"/>
          </a:xfrm>
          <a:prstGeom prst="straightConnector1">
            <a:avLst/>
          </a:prstGeom>
          <a:noFill/>
          <a:ln cap="flat" cmpd="sng" w="19050">
            <a:solidFill>
              <a:schemeClr val="dk2"/>
            </a:solidFill>
            <a:prstDash val="dash"/>
            <a:round/>
            <a:headEnd len="med" w="med" type="none"/>
            <a:tailEnd len="med" w="med" type="none"/>
          </a:ln>
        </p:spPr>
      </p:cxnSp>
      <p:cxnSp>
        <p:nvCxnSpPr>
          <p:cNvPr id="628" name="Google Shape;628;p85"/>
          <p:cNvCxnSpPr>
            <a:stCxn id="621" idx="0"/>
            <a:endCxn id="619" idx="3"/>
          </p:cNvCxnSpPr>
          <p:nvPr/>
        </p:nvCxnSpPr>
        <p:spPr>
          <a:xfrm rot="10800000">
            <a:off x="4886850" y="3565350"/>
            <a:ext cx="3026400" cy="1095300"/>
          </a:xfrm>
          <a:prstGeom prst="straightConnector1">
            <a:avLst/>
          </a:prstGeom>
          <a:noFill/>
          <a:ln cap="flat" cmpd="sng" w="19050">
            <a:solidFill>
              <a:schemeClr val="dk2"/>
            </a:solidFill>
            <a:prstDash val="dash"/>
            <a:round/>
            <a:headEnd len="med" w="med" type="none"/>
            <a:tailEnd len="med" w="med" type="none"/>
          </a:ln>
        </p:spPr>
      </p:cxnSp>
      <p:sp>
        <p:nvSpPr>
          <p:cNvPr id="629" name="Google Shape;629;p85"/>
          <p:cNvSpPr txBox="1"/>
          <p:nvPr/>
        </p:nvSpPr>
        <p:spPr>
          <a:xfrm>
            <a:off x="1983738" y="310145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Overlay Network</a:t>
            </a:r>
            <a:endParaRPr b="1" sz="1900">
              <a:solidFill>
                <a:srgbClr val="695D46"/>
              </a:solidFill>
              <a:latin typeface="Open Sans"/>
              <a:ea typeface="Open Sans"/>
              <a:cs typeface="Open Sans"/>
              <a:sym typeface="Open Sans"/>
            </a:endParaRPr>
          </a:p>
        </p:txBody>
      </p:sp>
      <p:sp>
        <p:nvSpPr>
          <p:cNvPr id="630" name="Google Shape;630;p85"/>
          <p:cNvSpPr/>
          <p:nvPr/>
        </p:nvSpPr>
        <p:spPr>
          <a:xfrm>
            <a:off x="0" y="3650950"/>
            <a:ext cx="1803900" cy="313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src: VM1 dst: VM3</a:t>
            </a:r>
            <a:endParaRPr>
              <a:latin typeface="Open Sans"/>
              <a:ea typeface="Open Sans"/>
              <a:cs typeface="Open Sans"/>
              <a:sym typeface="Open Sans"/>
            </a:endParaRPr>
          </a:p>
        </p:txBody>
      </p:sp>
      <p:sp>
        <p:nvSpPr>
          <p:cNvPr id="631" name="Google Shape;631;p85"/>
          <p:cNvSpPr/>
          <p:nvPr/>
        </p:nvSpPr>
        <p:spPr>
          <a:xfrm>
            <a:off x="0" y="6087350"/>
            <a:ext cx="1803900" cy="313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src: VM1 dst: VM3</a:t>
            </a:r>
            <a:endParaRPr>
              <a:latin typeface="Open Sans"/>
              <a:ea typeface="Open Sans"/>
              <a:cs typeface="Open Sans"/>
              <a:sym typeface="Open Sans"/>
            </a:endParaRPr>
          </a:p>
        </p:txBody>
      </p:sp>
      <p:sp>
        <p:nvSpPr>
          <p:cNvPr id="632" name="Google Shape;632;p85"/>
          <p:cNvSpPr/>
          <p:nvPr/>
        </p:nvSpPr>
        <p:spPr>
          <a:xfrm>
            <a:off x="0" y="6400550"/>
            <a:ext cx="1803900" cy="313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src: S1 dst: S3</a:t>
            </a:r>
            <a:endParaRPr>
              <a:latin typeface="Open Sans"/>
              <a:ea typeface="Open Sans"/>
              <a:cs typeface="Open Sans"/>
              <a:sym typeface="Open Sans"/>
            </a:endParaRPr>
          </a:p>
        </p:txBody>
      </p:sp>
      <p:sp>
        <p:nvSpPr>
          <p:cNvPr id="633" name="Google Shape;633;p85"/>
          <p:cNvSpPr/>
          <p:nvPr/>
        </p:nvSpPr>
        <p:spPr>
          <a:xfrm rot="4100345">
            <a:off x="566702" y="4238972"/>
            <a:ext cx="477090" cy="303501"/>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4" name="Google Shape;634;p85"/>
          <p:cNvSpPr/>
          <p:nvPr/>
        </p:nvSpPr>
        <p:spPr>
          <a:xfrm rot="-3484717">
            <a:off x="1794343" y="6179826"/>
            <a:ext cx="477159" cy="303594"/>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5" name="Google Shape;635;p85"/>
          <p:cNvSpPr/>
          <p:nvPr/>
        </p:nvSpPr>
        <p:spPr>
          <a:xfrm>
            <a:off x="5352925" y="3500075"/>
            <a:ext cx="1803900" cy="313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src: VM1 dst: VM3</a:t>
            </a:r>
            <a:endParaRPr>
              <a:latin typeface="Open Sans"/>
              <a:ea typeface="Open Sans"/>
              <a:cs typeface="Open Sans"/>
              <a:sym typeface="Open Sans"/>
            </a:endParaRPr>
          </a:p>
        </p:txBody>
      </p:sp>
      <p:sp>
        <p:nvSpPr>
          <p:cNvPr id="636" name="Google Shape;636;p85"/>
          <p:cNvSpPr/>
          <p:nvPr/>
        </p:nvSpPr>
        <p:spPr>
          <a:xfrm rot="9728074">
            <a:off x="4840579" y="3759549"/>
            <a:ext cx="477211" cy="303592"/>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7" name="Google Shape;637;p85"/>
          <p:cNvSpPr txBox="1"/>
          <p:nvPr>
            <p:ph idx="1" type="body"/>
          </p:nvPr>
        </p:nvSpPr>
        <p:spPr>
          <a:xfrm>
            <a:off x="457200" y="1600200"/>
            <a:ext cx="8229600" cy="25296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Fix scalability problems of routing with multitenancy by creating virtual overlay networks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6"/>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a:t>
            </a:r>
            <a:endParaRPr/>
          </a:p>
        </p:txBody>
      </p:sp>
      <p:sp>
        <p:nvSpPr>
          <p:cNvPr id="644" name="Google Shape;644;p86"/>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Where did all this configuration to set up these overlays/underlays come from?</a:t>
            </a:r>
            <a:endParaRPr/>
          </a:p>
          <a:p>
            <a:pPr indent="-355600" lvl="1" marL="914400" rtl="0" algn="l">
              <a:spcBef>
                <a:spcPts val="0"/>
              </a:spcBef>
              <a:spcAft>
                <a:spcPts val="0"/>
              </a:spcAft>
              <a:buSzPts val="2000"/>
              <a:buChar char="○"/>
            </a:pPr>
            <a:r>
              <a:rPr lang="en"/>
              <a:t>The </a:t>
            </a:r>
            <a:r>
              <a:rPr b="1" lang="en"/>
              <a:t>SDN controller </a:t>
            </a:r>
            <a:endParaRPr b="1"/>
          </a:p>
        </p:txBody>
      </p:sp>
      <p:sp>
        <p:nvSpPr>
          <p:cNvPr id="645" name="Google Shape;645;p86"/>
          <p:cNvSpPr/>
          <p:nvPr/>
        </p:nvSpPr>
        <p:spPr>
          <a:xfrm>
            <a:off x="26065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646" name="Google Shape;646;p86"/>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647" name="Google Shape;647;p86"/>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648" name="Google Shape;648;p86"/>
          <p:cNvSpPr/>
          <p:nvPr/>
        </p:nvSpPr>
        <p:spPr>
          <a:xfrm>
            <a:off x="61498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649" name="Google Shape;649;p86"/>
          <p:cNvCxnSpPr>
            <a:stCxn id="645" idx="3"/>
            <a:endCxn id="646" idx="1"/>
          </p:cNvCxnSpPr>
          <p:nvPr/>
        </p:nvCxnSpPr>
        <p:spPr>
          <a:xfrm>
            <a:off x="31582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86"/>
          <p:cNvCxnSpPr>
            <a:stCxn id="646" idx="3"/>
            <a:endCxn id="647"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86"/>
          <p:cNvCxnSpPr>
            <a:stCxn id="647" idx="3"/>
            <a:endCxn id="648" idx="1"/>
          </p:cNvCxnSpPr>
          <p:nvPr/>
        </p:nvCxnSpPr>
        <p:spPr>
          <a:xfrm>
            <a:off x="5520413" y="6302000"/>
            <a:ext cx="629400" cy="0"/>
          </a:xfrm>
          <a:prstGeom prst="straightConnector1">
            <a:avLst/>
          </a:prstGeom>
          <a:noFill/>
          <a:ln cap="flat" cmpd="sng" w="9525">
            <a:solidFill>
              <a:schemeClr val="dk2"/>
            </a:solidFill>
            <a:prstDash val="solid"/>
            <a:round/>
            <a:headEnd len="med" w="med" type="none"/>
            <a:tailEnd len="med" w="med" type="none"/>
          </a:ln>
        </p:spPr>
      </p:cxnSp>
      <p:sp>
        <p:nvSpPr>
          <p:cNvPr id="652" name="Google Shape;652;p86"/>
          <p:cNvSpPr/>
          <p:nvPr/>
        </p:nvSpPr>
        <p:spPr>
          <a:xfrm>
            <a:off x="1432038"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S1</a:t>
            </a:r>
            <a:endParaRPr b="1">
              <a:latin typeface="Open Sans"/>
              <a:ea typeface="Open Sans"/>
              <a:cs typeface="Open Sans"/>
              <a:sym typeface="Open Sans"/>
            </a:endParaRPr>
          </a:p>
        </p:txBody>
      </p:sp>
      <p:sp>
        <p:nvSpPr>
          <p:cNvPr id="653" name="Google Shape;653;p86"/>
          <p:cNvSpPr/>
          <p:nvPr/>
        </p:nvSpPr>
        <p:spPr>
          <a:xfrm>
            <a:off x="7160263" y="53740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S2</a:t>
            </a:r>
            <a:endParaRPr b="1">
              <a:latin typeface="Open Sans"/>
              <a:ea typeface="Open Sans"/>
              <a:cs typeface="Open Sans"/>
              <a:sym typeface="Open Sans"/>
            </a:endParaRPr>
          </a:p>
        </p:txBody>
      </p:sp>
      <p:cxnSp>
        <p:nvCxnSpPr>
          <p:cNvPr id="654" name="Google Shape;654;p86"/>
          <p:cNvCxnSpPr>
            <a:stCxn id="652" idx="2"/>
            <a:endCxn id="645" idx="1"/>
          </p:cNvCxnSpPr>
          <p:nvPr/>
        </p:nvCxnSpPr>
        <p:spPr>
          <a:xfrm>
            <a:off x="1707888" y="5895700"/>
            <a:ext cx="898500" cy="40620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86"/>
          <p:cNvCxnSpPr>
            <a:stCxn id="653" idx="2"/>
            <a:endCxn id="648" idx="3"/>
          </p:cNvCxnSpPr>
          <p:nvPr/>
        </p:nvCxnSpPr>
        <p:spPr>
          <a:xfrm flipH="1">
            <a:off x="6701413" y="5895700"/>
            <a:ext cx="734700" cy="406200"/>
          </a:xfrm>
          <a:prstGeom prst="straightConnector1">
            <a:avLst/>
          </a:prstGeom>
          <a:noFill/>
          <a:ln cap="flat" cmpd="sng" w="9525">
            <a:solidFill>
              <a:schemeClr val="dk2"/>
            </a:solidFill>
            <a:prstDash val="solid"/>
            <a:round/>
            <a:headEnd len="med" w="med" type="none"/>
            <a:tailEnd len="med" w="med" type="none"/>
          </a:ln>
        </p:spPr>
      </p:cxnSp>
      <p:sp>
        <p:nvSpPr>
          <p:cNvPr id="656" name="Google Shape;656;p86"/>
          <p:cNvSpPr/>
          <p:nvPr/>
        </p:nvSpPr>
        <p:spPr>
          <a:xfrm>
            <a:off x="4296150" y="51914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sp>
        <p:nvSpPr>
          <p:cNvPr id="657" name="Google Shape;657;p86"/>
          <p:cNvSpPr/>
          <p:nvPr/>
        </p:nvSpPr>
        <p:spPr>
          <a:xfrm>
            <a:off x="4296163" y="41298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S3</a:t>
            </a:r>
            <a:endParaRPr b="1">
              <a:latin typeface="Open Sans"/>
              <a:ea typeface="Open Sans"/>
              <a:cs typeface="Open Sans"/>
              <a:sym typeface="Open Sans"/>
            </a:endParaRPr>
          </a:p>
        </p:txBody>
      </p:sp>
      <p:cxnSp>
        <p:nvCxnSpPr>
          <p:cNvPr id="658" name="Google Shape;658;p86"/>
          <p:cNvCxnSpPr>
            <a:stCxn id="656" idx="2"/>
            <a:endCxn id="646" idx="0"/>
          </p:cNvCxnSpPr>
          <p:nvPr/>
        </p:nvCxnSpPr>
        <p:spPr>
          <a:xfrm flipH="1">
            <a:off x="4063500" y="5713150"/>
            <a:ext cx="508500" cy="3279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86"/>
          <p:cNvCxnSpPr>
            <a:stCxn id="656" idx="2"/>
            <a:endCxn id="647" idx="0"/>
          </p:cNvCxnSpPr>
          <p:nvPr/>
        </p:nvCxnSpPr>
        <p:spPr>
          <a:xfrm>
            <a:off x="4572000" y="5713150"/>
            <a:ext cx="672600" cy="327900"/>
          </a:xfrm>
          <a:prstGeom prst="straightConnector1">
            <a:avLst/>
          </a:prstGeom>
          <a:noFill/>
          <a:ln cap="flat" cmpd="sng" w="9525">
            <a:solidFill>
              <a:schemeClr val="dk2"/>
            </a:solidFill>
            <a:prstDash val="solid"/>
            <a:round/>
            <a:headEnd len="med" w="med" type="none"/>
            <a:tailEnd len="med" w="med" type="none"/>
          </a:ln>
        </p:spPr>
      </p:cxnSp>
      <p:cxnSp>
        <p:nvCxnSpPr>
          <p:cNvPr id="660" name="Google Shape;660;p86"/>
          <p:cNvCxnSpPr>
            <a:stCxn id="657" idx="2"/>
            <a:endCxn id="656" idx="0"/>
          </p:cNvCxnSpPr>
          <p:nvPr/>
        </p:nvCxnSpPr>
        <p:spPr>
          <a:xfrm>
            <a:off x="4572013" y="4651500"/>
            <a:ext cx="0" cy="540000"/>
          </a:xfrm>
          <a:prstGeom prst="straightConnector1">
            <a:avLst/>
          </a:prstGeom>
          <a:noFill/>
          <a:ln cap="flat" cmpd="sng" w="9525">
            <a:solidFill>
              <a:schemeClr val="dk2"/>
            </a:solidFill>
            <a:prstDash val="solid"/>
            <a:round/>
            <a:headEnd len="med" w="med" type="none"/>
            <a:tailEnd len="med" w="med" type="none"/>
          </a:ln>
        </p:spPr>
      </p:cxnSp>
      <p:sp>
        <p:nvSpPr>
          <p:cNvPr id="661" name="Google Shape;661;p86"/>
          <p:cNvSpPr/>
          <p:nvPr/>
        </p:nvSpPr>
        <p:spPr>
          <a:xfrm>
            <a:off x="4257300" y="33045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VM3</a:t>
            </a:r>
            <a:endParaRPr b="1">
              <a:latin typeface="Open Sans"/>
              <a:ea typeface="Open Sans"/>
              <a:cs typeface="Open Sans"/>
              <a:sym typeface="Open Sans"/>
            </a:endParaRPr>
          </a:p>
        </p:txBody>
      </p:sp>
      <p:sp>
        <p:nvSpPr>
          <p:cNvPr id="662" name="Google Shape;662;p86"/>
          <p:cNvSpPr/>
          <p:nvPr/>
        </p:nvSpPr>
        <p:spPr>
          <a:xfrm>
            <a:off x="139320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VM1</a:t>
            </a:r>
            <a:endParaRPr b="1">
              <a:latin typeface="Open Sans"/>
              <a:ea typeface="Open Sans"/>
              <a:cs typeface="Open Sans"/>
              <a:sym typeface="Open Sans"/>
            </a:endParaRPr>
          </a:p>
        </p:txBody>
      </p:sp>
      <p:sp>
        <p:nvSpPr>
          <p:cNvPr id="663" name="Google Shape;663;p86"/>
          <p:cNvSpPr/>
          <p:nvPr/>
        </p:nvSpPr>
        <p:spPr>
          <a:xfrm>
            <a:off x="7121450" y="4660650"/>
            <a:ext cx="629400" cy="521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VM2</a:t>
            </a:r>
            <a:endParaRPr b="1">
              <a:latin typeface="Open Sans"/>
              <a:ea typeface="Open Sans"/>
              <a:cs typeface="Open Sans"/>
              <a:sym typeface="Open Sans"/>
            </a:endParaRPr>
          </a:p>
        </p:txBody>
      </p:sp>
      <p:cxnSp>
        <p:nvCxnSpPr>
          <p:cNvPr id="664" name="Google Shape;664;p86"/>
          <p:cNvCxnSpPr>
            <a:stCxn id="662" idx="2"/>
            <a:endCxn id="662" idx="2"/>
          </p:cNvCxnSpPr>
          <p:nvPr/>
        </p:nvCxnSpPr>
        <p:spPr>
          <a:xfrm>
            <a:off x="1707900" y="5182350"/>
            <a:ext cx="0" cy="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86"/>
          <p:cNvCxnSpPr>
            <a:stCxn id="662" idx="2"/>
            <a:endCxn id="652" idx="0"/>
          </p:cNvCxnSpPr>
          <p:nvPr/>
        </p:nvCxnSpPr>
        <p:spPr>
          <a:xfrm>
            <a:off x="1707900" y="5182350"/>
            <a:ext cx="0" cy="1917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86"/>
          <p:cNvCxnSpPr>
            <a:stCxn id="661" idx="2"/>
            <a:endCxn id="657" idx="0"/>
          </p:cNvCxnSpPr>
          <p:nvPr/>
        </p:nvCxnSpPr>
        <p:spPr>
          <a:xfrm>
            <a:off x="4572000" y="3826250"/>
            <a:ext cx="0" cy="3036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86"/>
          <p:cNvCxnSpPr>
            <a:stCxn id="663" idx="2"/>
            <a:endCxn id="653" idx="0"/>
          </p:cNvCxnSpPr>
          <p:nvPr/>
        </p:nvCxnSpPr>
        <p:spPr>
          <a:xfrm>
            <a:off x="7436150" y="5182350"/>
            <a:ext cx="0" cy="191700"/>
          </a:xfrm>
          <a:prstGeom prst="straightConnector1">
            <a:avLst/>
          </a:prstGeom>
          <a:noFill/>
          <a:ln cap="flat" cmpd="sng" w="9525">
            <a:solidFill>
              <a:schemeClr val="dk2"/>
            </a:solidFill>
            <a:prstDash val="solid"/>
            <a:round/>
            <a:headEnd len="med" w="med" type="none"/>
            <a:tailEnd len="med" w="med" type="none"/>
          </a:ln>
        </p:spPr>
      </p:cxnSp>
      <p:sp>
        <p:nvSpPr>
          <p:cNvPr id="668" name="Google Shape;668;p86"/>
          <p:cNvSpPr/>
          <p:nvPr/>
        </p:nvSpPr>
        <p:spPr>
          <a:xfrm>
            <a:off x="1432050" y="3073400"/>
            <a:ext cx="1863600" cy="984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Controller</a:t>
            </a:r>
            <a:endParaRPr b="1">
              <a:latin typeface="Open Sans"/>
              <a:ea typeface="Open Sans"/>
              <a:cs typeface="Open Sans"/>
              <a:sym typeface="Open Sans"/>
            </a:endParaRPr>
          </a:p>
        </p:txBody>
      </p:sp>
      <p:cxnSp>
        <p:nvCxnSpPr>
          <p:cNvPr id="669" name="Google Shape;669;p86"/>
          <p:cNvCxnSpPr>
            <a:stCxn id="668" idx="2"/>
            <a:endCxn id="652" idx="3"/>
          </p:cNvCxnSpPr>
          <p:nvPr/>
        </p:nvCxnSpPr>
        <p:spPr>
          <a:xfrm rot="5400000">
            <a:off x="1385100" y="4656050"/>
            <a:ext cx="1577400" cy="380100"/>
          </a:xfrm>
          <a:prstGeom prst="curvedConnector2">
            <a:avLst/>
          </a:prstGeom>
          <a:noFill/>
          <a:ln cap="flat" cmpd="sng" w="9525">
            <a:solidFill>
              <a:schemeClr val="dk2"/>
            </a:solidFill>
            <a:prstDash val="dash"/>
            <a:round/>
            <a:headEnd len="med" w="med" type="none"/>
            <a:tailEnd len="med" w="med" type="triangle"/>
          </a:ln>
        </p:spPr>
      </p:cxnSp>
      <p:sp>
        <p:nvSpPr>
          <p:cNvPr id="670" name="Google Shape;670;p86"/>
          <p:cNvSpPr/>
          <p:nvPr/>
        </p:nvSpPr>
        <p:spPr>
          <a:xfrm>
            <a:off x="2606525" y="4278775"/>
            <a:ext cx="1485000" cy="805200"/>
          </a:xfrm>
          <a:prstGeom prst="wedgeRoundRectCallout">
            <a:avLst>
              <a:gd fmla="val -71919" name="adj1"/>
              <a:gd fmla="val 68502" name="adj2"/>
              <a:gd fmla="val 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Encap/Decap rules</a:t>
            </a:r>
            <a:endParaRPr>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7"/>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Traffic Engineering</a:t>
            </a:r>
            <a:endParaRPr/>
          </a:p>
        </p:txBody>
      </p:sp>
      <p:sp>
        <p:nvSpPr>
          <p:cNvPr id="677" name="Google Shape;677;p87"/>
          <p:cNvSpPr/>
          <p:nvPr/>
        </p:nvSpPr>
        <p:spPr>
          <a:xfrm>
            <a:off x="2619638" y="51601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678" name="Google Shape;678;p87"/>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679" name="Google Shape;679;p87"/>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680" name="Google Shape;680;p87"/>
          <p:cNvSpPr/>
          <p:nvPr/>
        </p:nvSpPr>
        <p:spPr>
          <a:xfrm>
            <a:off x="6149813" y="51286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681" name="Google Shape;681;p87"/>
          <p:cNvCxnSpPr>
            <a:stCxn id="677" idx="3"/>
            <a:endCxn id="678" idx="1"/>
          </p:cNvCxnSpPr>
          <p:nvPr/>
        </p:nvCxnSpPr>
        <p:spPr>
          <a:xfrm>
            <a:off x="3171338" y="5420950"/>
            <a:ext cx="616200" cy="881100"/>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87"/>
          <p:cNvCxnSpPr>
            <a:stCxn id="678" idx="3"/>
            <a:endCxn id="679"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87"/>
          <p:cNvCxnSpPr>
            <a:stCxn id="679" idx="3"/>
            <a:endCxn id="680" idx="1"/>
          </p:cNvCxnSpPr>
          <p:nvPr/>
        </p:nvCxnSpPr>
        <p:spPr>
          <a:xfrm flipH="1" rot="10800000">
            <a:off x="5520413" y="5389400"/>
            <a:ext cx="629400" cy="912600"/>
          </a:xfrm>
          <a:prstGeom prst="straightConnector1">
            <a:avLst/>
          </a:prstGeom>
          <a:noFill/>
          <a:ln cap="flat" cmpd="sng" w="9525">
            <a:solidFill>
              <a:schemeClr val="dk2"/>
            </a:solidFill>
            <a:prstDash val="solid"/>
            <a:round/>
            <a:headEnd len="med" w="med" type="none"/>
            <a:tailEnd len="med" w="med" type="none"/>
          </a:ln>
        </p:spPr>
      </p:cxnSp>
      <p:cxnSp>
        <p:nvCxnSpPr>
          <p:cNvPr id="684" name="Google Shape;684;p87"/>
          <p:cNvCxnSpPr>
            <a:stCxn id="685" idx="3"/>
            <a:endCxn id="677" idx="1"/>
          </p:cNvCxnSpPr>
          <p:nvPr/>
        </p:nvCxnSpPr>
        <p:spPr>
          <a:xfrm>
            <a:off x="1355700" y="5420950"/>
            <a:ext cx="1263900" cy="0"/>
          </a:xfrm>
          <a:prstGeom prst="straightConnector1">
            <a:avLst/>
          </a:prstGeom>
          <a:noFill/>
          <a:ln cap="flat" cmpd="sng" w="9525">
            <a:solidFill>
              <a:schemeClr val="dk2"/>
            </a:solidFill>
            <a:prstDash val="solid"/>
            <a:round/>
            <a:headEnd len="med" w="med" type="none"/>
            <a:tailEnd len="med" w="med" type="none"/>
          </a:ln>
        </p:spPr>
      </p:cxnSp>
      <p:cxnSp>
        <p:nvCxnSpPr>
          <p:cNvPr id="686" name="Google Shape;686;p87"/>
          <p:cNvCxnSpPr>
            <a:stCxn id="687" idx="1"/>
            <a:endCxn id="680" idx="3"/>
          </p:cNvCxnSpPr>
          <p:nvPr/>
        </p:nvCxnSpPr>
        <p:spPr>
          <a:xfrm rot="10800000">
            <a:off x="6701600" y="5389450"/>
            <a:ext cx="1181100" cy="0"/>
          </a:xfrm>
          <a:prstGeom prst="straightConnector1">
            <a:avLst/>
          </a:prstGeom>
          <a:noFill/>
          <a:ln cap="flat" cmpd="sng" w="9525">
            <a:solidFill>
              <a:schemeClr val="dk2"/>
            </a:solidFill>
            <a:prstDash val="solid"/>
            <a:round/>
            <a:headEnd len="med" w="med" type="none"/>
            <a:tailEnd len="med" w="med" type="none"/>
          </a:ln>
        </p:spPr>
      </p:cxnSp>
      <p:cxnSp>
        <p:nvCxnSpPr>
          <p:cNvPr id="688" name="Google Shape;688;p87"/>
          <p:cNvCxnSpPr>
            <a:stCxn id="689" idx="2"/>
            <a:endCxn id="689" idx="2"/>
          </p:cNvCxnSpPr>
          <p:nvPr/>
        </p:nvCxnSpPr>
        <p:spPr>
          <a:xfrm>
            <a:off x="1230800" y="5182350"/>
            <a:ext cx="0" cy="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87"/>
          <p:cNvSpPr/>
          <p:nvPr/>
        </p:nvSpPr>
        <p:spPr>
          <a:xfrm>
            <a:off x="457200" y="50374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1</a:t>
            </a:r>
            <a:endParaRPr b="1">
              <a:latin typeface="Open Sans"/>
              <a:ea typeface="Open Sans"/>
              <a:cs typeface="Open Sans"/>
              <a:sym typeface="Open Sans"/>
            </a:endParaRPr>
          </a:p>
        </p:txBody>
      </p:sp>
      <p:sp>
        <p:nvSpPr>
          <p:cNvPr id="687" name="Google Shape;687;p87"/>
          <p:cNvSpPr/>
          <p:nvPr/>
        </p:nvSpPr>
        <p:spPr>
          <a:xfrm>
            <a:off x="7882700" y="50059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2</a:t>
            </a:r>
            <a:endParaRPr b="1">
              <a:latin typeface="Open Sans"/>
              <a:ea typeface="Open Sans"/>
              <a:cs typeface="Open Sans"/>
              <a:sym typeface="Open Sans"/>
            </a:endParaRPr>
          </a:p>
        </p:txBody>
      </p:sp>
      <p:sp>
        <p:nvSpPr>
          <p:cNvPr id="690" name="Google Shape;690;p87"/>
          <p:cNvSpPr/>
          <p:nvPr/>
        </p:nvSpPr>
        <p:spPr>
          <a:xfrm>
            <a:off x="49687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R6</a:t>
            </a:r>
            <a:endParaRPr b="1">
              <a:latin typeface="Open Sans"/>
              <a:ea typeface="Open Sans"/>
              <a:cs typeface="Open Sans"/>
              <a:sym typeface="Open Sans"/>
            </a:endParaRPr>
          </a:p>
        </p:txBody>
      </p:sp>
      <p:sp>
        <p:nvSpPr>
          <p:cNvPr id="691" name="Google Shape;691;p87"/>
          <p:cNvSpPr/>
          <p:nvPr/>
        </p:nvSpPr>
        <p:spPr>
          <a:xfrm>
            <a:off x="37876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cxnSp>
        <p:nvCxnSpPr>
          <p:cNvPr id="692" name="Google Shape;692;p87"/>
          <p:cNvCxnSpPr>
            <a:stCxn id="677" idx="3"/>
            <a:endCxn id="691" idx="1"/>
          </p:cNvCxnSpPr>
          <p:nvPr/>
        </p:nvCxnSpPr>
        <p:spPr>
          <a:xfrm flipH="1" rot="10800000">
            <a:off x="3171338" y="4680250"/>
            <a:ext cx="616200" cy="740700"/>
          </a:xfrm>
          <a:prstGeom prst="straightConnector1">
            <a:avLst/>
          </a:prstGeom>
          <a:noFill/>
          <a:ln cap="flat" cmpd="sng" w="9525">
            <a:solidFill>
              <a:schemeClr val="dk2"/>
            </a:solidFill>
            <a:prstDash val="solid"/>
            <a:round/>
            <a:headEnd len="med" w="med" type="none"/>
            <a:tailEnd len="med" w="med" type="none"/>
          </a:ln>
        </p:spPr>
      </p:cxnSp>
      <p:cxnSp>
        <p:nvCxnSpPr>
          <p:cNvPr id="693" name="Google Shape;693;p87"/>
          <p:cNvCxnSpPr>
            <a:stCxn id="691" idx="3"/>
            <a:endCxn id="690" idx="1"/>
          </p:cNvCxnSpPr>
          <p:nvPr/>
        </p:nvCxnSpPr>
        <p:spPr>
          <a:xfrm>
            <a:off x="4339313" y="468025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694" name="Google Shape;694;p87"/>
          <p:cNvCxnSpPr>
            <a:stCxn id="679" idx="0"/>
            <a:endCxn id="690" idx="2"/>
          </p:cNvCxnSpPr>
          <p:nvPr/>
        </p:nvCxnSpPr>
        <p:spPr>
          <a:xfrm rot="10800000">
            <a:off x="5244563" y="4941050"/>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695" name="Google Shape;695;p87"/>
          <p:cNvCxnSpPr>
            <a:stCxn id="690" idx="3"/>
            <a:endCxn id="680" idx="1"/>
          </p:cNvCxnSpPr>
          <p:nvPr/>
        </p:nvCxnSpPr>
        <p:spPr>
          <a:xfrm>
            <a:off x="5520413" y="4680250"/>
            <a:ext cx="629400" cy="709200"/>
          </a:xfrm>
          <a:prstGeom prst="straightConnector1">
            <a:avLst/>
          </a:prstGeom>
          <a:noFill/>
          <a:ln cap="flat" cmpd="sng" w="9525">
            <a:solidFill>
              <a:schemeClr val="dk2"/>
            </a:solidFill>
            <a:prstDash val="solid"/>
            <a:round/>
            <a:headEnd len="med" w="med" type="none"/>
            <a:tailEnd len="med" w="med" type="none"/>
          </a:ln>
        </p:spPr>
      </p:cxnSp>
      <p:cxnSp>
        <p:nvCxnSpPr>
          <p:cNvPr id="696" name="Google Shape;696;p87"/>
          <p:cNvCxnSpPr>
            <a:stCxn id="678" idx="0"/>
            <a:endCxn id="691" idx="2"/>
          </p:cNvCxnSpPr>
          <p:nvPr/>
        </p:nvCxnSpPr>
        <p:spPr>
          <a:xfrm rot="10800000">
            <a:off x="4063463" y="4941050"/>
            <a:ext cx="0" cy="1100100"/>
          </a:xfrm>
          <a:prstGeom prst="straightConnector1">
            <a:avLst/>
          </a:prstGeom>
          <a:noFill/>
          <a:ln cap="flat" cmpd="sng" w="9525">
            <a:solidFill>
              <a:schemeClr val="dk2"/>
            </a:solidFill>
            <a:prstDash val="solid"/>
            <a:round/>
            <a:headEnd len="med" w="med" type="none"/>
            <a:tailEnd len="med" w="med" type="none"/>
          </a:ln>
        </p:spPr>
      </p:cxnSp>
      <p:sp>
        <p:nvSpPr>
          <p:cNvPr id="697" name="Google Shape;697;p87"/>
          <p:cNvSpPr txBox="1"/>
          <p:nvPr/>
        </p:nvSpPr>
        <p:spPr>
          <a:xfrm>
            <a:off x="4339288" y="4259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30G</a:t>
            </a:r>
            <a:endParaRPr b="1" sz="1600">
              <a:solidFill>
                <a:srgbClr val="695D46"/>
              </a:solidFill>
              <a:latin typeface="Open Sans"/>
              <a:ea typeface="Open Sans"/>
              <a:cs typeface="Open Sans"/>
              <a:sym typeface="Open Sans"/>
            </a:endParaRPr>
          </a:p>
        </p:txBody>
      </p:sp>
      <p:sp>
        <p:nvSpPr>
          <p:cNvPr id="698" name="Google Shape;698;p87"/>
          <p:cNvSpPr txBox="1"/>
          <p:nvPr/>
        </p:nvSpPr>
        <p:spPr>
          <a:xfrm>
            <a:off x="4339313" y="5895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10G</a:t>
            </a:r>
            <a:endParaRPr b="1" sz="1600">
              <a:solidFill>
                <a:srgbClr val="695D46"/>
              </a:solidFill>
              <a:latin typeface="Open Sans"/>
              <a:ea typeface="Open Sans"/>
              <a:cs typeface="Open Sans"/>
              <a:sym typeface="Open Sans"/>
            </a:endParaRPr>
          </a:p>
        </p:txBody>
      </p:sp>
      <p:sp>
        <p:nvSpPr>
          <p:cNvPr id="699" name="Google Shape;699;p87"/>
          <p:cNvSpPr txBox="1"/>
          <p:nvPr/>
        </p:nvSpPr>
        <p:spPr>
          <a:xfrm>
            <a:off x="2709588" y="471016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
        <p:nvSpPr>
          <p:cNvPr id="700" name="Google Shape;700;p87"/>
          <p:cNvSpPr txBox="1"/>
          <p:nvPr/>
        </p:nvSpPr>
        <p:spPr>
          <a:xfrm>
            <a:off x="2709588" y="572551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a:t>
            </a:r>
            <a:endParaRPr b="1" sz="1600">
              <a:solidFill>
                <a:srgbClr val="695D46"/>
              </a:solidFill>
              <a:latin typeface="Open Sans"/>
              <a:ea typeface="Open Sans"/>
              <a:cs typeface="Open Sans"/>
              <a:sym typeface="Open Sans"/>
            </a:endParaRPr>
          </a:p>
        </p:txBody>
      </p:sp>
      <p:sp>
        <p:nvSpPr>
          <p:cNvPr id="701" name="Google Shape;701;p87"/>
          <p:cNvSpPr txBox="1"/>
          <p:nvPr>
            <p:ph idx="1" type="body"/>
          </p:nvPr>
        </p:nvSpPr>
        <p:spPr>
          <a:xfrm>
            <a:off x="457200" y="1600200"/>
            <a:ext cx="8229600" cy="23709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Use labels in header to customize the path that traffic takes</a:t>
            </a:r>
            <a:endParaRPr/>
          </a:p>
          <a:p>
            <a:pPr indent="-355600" lvl="1" marL="914400" rtl="0" algn="l">
              <a:spcBef>
                <a:spcPts val="0"/>
              </a:spcBef>
              <a:spcAft>
                <a:spcPts val="0"/>
              </a:spcAft>
              <a:buSzPts val="2000"/>
              <a:buChar char="○"/>
            </a:pPr>
            <a:r>
              <a:rPr lang="en"/>
              <a:t>But the existing network only does destination-based forwarding!</a:t>
            </a:r>
            <a:endParaRPr/>
          </a:p>
          <a:p>
            <a:pPr indent="-355600" lvl="1" marL="914400" rtl="0" algn="l">
              <a:spcBef>
                <a:spcPts val="0"/>
              </a:spcBef>
              <a:spcAft>
                <a:spcPts val="0"/>
              </a:spcAft>
              <a:buSzPts val="2000"/>
              <a:buChar char="○"/>
            </a:pPr>
            <a:r>
              <a:rPr lang="en"/>
              <a:t>Exploit that to create new paths</a:t>
            </a:r>
            <a:endParaRPr/>
          </a:p>
        </p:txBody>
      </p:sp>
      <p:sp>
        <p:nvSpPr>
          <p:cNvPr id="702" name="Google Shape;702;p87"/>
          <p:cNvSpPr txBox="1"/>
          <p:nvPr/>
        </p:nvSpPr>
        <p:spPr>
          <a:xfrm>
            <a:off x="3217500" y="5217850"/>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8"/>
          <p:cNvSpPr/>
          <p:nvPr/>
        </p:nvSpPr>
        <p:spPr>
          <a:xfrm rot="10800000">
            <a:off x="1210175" y="3535136"/>
            <a:ext cx="6887700" cy="1131300"/>
          </a:xfrm>
          <a:prstGeom prst="trapezoid">
            <a:avLst>
              <a:gd fmla="val 109786"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09" name="Google Shape;709;p88"/>
          <p:cNvSpPr/>
          <p:nvPr/>
        </p:nvSpPr>
        <p:spPr>
          <a:xfrm>
            <a:off x="1088325" y="4237150"/>
            <a:ext cx="7379700" cy="2430300"/>
          </a:xfrm>
          <a:prstGeom prst="ellipse">
            <a:avLst/>
          </a:prstGeom>
          <a:solidFill>
            <a:srgbClr val="C9DA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10" name="Google Shape;710;p88"/>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Traffic Engineering</a:t>
            </a:r>
            <a:endParaRPr/>
          </a:p>
        </p:txBody>
      </p:sp>
      <p:sp>
        <p:nvSpPr>
          <p:cNvPr id="711" name="Google Shape;711;p88"/>
          <p:cNvSpPr/>
          <p:nvPr/>
        </p:nvSpPr>
        <p:spPr>
          <a:xfrm>
            <a:off x="2619638" y="51601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712" name="Google Shape;712;p88"/>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713" name="Google Shape;713;p88"/>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714" name="Google Shape;714;p88"/>
          <p:cNvSpPr/>
          <p:nvPr/>
        </p:nvSpPr>
        <p:spPr>
          <a:xfrm>
            <a:off x="6149813" y="51286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715" name="Google Shape;715;p88"/>
          <p:cNvCxnSpPr>
            <a:stCxn id="711" idx="3"/>
            <a:endCxn id="712" idx="1"/>
          </p:cNvCxnSpPr>
          <p:nvPr/>
        </p:nvCxnSpPr>
        <p:spPr>
          <a:xfrm>
            <a:off x="3171338" y="5420950"/>
            <a:ext cx="616200" cy="881100"/>
          </a:xfrm>
          <a:prstGeom prst="straightConnector1">
            <a:avLst/>
          </a:prstGeom>
          <a:noFill/>
          <a:ln cap="flat" cmpd="sng" w="9525">
            <a:solidFill>
              <a:schemeClr val="dk2"/>
            </a:solidFill>
            <a:prstDash val="solid"/>
            <a:round/>
            <a:headEnd len="med" w="med" type="none"/>
            <a:tailEnd len="med" w="med" type="none"/>
          </a:ln>
        </p:spPr>
      </p:cxnSp>
      <p:cxnSp>
        <p:nvCxnSpPr>
          <p:cNvPr id="716" name="Google Shape;716;p88"/>
          <p:cNvCxnSpPr>
            <a:stCxn id="712" idx="3"/>
            <a:endCxn id="713"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717" name="Google Shape;717;p88"/>
          <p:cNvCxnSpPr>
            <a:stCxn id="713" idx="3"/>
            <a:endCxn id="714" idx="1"/>
          </p:cNvCxnSpPr>
          <p:nvPr/>
        </p:nvCxnSpPr>
        <p:spPr>
          <a:xfrm flipH="1" rot="10800000">
            <a:off x="5520413" y="5389400"/>
            <a:ext cx="629400" cy="912600"/>
          </a:xfrm>
          <a:prstGeom prst="straightConnector1">
            <a:avLst/>
          </a:prstGeom>
          <a:noFill/>
          <a:ln cap="flat" cmpd="sng" w="9525">
            <a:solidFill>
              <a:schemeClr val="dk2"/>
            </a:solidFill>
            <a:prstDash val="solid"/>
            <a:round/>
            <a:headEnd len="med" w="med" type="none"/>
            <a:tailEnd len="med" w="med" type="none"/>
          </a:ln>
        </p:spPr>
      </p:cxnSp>
      <p:cxnSp>
        <p:nvCxnSpPr>
          <p:cNvPr id="718" name="Google Shape;718;p88"/>
          <p:cNvCxnSpPr>
            <a:stCxn id="719" idx="3"/>
            <a:endCxn id="711" idx="1"/>
          </p:cNvCxnSpPr>
          <p:nvPr/>
        </p:nvCxnSpPr>
        <p:spPr>
          <a:xfrm>
            <a:off x="1355700" y="5420950"/>
            <a:ext cx="1263900" cy="0"/>
          </a:xfrm>
          <a:prstGeom prst="straightConnector1">
            <a:avLst/>
          </a:prstGeom>
          <a:noFill/>
          <a:ln cap="flat" cmpd="sng" w="9525">
            <a:solidFill>
              <a:schemeClr val="dk2"/>
            </a:solidFill>
            <a:prstDash val="solid"/>
            <a:round/>
            <a:headEnd len="med" w="med" type="none"/>
            <a:tailEnd len="med" w="med" type="none"/>
          </a:ln>
        </p:spPr>
      </p:cxnSp>
      <p:cxnSp>
        <p:nvCxnSpPr>
          <p:cNvPr id="720" name="Google Shape;720;p88"/>
          <p:cNvCxnSpPr>
            <a:stCxn id="721" idx="1"/>
            <a:endCxn id="714" idx="3"/>
          </p:cNvCxnSpPr>
          <p:nvPr/>
        </p:nvCxnSpPr>
        <p:spPr>
          <a:xfrm rot="10800000">
            <a:off x="6701600" y="5389450"/>
            <a:ext cx="1181100" cy="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88"/>
          <p:cNvCxnSpPr>
            <a:stCxn id="723" idx="2"/>
            <a:endCxn id="723" idx="2"/>
          </p:cNvCxnSpPr>
          <p:nvPr/>
        </p:nvCxnSpPr>
        <p:spPr>
          <a:xfrm>
            <a:off x="1230800" y="5182350"/>
            <a:ext cx="0" cy="0"/>
          </a:xfrm>
          <a:prstGeom prst="straightConnector1">
            <a:avLst/>
          </a:prstGeom>
          <a:noFill/>
          <a:ln cap="flat" cmpd="sng" w="9525">
            <a:solidFill>
              <a:schemeClr val="dk2"/>
            </a:solidFill>
            <a:prstDash val="solid"/>
            <a:round/>
            <a:headEnd len="med" w="med" type="none"/>
            <a:tailEnd len="med" w="med" type="none"/>
          </a:ln>
        </p:spPr>
      </p:cxnSp>
      <p:sp>
        <p:nvSpPr>
          <p:cNvPr id="724" name="Google Shape;724;p88"/>
          <p:cNvSpPr txBox="1"/>
          <p:nvPr/>
        </p:nvSpPr>
        <p:spPr>
          <a:xfrm>
            <a:off x="1008813" y="609890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Underlay Network</a:t>
            </a:r>
            <a:endParaRPr b="1" sz="1900">
              <a:solidFill>
                <a:srgbClr val="695D46"/>
              </a:solidFill>
              <a:latin typeface="Open Sans"/>
              <a:ea typeface="Open Sans"/>
              <a:cs typeface="Open Sans"/>
              <a:sym typeface="Open Sans"/>
            </a:endParaRPr>
          </a:p>
        </p:txBody>
      </p:sp>
      <p:sp>
        <p:nvSpPr>
          <p:cNvPr id="719" name="Google Shape;719;p88"/>
          <p:cNvSpPr/>
          <p:nvPr/>
        </p:nvSpPr>
        <p:spPr>
          <a:xfrm>
            <a:off x="457200" y="50374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1</a:t>
            </a:r>
            <a:endParaRPr b="1">
              <a:latin typeface="Open Sans"/>
              <a:ea typeface="Open Sans"/>
              <a:cs typeface="Open Sans"/>
              <a:sym typeface="Open Sans"/>
            </a:endParaRPr>
          </a:p>
        </p:txBody>
      </p:sp>
      <p:sp>
        <p:nvSpPr>
          <p:cNvPr id="721" name="Google Shape;721;p88"/>
          <p:cNvSpPr/>
          <p:nvPr/>
        </p:nvSpPr>
        <p:spPr>
          <a:xfrm>
            <a:off x="7882700" y="50059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2</a:t>
            </a:r>
            <a:endParaRPr b="1">
              <a:latin typeface="Open Sans"/>
              <a:ea typeface="Open Sans"/>
              <a:cs typeface="Open Sans"/>
              <a:sym typeface="Open Sans"/>
            </a:endParaRPr>
          </a:p>
        </p:txBody>
      </p:sp>
      <p:sp>
        <p:nvSpPr>
          <p:cNvPr id="725" name="Google Shape;725;p88"/>
          <p:cNvSpPr/>
          <p:nvPr/>
        </p:nvSpPr>
        <p:spPr>
          <a:xfrm>
            <a:off x="49687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R6</a:t>
            </a:r>
            <a:endParaRPr b="1">
              <a:latin typeface="Open Sans"/>
              <a:ea typeface="Open Sans"/>
              <a:cs typeface="Open Sans"/>
              <a:sym typeface="Open Sans"/>
            </a:endParaRPr>
          </a:p>
        </p:txBody>
      </p:sp>
      <p:sp>
        <p:nvSpPr>
          <p:cNvPr id="726" name="Google Shape;726;p88"/>
          <p:cNvSpPr/>
          <p:nvPr/>
        </p:nvSpPr>
        <p:spPr>
          <a:xfrm>
            <a:off x="37876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cxnSp>
        <p:nvCxnSpPr>
          <p:cNvPr id="727" name="Google Shape;727;p88"/>
          <p:cNvCxnSpPr>
            <a:stCxn id="711" idx="3"/>
            <a:endCxn id="726" idx="1"/>
          </p:cNvCxnSpPr>
          <p:nvPr/>
        </p:nvCxnSpPr>
        <p:spPr>
          <a:xfrm flipH="1" rot="10800000">
            <a:off x="3171338" y="4680250"/>
            <a:ext cx="616200" cy="74070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88"/>
          <p:cNvCxnSpPr>
            <a:stCxn id="726" idx="3"/>
            <a:endCxn id="725" idx="1"/>
          </p:cNvCxnSpPr>
          <p:nvPr/>
        </p:nvCxnSpPr>
        <p:spPr>
          <a:xfrm>
            <a:off x="4339313" y="468025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729" name="Google Shape;729;p88"/>
          <p:cNvCxnSpPr>
            <a:stCxn id="713" idx="0"/>
            <a:endCxn id="725" idx="2"/>
          </p:cNvCxnSpPr>
          <p:nvPr/>
        </p:nvCxnSpPr>
        <p:spPr>
          <a:xfrm rot="10800000">
            <a:off x="5244563" y="4941050"/>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730" name="Google Shape;730;p88"/>
          <p:cNvCxnSpPr>
            <a:stCxn id="725" idx="3"/>
            <a:endCxn id="714" idx="1"/>
          </p:cNvCxnSpPr>
          <p:nvPr/>
        </p:nvCxnSpPr>
        <p:spPr>
          <a:xfrm>
            <a:off x="5520413" y="4680250"/>
            <a:ext cx="629400" cy="709200"/>
          </a:xfrm>
          <a:prstGeom prst="straightConnector1">
            <a:avLst/>
          </a:prstGeom>
          <a:noFill/>
          <a:ln cap="flat" cmpd="sng" w="9525">
            <a:solidFill>
              <a:schemeClr val="dk2"/>
            </a:solidFill>
            <a:prstDash val="solid"/>
            <a:round/>
            <a:headEnd len="med" w="med" type="none"/>
            <a:tailEnd len="med" w="med" type="none"/>
          </a:ln>
        </p:spPr>
      </p:cxnSp>
      <p:cxnSp>
        <p:nvCxnSpPr>
          <p:cNvPr id="731" name="Google Shape;731;p88"/>
          <p:cNvCxnSpPr>
            <a:stCxn id="712" idx="0"/>
            <a:endCxn id="726" idx="2"/>
          </p:cNvCxnSpPr>
          <p:nvPr/>
        </p:nvCxnSpPr>
        <p:spPr>
          <a:xfrm rot="10800000">
            <a:off x="4063463" y="4941050"/>
            <a:ext cx="0" cy="1100100"/>
          </a:xfrm>
          <a:prstGeom prst="straightConnector1">
            <a:avLst/>
          </a:prstGeom>
          <a:noFill/>
          <a:ln cap="flat" cmpd="sng" w="9525">
            <a:solidFill>
              <a:schemeClr val="dk2"/>
            </a:solidFill>
            <a:prstDash val="solid"/>
            <a:round/>
            <a:headEnd len="med" w="med" type="none"/>
            <a:tailEnd len="med" w="med" type="none"/>
          </a:ln>
        </p:spPr>
      </p:cxnSp>
      <p:sp>
        <p:nvSpPr>
          <p:cNvPr id="732" name="Google Shape;732;p88"/>
          <p:cNvSpPr txBox="1"/>
          <p:nvPr/>
        </p:nvSpPr>
        <p:spPr>
          <a:xfrm>
            <a:off x="4339288" y="4259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30G</a:t>
            </a:r>
            <a:endParaRPr b="1" sz="1600">
              <a:solidFill>
                <a:srgbClr val="695D46"/>
              </a:solidFill>
              <a:latin typeface="Open Sans"/>
              <a:ea typeface="Open Sans"/>
              <a:cs typeface="Open Sans"/>
              <a:sym typeface="Open Sans"/>
            </a:endParaRPr>
          </a:p>
        </p:txBody>
      </p:sp>
      <p:sp>
        <p:nvSpPr>
          <p:cNvPr id="733" name="Google Shape;733;p88"/>
          <p:cNvSpPr txBox="1"/>
          <p:nvPr/>
        </p:nvSpPr>
        <p:spPr>
          <a:xfrm>
            <a:off x="4339313" y="5895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10G</a:t>
            </a:r>
            <a:endParaRPr b="1" sz="1600">
              <a:solidFill>
                <a:srgbClr val="695D46"/>
              </a:solidFill>
              <a:latin typeface="Open Sans"/>
              <a:ea typeface="Open Sans"/>
              <a:cs typeface="Open Sans"/>
              <a:sym typeface="Open Sans"/>
            </a:endParaRPr>
          </a:p>
        </p:txBody>
      </p:sp>
      <p:sp>
        <p:nvSpPr>
          <p:cNvPr id="734" name="Google Shape;734;p88"/>
          <p:cNvSpPr/>
          <p:nvPr/>
        </p:nvSpPr>
        <p:spPr>
          <a:xfrm rot="1128">
            <a:off x="457325" y="2176434"/>
            <a:ext cx="8229600" cy="17454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5" name="Google Shape;735;p88"/>
          <p:cNvSpPr txBox="1"/>
          <p:nvPr/>
        </p:nvSpPr>
        <p:spPr>
          <a:xfrm>
            <a:off x="550613" y="1977225"/>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Overlay Network</a:t>
            </a:r>
            <a:endParaRPr b="1" sz="1900">
              <a:solidFill>
                <a:srgbClr val="695D46"/>
              </a:solidFill>
              <a:latin typeface="Open Sans"/>
              <a:ea typeface="Open Sans"/>
              <a:cs typeface="Open Sans"/>
              <a:sym typeface="Open Sans"/>
            </a:endParaRPr>
          </a:p>
        </p:txBody>
      </p:sp>
      <p:sp>
        <p:nvSpPr>
          <p:cNvPr id="736" name="Google Shape;736;p88"/>
          <p:cNvSpPr/>
          <p:nvPr/>
        </p:nvSpPr>
        <p:spPr>
          <a:xfrm>
            <a:off x="7882700" y="2665375"/>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2</a:t>
            </a:r>
            <a:endParaRPr b="1">
              <a:latin typeface="Open Sans"/>
              <a:ea typeface="Open Sans"/>
              <a:cs typeface="Open Sans"/>
              <a:sym typeface="Open Sans"/>
            </a:endParaRPr>
          </a:p>
        </p:txBody>
      </p:sp>
      <p:sp>
        <p:nvSpPr>
          <p:cNvPr id="737" name="Google Shape;737;p88"/>
          <p:cNvSpPr/>
          <p:nvPr/>
        </p:nvSpPr>
        <p:spPr>
          <a:xfrm>
            <a:off x="457200" y="2665575"/>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1</a:t>
            </a:r>
            <a:endParaRPr b="1">
              <a:latin typeface="Open Sans"/>
              <a:ea typeface="Open Sans"/>
              <a:cs typeface="Open Sans"/>
              <a:sym typeface="Open Sans"/>
            </a:endParaRPr>
          </a:p>
        </p:txBody>
      </p:sp>
      <p:sp>
        <p:nvSpPr>
          <p:cNvPr id="738" name="Google Shape;738;p88"/>
          <p:cNvSpPr txBox="1"/>
          <p:nvPr/>
        </p:nvSpPr>
        <p:spPr>
          <a:xfrm>
            <a:off x="2709588" y="471016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
        <p:nvSpPr>
          <p:cNvPr id="739" name="Google Shape;739;p88"/>
          <p:cNvSpPr txBox="1"/>
          <p:nvPr/>
        </p:nvSpPr>
        <p:spPr>
          <a:xfrm>
            <a:off x="2709588" y="572551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a:t>
            </a:r>
            <a:endParaRPr b="1" sz="1600">
              <a:solidFill>
                <a:srgbClr val="695D46"/>
              </a:solidFill>
              <a:latin typeface="Open Sans"/>
              <a:ea typeface="Open Sans"/>
              <a:cs typeface="Open Sans"/>
              <a:sym typeface="Open Sans"/>
            </a:endParaRPr>
          </a:p>
        </p:txBody>
      </p:sp>
      <p:sp>
        <p:nvSpPr>
          <p:cNvPr id="740" name="Google Shape;740;p88"/>
          <p:cNvSpPr/>
          <p:nvPr/>
        </p:nvSpPr>
        <p:spPr>
          <a:xfrm>
            <a:off x="1376550" y="3000438"/>
            <a:ext cx="6485300" cy="357825"/>
          </a:xfrm>
          <a:custGeom>
            <a:rect b="b" l="l" r="r" t="t"/>
            <a:pathLst>
              <a:path extrusionOk="0" h="14313" w="259412">
                <a:moveTo>
                  <a:pt x="0" y="0"/>
                </a:moveTo>
                <a:cubicBezTo>
                  <a:pt x="21667" y="2386"/>
                  <a:pt x="86769" y="14313"/>
                  <a:pt x="130004" y="14313"/>
                </a:cubicBezTo>
                <a:cubicBezTo>
                  <a:pt x="173239" y="14313"/>
                  <a:pt x="237844" y="2386"/>
                  <a:pt x="259412" y="0"/>
                </a:cubicBezTo>
              </a:path>
            </a:pathLst>
          </a:custGeom>
          <a:noFill/>
          <a:ln cap="flat" cmpd="sng" w="152400">
            <a:solidFill>
              <a:srgbClr val="EA9999"/>
            </a:solidFill>
            <a:prstDash val="solid"/>
            <a:round/>
            <a:headEnd len="med" w="med" type="none"/>
            <a:tailEnd len="med" w="med" type="none"/>
          </a:ln>
        </p:spPr>
      </p:sp>
      <p:sp>
        <p:nvSpPr>
          <p:cNvPr id="741" name="Google Shape;741;p88"/>
          <p:cNvSpPr/>
          <p:nvPr/>
        </p:nvSpPr>
        <p:spPr>
          <a:xfrm>
            <a:off x="1376550" y="3126249"/>
            <a:ext cx="6485300" cy="597997"/>
          </a:xfrm>
          <a:custGeom>
            <a:rect b="b" l="l" r="r" t="t"/>
            <a:pathLst>
              <a:path extrusionOk="0" h="14313" w="259412">
                <a:moveTo>
                  <a:pt x="0" y="0"/>
                </a:moveTo>
                <a:cubicBezTo>
                  <a:pt x="21667" y="2386"/>
                  <a:pt x="86769" y="14313"/>
                  <a:pt x="130004" y="14313"/>
                </a:cubicBezTo>
                <a:cubicBezTo>
                  <a:pt x="173239" y="14313"/>
                  <a:pt x="237844" y="2386"/>
                  <a:pt x="259412" y="0"/>
                </a:cubicBezTo>
              </a:path>
            </a:pathLst>
          </a:custGeom>
          <a:noFill/>
          <a:ln cap="flat" cmpd="sng" w="152400">
            <a:solidFill>
              <a:srgbClr val="B6D7A8"/>
            </a:solidFill>
            <a:prstDash val="solid"/>
            <a:round/>
            <a:headEnd len="med" w="med" type="none"/>
            <a:tailEnd len="med" w="med" type="none"/>
          </a:ln>
        </p:spPr>
      </p:sp>
      <p:sp>
        <p:nvSpPr>
          <p:cNvPr id="742" name="Google Shape;742;p88"/>
          <p:cNvSpPr/>
          <p:nvPr/>
        </p:nvSpPr>
        <p:spPr>
          <a:xfrm flipH="1" rot="10800000">
            <a:off x="1376550" y="2715121"/>
            <a:ext cx="6485300" cy="357825"/>
          </a:xfrm>
          <a:custGeom>
            <a:rect b="b" l="l" r="r" t="t"/>
            <a:pathLst>
              <a:path extrusionOk="0" h="14313" w="259412">
                <a:moveTo>
                  <a:pt x="0" y="0"/>
                </a:moveTo>
                <a:cubicBezTo>
                  <a:pt x="21667" y="2386"/>
                  <a:pt x="86769" y="14313"/>
                  <a:pt x="130004" y="14313"/>
                </a:cubicBezTo>
                <a:cubicBezTo>
                  <a:pt x="173239" y="14313"/>
                  <a:pt x="237844" y="2386"/>
                  <a:pt x="259412" y="0"/>
                </a:cubicBezTo>
              </a:path>
            </a:pathLst>
          </a:custGeom>
          <a:noFill/>
          <a:ln cap="flat" cmpd="sng" w="152400">
            <a:solidFill>
              <a:srgbClr val="4A86E8"/>
            </a:solidFill>
            <a:prstDash val="solid"/>
            <a:round/>
            <a:headEnd len="med" w="med" type="none"/>
            <a:tailEnd len="med" w="med" type="none"/>
          </a:ln>
        </p:spPr>
      </p:sp>
      <p:sp>
        <p:nvSpPr>
          <p:cNvPr id="743" name="Google Shape;743;p88"/>
          <p:cNvSpPr/>
          <p:nvPr/>
        </p:nvSpPr>
        <p:spPr>
          <a:xfrm flipH="1" rot="10800000">
            <a:off x="1376550" y="2349138"/>
            <a:ext cx="6485300" cy="597997"/>
          </a:xfrm>
          <a:custGeom>
            <a:rect b="b" l="l" r="r" t="t"/>
            <a:pathLst>
              <a:path extrusionOk="0" h="14313" w="259412">
                <a:moveTo>
                  <a:pt x="0" y="0"/>
                </a:moveTo>
                <a:cubicBezTo>
                  <a:pt x="21667" y="2386"/>
                  <a:pt x="86769" y="14313"/>
                  <a:pt x="130004" y="14313"/>
                </a:cubicBezTo>
                <a:cubicBezTo>
                  <a:pt x="173239" y="14313"/>
                  <a:pt x="237844" y="2386"/>
                  <a:pt x="259412" y="0"/>
                </a:cubicBezTo>
              </a:path>
            </a:pathLst>
          </a:custGeom>
          <a:noFill/>
          <a:ln cap="flat" cmpd="sng" w="152400">
            <a:solidFill>
              <a:srgbClr val="B4A7D6"/>
            </a:solidFill>
            <a:prstDash val="solid"/>
            <a:round/>
            <a:headEnd len="med" w="med" type="none"/>
            <a:tailEnd len="med" w="med" type="none"/>
          </a:ln>
        </p:spPr>
      </p:sp>
      <p:sp>
        <p:nvSpPr>
          <p:cNvPr id="744" name="Google Shape;744;p88"/>
          <p:cNvSpPr txBox="1"/>
          <p:nvPr/>
        </p:nvSpPr>
        <p:spPr>
          <a:xfrm>
            <a:off x="3981575" y="1948200"/>
            <a:ext cx="1181100" cy="52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R5-R6</a:t>
            </a:r>
            <a:endParaRPr sz="16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600">
              <a:solidFill>
                <a:schemeClr val="dk1"/>
              </a:solidFill>
              <a:latin typeface="Open Sans"/>
              <a:ea typeface="Open Sans"/>
              <a:cs typeface="Open Sans"/>
              <a:sym typeface="Open Sans"/>
            </a:endParaRPr>
          </a:p>
        </p:txBody>
      </p:sp>
      <p:sp>
        <p:nvSpPr>
          <p:cNvPr id="745" name="Google Shape;745;p88"/>
          <p:cNvSpPr txBox="1"/>
          <p:nvPr/>
        </p:nvSpPr>
        <p:spPr>
          <a:xfrm>
            <a:off x="4028650" y="2340500"/>
            <a:ext cx="1181100" cy="52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Open Sans"/>
                <a:ea typeface="Open Sans"/>
                <a:cs typeface="Open Sans"/>
                <a:sym typeface="Open Sans"/>
              </a:rPr>
              <a:t>R5-R2-R3</a:t>
            </a:r>
            <a:endParaRPr sz="16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600">
              <a:solidFill>
                <a:schemeClr val="dk1"/>
              </a:solidFill>
              <a:latin typeface="Open Sans"/>
              <a:ea typeface="Open Sans"/>
              <a:cs typeface="Open Sans"/>
              <a:sym typeface="Open Sans"/>
            </a:endParaRPr>
          </a:p>
        </p:txBody>
      </p:sp>
      <p:sp>
        <p:nvSpPr>
          <p:cNvPr id="746" name="Google Shape;746;p88"/>
          <p:cNvSpPr txBox="1"/>
          <p:nvPr/>
        </p:nvSpPr>
        <p:spPr>
          <a:xfrm>
            <a:off x="4028650" y="2980275"/>
            <a:ext cx="1181100" cy="52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Open Sans"/>
                <a:ea typeface="Open Sans"/>
                <a:cs typeface="Open Sans"/>
                <a:sym typeface="Open Sans"/>
              </a:rPr>
              <a:t>R2-R5-R6</a:t>
            </a:r>
            <a:endParaRPr sz="16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600">
              <a:solidFill>
                <a:schemeClr val="dk1"/>
              </a:solidFill>
              <a:latin typeface="Open Sans"/>
              <a:ea typeface="Open Sans"/>
              <a:cs typeface="Open Sans"/>
              <a:sym typeface="Open Sans"/>
            </a:endParaRPr>
          </a:p>
        </p:txBody>
      </p:sp>
      <p:sp>
        <p:nvSpPr>
          <p:cNvPr id="747" name="Google Shape;747;p88"/>
          <p:cNvSpPr txBox="1"/>
          <p:nvPr/>
        </p:nvSpPr>
        <p:spPr>
          <a:xfrm>
            <a:off x="4028650" y="3394188"/>
            <a:ext cx="1181100" cy="52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Open Sans"/>
                <a:ea typeface="Open Sans"/>
                <a:cs typeface="Open Sans"/>
                <a:sym typeface="Open Sans"/>
              </a:rPr>
              <a:t>R2-R3</a:t>
            </a:r>
            <a:endParaRPr sz="16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600">
              <a:solidFill>
                <a:schemeClr val="dk1"/>
              </a:solidFill>
              <a:latin typeface="Open Sans"/>
              <a:ea typeface="Open Sans"/>
              <a:cs typeface="Open Sans"/>
              <a:sym typeface="Open Sans"/>
            </a:endParaRPr>
          </a:p>
        </p:txBody>
      </p:sp>
      <p:sp>
        <p:nvSpPr>
          <p:cNvPr id="748" name="Google Shape;748;p88"/>
          <p:cNvSpPr txBox="1"/>
          <p:nvPr/>
        </p:nvSpPr>
        <p:spPr>
          <a:xfrm>
            <a:off x="3217500" y="5217850"/>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9"/>
          <p:cNvSpPr/>
          <p:nvPr/>
        </p:nvSpPr>
        <p:spPr>
          <a:xfrm rot="10800000">
            <a:off x="1210175" y="3535136"/>
            <a:ext cx="6887700" cy="1131300"/>
          </a:xfrm>
          <a:prstGeom prst="trapezoid">
            <a:avLst>
              <a:gd fmla="val 109786"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55" name="Google Shape;755;p89"/>
          <p:cNvSpPr/>
          <p:nvPr/>
        </p:nvSpPr>
        <p:spPr>
          <a:xfrm>
            <a:off x="1088325" y="4237150"/>
            <a:ext cx="7379700" cy="2430300"/>
          </a:xfrm>
          <a:prstGeom prst="ellipse">
            <a:avLst/>
          </a:prstGeom>
          <a:solidFill>
            <a:srgbClr val="C9DA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56" name="Google Shape;756;p89"/>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Traffic Engineering</a:t>
            </a:r>
            <a:endParaRPr/>
          </a:p>
        </p:txBody>
      </p:sp>
      <p:sp>
        <p:nvSpPr>
          <p:cNvPr id="757" name="Google Shape;757;p89"/>
          <p:cNvSpPr/>
          <p:nvPr/>
        </p:nvSpPr>
        <p:spPr>
          <a:xfrm>
            <a:off x="2619638" y="51601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758" name="Google Shape;758;p89"/>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759" name="Google Shape;759;p89"/>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760" name="Google Shape;760;p89"/>
          <p:cNvSpPr/>
          <p:nvPr/>
        </p:nvSpPr>
        <p:spPr>
          <a:xfrm>
            <a:off x="6149813" y="51286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761" name="Google Shape;761;p89"/>
          <p:cNvCxnSpPr>
            <a:stCxn id="757" idx="3"/>
            <a:endCxn id="758" idx="1"/>
          </p:cNvCxnSpPr>
          <p:nvPr/>
        </p:nvCxnSpPr>
        <p:spPr>
          <a:xfrm>
            <a:off x="3171338" y="5420950"/>
            <a:ext cx="616200" cy="881100"/>
          </a:xfrm>
          <a:prstGeom prst="straightConnector1">
            <a:avLst/>
          </a:prstGeom>
          <a:noFill/>
          <a:ln cap="flat" cmpd="sng" w="9525">
            <a:solidFill>
              <a:schemeClr val="dk2"/>
            </a:solidFill>
            <a:prstDash val="solid"/>
            <a:round/>
            <a:headEnd len="med" w="med" type="none"/>
            <a:tailEnd len="med" w="med" type="none"/>
          </a:ln>
        </p:spPr>
      </p:cxnSp>
      <p:cxnSp>
        <p:nvCxnSpPr>
          <p:cNvPr id="762" name="Google Shape;762;p89"/>
          <p:cNvCxnSpPr>
            <a:stCxn id="758" idx="3"/>
            <a:endCxn id="759"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89"/>
          <p:cNvCxnSpPr>
            <a:stCxn id="759" idx="3"/>
            <a:endCxn id="760" idx="1"/>
          </p:cNvCxnSpPr>
          <p:nvPr/>
        </p:nvCxnSpPr>
        <p:spPr>
          <a:xfrm flipH="1" rot="10800000">
            <a:off x="5520413" y="5389400"/>
            <a:ext cx="629400" cy="9126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89"/>
          <p:cNvCxnSpPr>
            <a:stCxn id="765" idx="3"/>
            <a:endCxn id="757" idx="1"/>
          </p:cNvCxnSpPr>
          <p:nvPr/>
        </p:nvCxnSpPr>
        <p:spPr>
          <a:xfrm>
            <a:off x="1355700" y="5420950"/>
            <a:ext cx="1263900" cy="0"/>
          </a:xfrm>
          <a:prstGeom prst="straightConnector1">
            <a:avLst/>
          </a:prstGeom>
          <a:noFill/>
          <a:ln cap="flat" cmpd="sng" w="9525">
            <a:solidFill>
              <a:schemeClr val="dk2"/>
            </a:solidFill>
            <a:prstDash val="solid"/>
            <a:round/>
            <a:headEnd len="med" w="med" type="none"/>
            <a:tailEnd len="med" w="med" type="none"/>
          </a:ln>
        </p:spPr>
      </p:cxnSp>
      <p:cxnSp>
        <p:nvCxnSpPr>
          <p:cNvPr id="766" name="Google Shape;766;p89"/>
          <p:cNvCxnSpPr>
            <a:stCxn id="767" idx="1"/>
            <a:endCxn id="760" idx="3"/>
          </p:cNvCxnSpPr>
          <p:nvPr/>
        </p:nvCxnSpPr>
        <p:spPr>
          <a:xfrm rot="10800000">
            <a:off x="6701600" y="5389450"/>
            <a:ext cx="1181100" cy="0"/>
          </a:xfrm>
          <a:prstGeom prst="straightConnector1">
            <a:avLst/>
          </a:prstGeom>
          <a:noFill/>
          <a:ln cap="flat" cmpd="sng" w="9525">
            <a:solidFill>
              <a:schemeClr val="dk2"/>
            </a:solidFill>
            <a:prstDash val="solid"/>
            <a:round/>
            <a:headEnd len="med" w="med" type="none"/>
            <a:tailEnd len="med" w="med" type="none"/>
          </a:ln>
        </p:spPr>
      </p:cxnSp>
      <p:cxnSp>
        <p:nvCxnSpPr>
          <p:cNvPr id="768" name="Google Shape;768;p89"/>
          <p:cNvCxnSpPr>
            <a:stCxn id="769" idx="2"/>
            <a:endCxn id="769" idx="2"/>
          </p:cNvCxnSpPr>
          <p:nvPr/>
        </p:nvCxnSpPr>
        <p:spPr>
          <a:xfrm>
            <a:off x="1230800" y="5182350"/>
            <a:ext cx="0" cy="0"/>
          </a:xfrm>
          <a:prstGeom prst="straightConnector1">
            <a:avLst/>
          </a:prstGeom>
          <a:noFill/>
          <a:ln cap="flat" cmpd="sng" w="9525">
            <a:solidFill>
              <a:schemeClr val="dk2"/>
            </a:solidFill>
            <a:prstDash val="solid"/>
            <a:round/>
            <a:headEnd len="med" w="med" type="none"/>
            <a:tailEnd len="med" w="med" type="none"/>
          </a:ln>
        </p:spPr>
      </p:cxnSp>
      <p:sp>
        <p:nvSpPr>
          <p:cNvPr id="770" name="Google Shape;770;p89"/>
          <p:cNvSpPr txBox="1"/>
          <p:nvPr/>
        </p:nvSpPr>
        <p:spPr>
          <a:xfrm>
            <a:off x="1008813" y="609890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Underlay Network</a:t>
            </a:r>
            <a:endParaRPr b="1" sz="1900">
              <a:solidFill>
                <a:srgbClr val="695D46"/>
              </a:solidFill>
              <a:latin typeface="Open Sans"/>
              <a:ea typeface="Open Sans"/>
              <a:cs typeface="Open Sans"/>
              <a:sym typeface="Open Sans"/>
            </a:endParaRPr>
          </a:p>
        </p:txBody>
      </p:sp>
      <p:sp>
        <p:nvSpPr>
          <p:cNvPr id="765" name="Google Shape;765;p89"/>
          <p:cNvSpPr/>
          <p:nvPr/>
        </p:nvSpPr>
        <p:spPr>
          <a:xfrm>
            <a:off x="457200" y="50374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1</a:t>
            </a:r>
            <a:endParaRPr b="1">
              <a:latin typeface="Open Sans"/>
              <a:ea typeface="Open Sans"/>
              <a:cs typeface="Open Sans"/>
              <a:sym typeface="Open Sans"/>
            </a:endParaRPr>
          </a:p>
        </p:txBody>
      </p:sp>
      <p:sp>
        <p:nvSpPr>
          <p:cNvPr id="767" name="Google Shape;767;p89"/>
          <p:cNvSpPr/>
          <p:nvPr/>
        </p:nvSpPr>
        <p:spPr>
          <a:xfrm>
            <a:off x="7882700" y="50059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2</a:t>
            </a:r>
            <a:endParaRPr b="1">
              <a:latin typeface="Open Sans"/>
              <a:ea typeface="Open Sans"/>
              <a:cs typeface="Open Sans"/>
              <a:sym typeface="Open Sans"/>
            </a:endParaRPr>
          </a:p>
        </p:txBody>
      </p:sp>
      <p:sp>
        <p:nvSpPr>
          <p:cNvPr id="771" name="Google Shape;771;p89"/>
          <p:cNvSpPr/>
          <p:nvPr/>
        </p:nvSpPr>
        <p:spPr>
          <a:xfrm>
            <a:off x="49687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R6</a:t>
            </a:r>
            <a:endParaRPr b="1">
              <a:latin typeface="Open Sans"/>
              <a:ea typeface="Open Sans"/>
              <a:cs typeface="Open Sans"/>
              <a:sym typeface="Open Sans"/>
            </a:endParaRPr>
          </a:p>
        </p:txBody>
      </p:sp>
      <p:sp>
        <p:nvSpPr>
          <p:cNvPr id="772" name="Google Shape;772;p89"/>
          <p:cNvSpPr/>
          <p:nvPr/>
        </p:nvSpPr>
        <p:spPr>
          <a:xfrm>
            <a:off x="37876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cxnSp>
        <p:nvCxnSpPr>
          <p:cNvPr id="773" name="Google Shape;773;p89"/>
          <p:cNvCxnSpPr>
            <a:stCxn id="757" idx="3"/>
            <a:endCxn id="772" idx="1"/>
          </p:cNvCxnSpPr>
          <p:nvPr/>
        </p:nvCxnSpPr>
        <p:spPr>
          <a:xfrm flipH="1" rot="10800000">
            <a:off x="3171338" y="4680250"/>
            <a:ext cx="616200" cy="740700"/>
          </a:xfrm>
          <a:prstGeom prst="straightConnector1">
            <a:avLst/>
          </a:prstGeom>
          <a:noFill/>
          <a:ln cap="flat" cmpd="sng" w="9525">
            <a:solidFill>
              <a:schemeClr val="dk2"/>
            </a:solidFill>
            <a:prstDash val="solid"/>
            <a:round/>
            <a:headEnd len="med" w="med" type="none"/>
            <a:tailEnd len="med" w="med" type="none"/>
          </a:ln>
        </p:spPr>
      </p:cxnSp>
      <p:cxnSp>
        <p:nvCxnSpPr>
          <p:cNvPr id="774" name="Google Shape;774;p89"/>
          <p:cNvCxnSpPr>
            <a:stCxn id="772" idx="3"/>
            <a:endCxn id="771" idx="1"/>
          </p:cNvCxnSpPr>
          <p:nvPr/>
        </p:nvCxnSpPr>
        <p:spPr>
          <a:xfrm>
            <a:off x="4339313" y="468025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775" name="Google Shape;775;p89"/>
          <p:cNvCxnSpPr>
            <a:stCxn id="759" idx="0"/>
            <a:endCxn id="771" idx="2"/>
          </p:cNvCxnSpPr>
          <p:nvPr/>
        </p:nvCxnSpPr>
        <p:spPr>
          <a:xfrm rot="10800000">
            <a:off x="5244563" y="4941050"/>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776" name="Google Shape;776;p89"/>
          <p:cNvCxnSpPr>
            <a:stCxn id="771" idx="3"/>
            <a:endCxn id="760" idx="1"/>
          </p:cNvCxnSpPr>
          <p:nvPr/>
        </p:nvCxnSpPr>
        <p:spPr>
          <a:xfrm>
            <a:off x="5520413" y="4680250"/>
            <a:ext cx="629400" cy="709200"/>
          </a:xfrm>
          <a:prstGeom prst="straightConnector1">
            <a:avLst/>
          </a:prstGeom>
          <a:noFill/>
          <a:ln cap="flat" cmpd="sng" w="9525">
            <a:solidFill>
              <a:schemeClr val="dk2"/>
            </a:solidFill>
            <a:prstDash val="solid"/>
            <a:round/>
            <a:headEnd len="med" w="med" type="none"/>
            <a:tailEnd len="med" w="med" type="none"/>
          </a:ln>
        </p:spPr>
      </p:cxnSp>
      <p:cxnSp>
        <p:nvCxnSpPr>
          <p:cNvPr id="777" name="Google Shape;777;p89"/>
          <p:cNvCxnSpPr>
            <a:stCxn id="758" idx="0"/>
            <a:endCxn id="772" idx="2"/>
          </p:cNvCxnSpPr>
          <p:nvPr/>
        </p:nvCxnSpPr>
        <p:spPr>
          <a:xfrm rot="10800000">
            <a:off x="4063463" y="4941050"/>
            <a:ext cx="0" cy="1100100"/>
          </a:xfrm>
          <a:prstGeom prst="straightConnector1">
            <a:avLst/>
          </a:prstGeom>
          <a:noFill/>
          <a:ln cap="flat" cmpd="sng" w="9525">
            <a:solidFill>
              <a:schemeClr val="dk2"/>
            </a:solidFill>
            <a:prstDash val="solid"/>
            <a:round/>
            <a:headEnd len="med" w="med" type="none"/>
            <a:tailEnd len="med" w="med" type="none"/>
          </a:ln>
        </p:spPr>
      </p:cxnSp>
      <p:sp>
        <p:nvSpPr>
          <p:cNvPr id="778" name="Google Shape;778;p89"/>
          <p:cNvSpPr txBox="1"/>
          <p:nvPr/>
        </p:nvSpPr>
        <p:spPr>
          <a:xfrm>
            <a:off x="4339288" y="4259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30G</a:t>
            </a:r>
            <a:endParaRPr b="1" sz="1600">
              <a:solidFill>
                <a:srgbClr val="695D46"/>
              </a:solidFill>
              <a:latin typeface="Open Sans"/>
              <a:ea typeface="Open Sans"/>
              <a:cs typeface="Open Sans"/>
              <a:sym typeface="Open Sans"/>
            </a:endParaRPr>
          </a:p>
        </p:txBody>
      </p:sp>
      <p:sp>
        <p:nvSpPr>
          <p:cNvPr id="779" name="Google Shape;779;p89"/>
          <p:cNvSpPr txBox="1"/>
          <p:nvPr/>
        </p:nvSpPr>
        <p:spPr>
          <a:xfrm>
            <a:off x="4339313" y="5895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10G</a:t>
            </a:r>
            <a:endParaRPr b="1" sz="1600">
              <a:solidFill>
                <a:srgbClr val="695D46"/>
              </a:solidFill>
              <a:latin typeface="Open Sans"/>
              <a:ea typeface="Open Sans"/>
              <a:cs typeface="Open Sans"/>
              <a:sym typeface="Open Sans"/>
            </a:endParaRPr>
          </a:p>
        </p:txBody>
      </p:sp>
      <p:sp>
        <p:nvSpPr>
          <p:cNvPr id="780" name="Google Shape;780;p89"/>
          <p:cNvSpPr/>
          <p:nvPr/>
        </p:nvSpPr>
        <p:spPr>
          <a:xfrm rot="1128">
            <a:off x="457325" y="2176434"/>
            <a:ext cx="8229600" cy="17454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81" name="Google Shape;781;p89"/>
          <p:cNvSpPr txBox="1"/>
          <p:nvPr/>
        </p:nvSpPr>
        <p:spPr>
          <a:xfrm>
            <a:off x="550613" y="1977225"/>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Overlay Network</a:t>
            </a:r>
            <a:endParaRPr b="1" sz="1900">
              <a:solidFill>
                <a:srgbClr val="695D46"/>
              </a:solidFill>
              <a:latin typeface="Open Sans"/>
              <a:ea typeface="Open Sans"/>
              <a:cs typeface="Open Sans"/>
              <a:sym typeface="Open Sans"/>
            </a:endParaRPr>
          </a:p>
        </p:txBody>
      </p:sp>
      <p:sp>
        <p:nvSpPr>
          <p:cNvPr id="782" name="Google Shape;782;p89"/>
          <p:cNvSpPr/>
          <p:nvPr/>
        </p:nvSpPr>
        <p:spPr>
          <a:xfrm>
            <a:off x="3787613" y="3598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783" name="Google Shape;783;p89"/>
          <p:cNvSpPr/>
          <p:nvPr/>
        </p:nvSpPr>
        <p:spPr>
          <a:xfrm>
            <a:off x="4968713" y="3598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784" name="Google Shape;784;p89"/>
          <p:cNvSpPr/>
          <p:nvPr/>
        </p:nvSpPr>
        <p:spPr>
          <a:xfrm>
            <a:off x="4968713" y="19772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R6</a:t>
            </a:r>
            <a:endParaRPr b="1">
              <a:latin typeface="Open Sans"/>
              <a:ea typeface="Open Sans"/>
              <a:cs typeface="Open Sans"/>
              <a:sym typeface="Open Sans"/>
            </a:endParaRPr>
          </a:p>
        </p:txBody>
      </p:sp>
      <p:sp>
        <p:nvSpPr>
          <p:cNvPr id="785" name="Google Shape;785;p89"/>
          <p:cNvSpPr/>
          <p:nvPr/>
        </p:nvSpPr>
        <p:spPr>
          <a:xfrm>
            <a:off x="3787613" y="19772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cxnSp>
        <p:nvCxnSpPr>
          <p:cNvPr id="786" name="Google Shape;786;p89"/>
          <p:cNvCxnSpPr>
            <a:stCxn id="783" idx="0"/>
            <a:endCxn id="784" idx="2"/>
          </p:cNvCxnSpPr>
          <p:nvPr/>
        </p:nvCxnSpPr>
        <p:spPr>
          <a:xfrm rot="10800000">
            <a:off x="5244563" y="2498875"/>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787" name="Google Shape;787;p89"/>
          <p:cNvCxnSpPr>
            <a:stCxn id="783" idx="1"/>
            <a:endCxn id="782" idx="3"/>
          </p:cNvCxnSpPr>
          <p:nvPr/>
        </p:nvCxnSpPr>
        <p:spPr>
          <a:xfrm rot="10800000">
            <a:off x="4339313" y="38598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788" name="Google Shape;788;p89"/>
          <p:cNvCxnSpPr>
            <a:stCxn id="782" idx="0"/>
            <a:endCxn id="785" idx="2"/>
          </p:cNvCxnSpPr>
          <p:nvPr/>
        </p:nvCxnSpPr>
        <p:spPr>
          <a:xfrm rot="10800000">
            <a:off x="4063463" y="2498875"/>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789" name="Google Shape;789;p89"/>
          <p:cNvCxnSpPr>
            <a:stCxn id="784" idx="1"/>
            <a:endCxn id="785" idx="3"/>
          </p:cNvCxnSpPr>
          <p:nvPr/>
        </p:nvCxnSpPr>
        <p:spPr>
          <a:xfrm rot="10800000">
            <a:off x="4339313" y="2238075"/>
            <a:ext cx="629400" cy="0"/>
          </a:xfrm>
          <a:prstGeom prst="straightConnector1">
            <a:avLst/>
          </a:prstGeom>
          <a:noFill/>
          <a:ln cap="flat" cmpd="sng" w="9525">
            <a:solidFill>
              <a:schemeClr val="dk2"/>
            </a:solidFill>
            <a:prstDash val="solid"/>
            <a:round/>
            <a:headEnd len="med" w="med" type="none"/>
            <a:tailEnd len="med" w="med" type="none"/>
          </a:ln>
        </p:spPr>
      </p:cxnSp>
      <p:sp>
        <p:nvSpPr>
          <p:cNvPr id="790" name="Google Shape;790;p89"/>
          <p:cNvSpPr/>
          <p:nvPr/>
        </p:nvSpPr>
        <p:spPr>
          <a:xfrm>
            <a:off x="7882700" y="2665375"/>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2</a:t>
            </a:r>
            <a:endParaRPr b="1">
              <a:latin typeface="Open Sans"/>
              <a:ea typeface="Open Sans"/>
              <a:cs typeface="Open Sans"/>
              <a:sym typeface="Open Sans"/>
            </a:endParaRPr>
          </a:p>
        </p:txBody>
      </p:sp>
      <p:sp>
        <p:nvSpPr>
          <p:cNvPr id="791" name="Google Shape;791;p89"/>
          <p:cNvSpPr/>
          <p:nvPr/>
        </p:nvSpPr>
        <p:spPr>
          <a:xfrm>
            <a:off x="457200" y="2665575"/>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1</a:t>
            </a:r>
            <a:endParaRPr b="1">
              <a:latin typeface="Open Sans"/>
              <a:ea typeface="Open Sans"/>
              <a:cs typeface="Open Sans"/>
              <a:sym typeface="Open Sans"/>
            </a:endParaRPr>
          </a:p>
        </p:txBody>
      </p:sp>
      <p:cxnSp>
        <p:nvCxnSpPr>
          <p:cNvPr id="792" name="Google Shape;792;p89"/>
          <p:cNvCxnSpPr>
            <a:stCxn id="791" idx="3"/>
            <a:endCxn id="785" idx="1"/>
          </p:cNvCxnSpPr>
          <p:nvPr/>
        </p:nvCxnSpPr>
        <p:spPr>
          <a:xfrm flipH="1" rot="10800000">
            <a:off x="1355700" y="2237925"/>
            <a:ext cx="2431800" cy="811200"/>
          </a:xfrm>
          <a:prstGeom prst="straightConnector1">
            <a:avLst/>
          </a:prstGeom>
          <a:noFill/>
          <a:ln cap="flat" cmpd="sng" w="9525">
            <a:solidFill>
              <a:schemeClr val="dk2"/>
            </a:solidFill>
            <a:prstDash val="solid"/>
            <a:round/>
            <a:headEnd len="med" w="med" type="none"/>
            <a:tailEnd len="med" w="med" type="none"/>
          </a:ln>
        </p:spPr>
      </p:cxnSp>
      <p:cxnSp>
        <p:nvCxnSpPr>
          <p:cNvPr id="793" name="Google Shape;793;p89"/>
          <p:cNvCxnSpPr>
            <a:stCxn id="791" idx="3"/>
            <a:endCxn id="782" idx="1"/>
          </p:cNvCxnSpPr>
          <p:nvPr/>
        </p:nvCxnSpPr>
        <p:spPr>
          <a:xfrm>
            <a:off x="1355700" y="3049125"/>
            <a:ext cx="2431800" cy="81060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89"/>
          <p:cNvCxnSpPr>
            <a:stCxn id="784" idx="3"/>
            <a:endCxn id="790" idx="1"/>
          </p:cNvCxnSpPr>
          <p:nvPr/>
        </p:nvCxnSpPr>
        <p:spPr>
          <a:xfrm>
            <a:off x="5520413" y="2238075"/>
            <a:ext cx="2362200" cy="810900"/>
          </a:xfrm>
          <a:prstGeom prst="straightConnector1">
            <a:avLst/>
          </a:prstGeom>
          <a:noFill/>
          <a:ln cap="flat" cmpd="sng" w="9525">
            <a:solidFill>
              <a:schemeClr val="dk2"/>
            </a:solidFill>
            <a:prstDash val="solid"/>
            <a:round/>
            <a:headEnd len="med" w="med" type="none"/>
            <a:tailEnd len="med" w="med" type="none"/>
          </a:ln>
        </p:spPr>
      </p:cxnSp>
      <p:cxnSp>
        <p:nvCxnSpPr>
          <p:cNvPr id="795" name="Google Shape;795;p89"/>
          <p:cNvCxnSpPr>
            <a:stCxn id="783" idx="3"/>
            <a:endCxn id="790" idx="1"/>
          </p:cNvCxnSpPr>
          <p:nvPr/>
        </p:nvCxnSpPr>
        <p:spPr>
          <a:xfrm flipH="1" rot="10800000">
            <a:off x="5520413" y="3048925"/>
            <a:ext cx="2362200" cy="810900"/>
          </a:xfrm>
          <a:prstGeom prst="straightConnector1">
            <a:avLst/>
          </a:prstGeom>
          <a:noFill/>
          <a:ln cap="flat" cmpd="sng" w="9525">
            <a:solidFill>
              <a:schemeClr val="dk2"/>
            </a:solidFill>
            <a:prstDash val="solid"/>
            <a:round/>
            <a:headEnd len="med" w="med" type="none"/>
            <a:tailEnd len="med" w="med" type="none"/>
          </a:ln>
        </p:spPr>
      </p:cxnSp>
      <p:sp>
        <p:nvSpPr>
          <p:cNvPr id="796" name="Google Shape;796;p89"/>
          <p:cNvSpPr txBox="1"/>
          <p:nvPr/>
        </p:nvSpPr>
        <p:spPr>
          <a:xfrm>
            <a:off x="2709588" y="471016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
        <p:nvSpPr>
          <p:cNvPr id="797" name="Google Shape;797;p89"/>
          <p:cNvSpPr txBox="1"/>
          <p:nvPr/>
        </p:nvSpPr>
        <p:spPr>
          <a:xfrm>
            <a:off x="2709588" y="572551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a:t>
            </a:r>
            <a:endParaRPr b="1" sz="1600">
              <a:solidFill>
                <a:srgbClr val="695D46"/>
              </a:solidFill>
              <a:latin typeface="Open Sans"/>
              <a:ea typeface="Open Sans"/>
              <a:cs typeface="Open Sans"/>
              <a:sym typeface="Open Sans"/>
            </a:endParaRPr>
          </a:p>
        </p:txBody>
      </p:sp>
      <p:sp>
        <p:nvSpPr>
          <p:cNvPr id="798" name="Google Shape;798;p89"/>
          <p:cNvSpPr txBox="1"/>
          <p:nvPr/>
        </p:nvSpPr>
        <p:spPr>
          <a:xfrm>
            <a:off x="3217500" y="5217850"/>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0"/>
          <p:cNvSpPr/>
          <p:nvPr/>
        </p:nvSpPr>
        <p:spPr>
          <a:xfrm rot="10800000">
            <a:off x="1210175" y="3535136"/>
            <a:ext cx="6887700" cy="1131300"/>
          </a:xfrm>
          <a:prstGeom prst="trapezoid">
            <a:avLst>
              <a:gd fmla="val 109786"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5" name="Google Shape;805;p90"/>
          <p:cNvSpPr/>
          <p:nvPr/>
        </p:nvSpPr>
        <p:spPr>
          <a:xfrm>
            <a:off x="1088325" y="4237150"/>
            <a:ext cx="7379700" cy="2430300"/>
          </a:xfrm>
          <a:prstGeom prst="ellipse">
            <a:avLst/>
          </a:prstGeom>
          <a:solidFill>
            <a:srgbClr val="C9DA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6" name="Google Shape;806;p90"/>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Traffic Engineering</a:t>
            </a:r>
            <a:endParaRPr/>
          </a:p>
        </p:txBody>
      </p:sp>
      <p:sp>
        <p:nvSpPr>
          <p:cNvPr id="807" name="Google Shape;807;p90"/>
          <p:cNvSpPr/>
          <p:nvPr/>
        </p:nvSpPr>
        <p:spPr>
          <a:xfrm>
            <a:off x="2619638" y="51601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808" name="Google Shape;808;p90"/>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809" name="Google Shape;809;p90"/>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810" name="Google Shape;810;p90"/>
          <p:cNvSpPr/>
          <p:nvPr/>
        </p:nvSpPr>
        <p:spPr>
          <a:xfrm>
            <a:off x="6149813" y="51286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811" name="Google Shape;811;p90"/>
          <p:cNvCxnSpPr>
            <a:stCxn id="807" idx="3"/>
            <a:endCxn id="808" idx="1"/>
          </p:cNvCxnSpPr>
          <p:nvPr/>
        </p:nvCxnSpPr>
        <p:spPr>
          <a:xfrm>
            <a:off x="3171338" y="5420950"/>
            <a:ext cx="616200" cy="881100"/>
          </a:xfrm>
          <a:prstGeom prst="straightConnector1">
            <a:avLst/>
          </a:prstGeom>
          <a:noFill/>
          <a:ln cap="flat" cmpd="sng" w="9525">
            <a:solidFill>
              <a:schemeClr val="dk2"/>
            </a:solidFill>
            <a:prstDash val="solid"/>
            <a:round/>
            <a:headEnd len="med" w="med" type="none"/>
            <a:tailEnd len="med" w="med" type="none"/>
          </a:ln>
        </p:spPr>
      </p:cxnSp>
      <p:cxnSp>
        <p:nvCxnSpPr>
          <p:cNvPr id="812" name="Google Shape;812;p90"/>
          <p:cNvCxnSpPr>
            <a:stCxn id="808" idx="3"/>
            <a:endCxn id="809"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813" name="Google Shape;813;p90"/>
          <p:cNvCxnSpPr>
            <a:stCxn id="809" idx="3"/>
            <a:endCxn id="810" idx="1"/>
          </p:cNvCxnSpPr>
          <p:nvPr/>
        </p:nvCxnSpPr>
        <p:spPr>
          <a:xfrm flipH="1" rot="10800000">
            <a:off x="5520413" y="5389400"/>
            <a:ext cx="629400" cy="912600"/>
          </a:xfrm>
          <a:prstGeom prst="straightConnector1">
            <a:avLst/>
          </a:prstGeom>
          <a:noFill/>
          <a:ln cap="flat" cmpd="sng" w="9525">
            <a:solidFill>
              <a:schemeClr val="dk2"/>
            </a:solidFill>
            <a:prstDash val="solid"/>
            <a:round/>
            <a:headEnd len="med" w="med" type="none"/>
            <a:tailEnd len="med" w="med" type="none"/>
          </a:ln>
        </p:spPr>
      </p:cxnSp>
      <p:cxnSp>
        <p:nvCxnSpPr>
          <p:cNvPr id="814" name="Google Shape;814;p90"/>
          <p:cNvCxnSpPr>
            <a:stCxn id="815" idx="3"/>
            <a:endCxn id="807" idx="1"/>
          </p:cNvCxnSpPr>
          <p:nvPr/>
        </p:nvCxnSpPr>
        <p:spPr>
          <a:xfrm>
            <a:off x="1355700" y="5420950"/>
            <a:ext cx="1263900" cy="0"/>
          </a:xfrm>
          <a:prstGeom prst="straightConnector1">
            <a:avLst/>
          </a:prstGeom>
          <a:noFill/>
          <a:ln cap="flat" cmpd="sng" w="9525">
            <a:solidFill>
              <a:schemeClr val="dk2"/>
            </a:solidFill>
            <a:prstDash val="solid"/>
            <a:round/>
            <a:headEnd len="med" w="med" type="none"/>
            <a:tailEnd len="med" w="med" type="none"/>
          </a:ln>
        </p:spPr>
      </p:cxnSp>
      <p:cxnSp>
        <p:nvCxnSpPr>
          <p:cNvPr id="816" name="Google Shape;816;p90"/>
          <p:cNvCxnSpPr>
            <a:stCxn id="817" idx="1"/>
            <a:endCxn id="810" idx="3"/>
          </p:cNvCxnSpPr>
          <p:nvPr/>
        </p:nvCxnSpPr>
        <p:spPr>
          <a:xfrm rot="10800000">
            <a:off x="6701600" y="5389450"/>
            <a:ext cx="1181100" cy="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90"/>
          <p:cNvCxnSpPr>
            <a:stCxn id="819" idx="2"/>
            <a:endCxn id="819" idx="2"/>
          </p:cNvCxnSpPr>
          <p:nvPr/>
        </p:nvCxnSpPr>
        <p:spPr>
          <a:xfrm>
            <a:off x="1230800" y="5182350"/>
            <a:ext cx="0" cy="0"/>
          </a:xfrm>
          <a:prstGeom prst="straightConnector1">
            <a:avLst/>
          </a:prstGeom>
          <a:noFill/>
          <a:ln cap="flat" cmpd="sng" w="9525">
            <a:solidFill>
              <a:schemeClr val="dk2"/>
            </a:solidFill>
            <a:prstDash val="solid"/>
            <a:round/>
            <a:headEnd len="med" w="med" type="none"/>
            <a:tailEnd len="med" w="med" type="none"/>
          </a:ln>
        </p:spPr>
      </p:cxnSp>
      <p:sp>
        <p:nvSpPr>
          <p:cNvPr id="820" name="Google Shape;820;p90"/>
          <p:cNvSpPr txBox="1"/>
          <p:nvPr/>
        </p:nvSpPr>
        <p:spPr>
          <a:xfrm>
            <a:off x="1008813" y="609890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Underlay Network</a:t>
            </a:r>
            <a:endParaRPr b="1" sz="1900">
              <a:solidFill>
                <a:srgbClr val="695D46"/>
              </a:solidFill>
              <a:latin typeface="Open Sans"/>
              <a:ea typeface="Open Sans"/>
              <a:cs typeface="Open Sans"/>
              <a:sym typeface="Open Sans"/>
            </a:endParaRPr>
          </a:p>
        </p:txBody>
      </p:sp>
      <p:sp>
        <p:nvSpPr>
          <p:cNvPr id="815" name="Google Shape;815;p90"/>
          <p:cNvSpPr/>
          <p:nvPr/>
        </p:nvSpPr>
        <p:spPr>
          <a:xfrm>
            <a:off x="457200" y="50374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1</a:t>
            </a:r>
            <a:endParaRPr b="1">
              <a:latin typeface="Open Sans"/>
              <a:ea typeface="Open Sans"/>
              <a:cs typeface="Open Sans"/>
              <a:sym typeface="Open Sans"/>
            </a:endParaRPr>
          </a:p>
        </p:txBody>
      </p:sp>
      <p:sp>
        <p:nvSpPr>
          <p:cNvPr id="817" name="Google Shape;817;p90"/>
          <p:cNvSpPr/>
          <p:nvPr/>
        </p:nvSpPr>
        <p:spPr>
          <a:xfrm>
            <a:off x="7882700" y="50059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2</a:t>
            </a:r>
            <a:endParaRPr b="1">
              <a:latin typeface="Open Sans"/>
              <a:ea typeface="Open Sans"/>
              <a:cs typeface="Open Sans"/>
              <a:sym typeface="Open Sans"/>
            </a:endParaRPr>
          </a:p>
        </p:txBody>
      </p:sp>
      <p:sp>
        <p:nvSpPr>
          <p:cNvPr id="821" name="Google Shape;821;p90"/>
          <p:cNvSpPr/>
          <p:nvPr/>
        </p:nvSpPr>
        <p:spPr>
          <a:xfrm>
            <a:off x="49687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R6</a:t>
            </a:r>
            <a:endParaRPr b="1">
              <a:latin typeface="Open Sans"/>
              <a:ea typeface="Open Sans"/>
              <a:cs typeface="Open Sans"/>
              <a:sym typeface="Open Sans"/>
            </a:endParaRPr>
          </a:p>
        </p:txBody>
      </p:sp>
      <p:sp>
        <p:nvSpPr>
          <p:cNvPr id="822" name="Google Shape;822;p90"/>
          <p:cNvSpPr/>
          <p:nvPr/>
        </p:nvSpPr>
        <p:spPr>
          <a:xfrm>
            <a:off x="37876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cxnSp>
        <p:nvCxnSpPr>
          <p:cNvPr id="823" name="Google Shape;823;p90"/>
          <p:cNvCxnSpPr>
            <a:stCxn id="807" idx="3"/>
            <a:endCxn id="822" idx="1"/>
          </p:cNvCxnSpPr>
          <p:nvPr/>
        </p:nvCxnSpPr>
        <p:spPr>
          <a:xfrm flipH="1" rot="10800000">
            <a:off x="3171338" y="4680250"/>
            <a:ext cx="616200" cy="740700"/>
          </a:xfrm>
          <a:prstGeom prst="straightConnector1">
            <a:avLst/>
          </a:prstGeom>
          <a:noFill/>
          <a:ln cap="flat" cmpd="sng" w="9525">
            <a:solidFill>
              <a:schemeClr val="dk2"/>
            </a:solidFill>
            <a:prstDash val="solid"/>
            <a:round/>
            <a:headEnd len="med" w="med" type="none"/>
            <a:tailEnd len="med" w="med" type="none"/>
          </a:ln>
        </p:spPr>
      </p:cxnSp>
      <p:cxnSp>
        <p:nvCxnSpPr>
          <p:cNvPr id="824" name="Google Shape;824;p90"/>
          <p:cNvCxnSpPr>
            <a:stCxn id="822" idx="3"/>
            <a:endCxn id="821" idx="1"/>
          </p:cNvCxnSpPr>
          <p:nvPr/>
        </p:nvCxnSpPr>
        <p:spPr>
          <a:xfrm>
            <a:off x="4339313" y="468025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90"/>
          <p:cNvCxnSpPr>
            <a:stCxn id="809" idx="0"/>
            <a:endCxn id="821" idx="2"/>
          </p:cNvCxnSpPr>
          <p:nvPr/>
        </p:nvCxnSpPr>
        <p:spPr>
          <a:xfrm rot="10800000">
            <a:off x="5244563" y="4941050"/>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826" name="Google Shape;826;p90"/>
          <p:cNvCxnSpPr>
            <a:stCxn id="821" idx="3"/>
            <a:endCxn id="810" idx="1"/>
          </p:cNvCxnSpPr>
          <p:nvPr/>
        </p:nvCxnSpPr>
        <p:spPr>
          <a:xfrm>
            <a:off x="5520413" y="4680250"/>
            <a:ext cx="629400" cy="709200"/>
          </a:xfrm>
          <a:prstGeom prst="straightConnector1">
            <a:avLst/>
          </a:prstGeom>
          <a:noFill/>
          <a:ln cap="flat" cmpd="sng" w="9525">
            <a:solidFill>
              <a:schemeClr val="dk2"/>
            </a:solidFill>
            <a:prstDash val="solid"/>
            <a:round/>
            <a:headEnd len="med" w="med" type="none"/>
            <a:tailEnd len="med" w="med" type="none"/>
          </a:ln>
        </p:spPr>
      </p:cxnSp>
      <p:cxnSp>
        <p:nvCxnSpPr>
          <p:cNvPr id="827" name="Google Shape;827;p90"/>
          <p:cNvCxnSpPr>
            <a:stCxn id="808" idx="0"/>
            <a:endCxn id="822" idx="2"/>
          </p:cNvCxnSpPr>
          <p:nvPr/>
        </p:nvCxnSpPr>
        <p:spPr>
          <a:xfrm rot="10800000">
            <a:off x="4063463" y="4941050"/>
            <a:ext cx="0" cy="1100100"/>
          </a:xfrm>
          <a:prstGeom prst="straightConnector1">
            <a:avLst/>
          </a:prstGeom>
          <a:noFill/>
          <a:ln cap="flat" cmpd="sng" w="9525">
            <a:solidFill>
              <a:schemeClr val="dk2"/>
            </a:solidFill>
            <a:prstDash val="solid"/>
            <a:round/>
            <a:headEnd len="med" w="med" type="none"/>
            <a:tailEnd len="med" w="med" type="none"/>
          </a:ln>
        </p:spPr>
      </p:cxnSp>
      <p:sp>
        <p:nvSpPr>
          <p:cNvPr id="828" name="Google Shape;828;p90"/>
          <p:cNvSpPr txBox="1"/>
          <p:nvPr/>
        </p:nvSpPr>
        <p:spPr>
          <a:xfrm>
            <a:off x="4339288" y="4259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30G</a:t>
            </a:r>
            <a:endParaRPr b="1" sz="1600">
              <a:solidFill>
                <a:srgbClr val="695D46"/>
              </a:solidFill>
              <a:latin typeface="Open Sans"/>
              <a:ea typeface="Open Sans"/>
              <a:cs typeface="Open Sans"/>
              <a:sym typeface="Open Sans"/>
            </a:endParaRPr>
          </a:p>
        </p:txBody>
      </p:sp>
      <p:sp>
        <p:nvSpPr>
          <p:cNvPr id="829" name="Google Shape;829;p90"/>
          <p:cNvSpPr txBox="1"/>
          <p:nvPr/>
        </p:nvSpPr>
        <p:spPr>
          <a:xfrm>
            <a:off x="4339313" y="5895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10G</a:t>
            </a:r>
            <a:endParaRPr b="1" sz="1600">
              <a:solidFill>
                <a:srgbClr val="695D46"/>
              </a:solidFill>
              <a:latin typeface="Open Sans"/>
              <a:ea typeface="Open Sans"/>
              <a:cs typeface="Open Sans"/>
              <a:sym typeface="Open Sans"/>
            </a:endParaRPr>
          </a:p>
        </p:txBody>
      </p:sp>
      <p:sp>
        <p:nvSpPr>
          <p:cNvPr id="830" name="Google Shape;830;p90"/>
          <p:cNvSpPr/>
          <p:nvPr/>
        </p:nvSpPr>
        <p:spPr>
          <a:xfrm rot="1128">
            <a:off x="457325" y="2176434"/>
            <a:ext cx="8229600" cy="17454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1" name="Google Shape;831;p90"/>
          <p:cNvSpPr txBox="1"/>
          <p:nvPr/>
        </p:nvSpPr>
        <p:spPr>
          <a:xfrm>
            <a:off x="550613" y="1977225"/>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Overlay Network</a:t>
            </a:r>
            <a:endParaRPr b="1" sz="1900">
              <a:solidFill>
                <a:srgbClr val="695D46"/>
              </a:solidFill>
              <a:latin typeface="Open Sans"/>
              <a:ea typeface="Open Sans"/>
              <a:cs typeface="Open Sans"/>
              <a:sym typeface="Open Sans"/>
            </a:endParaRPr>
          </a:p>
        </p:txBody>
      </p:sp>
      <p:sp>
        <p:nvSpPr>
          <p:cNvPr id="832" name="Google Shape;832;p90"/>
          <p:cNvSpPr/>
          <p:nvPr/>
        </p:nvSpPr>
        <p:spPr>
          <a:xfrm>
            <a:off x="3787613" y="3598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833" name="Google Shape;833;p90"/>
          <p:cNvSpPr/>
          <p:nvPr/>
        </p:nvSpPr>
        <p:spPr>
          <a:xfrm>
            <a:off x="4968713" y="3598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834" name="Google Shape;834;p90"/>
          <p:cNvSpPr/>
          <p:nvPr/>
        </p:nvSpPr>
        <p:spPr>
          <a:xfrm>
            <a:off x="4968713" y="19772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R6</a:t>
            </a:r>
            <a:endParaRPr b="1">
              <a:latin typeface="Open Sans"/>
              <a:ea typeface="Open Sans"/>
              <a:cs typeface="Open Sans"/>
              <a:sym typeface="Open Sans"/>
            </a:endParaRPr>
          </a:p>
        </p:txBody>
      </p:sp>
      <p:sp>
        <p:nvSpPr>
          <p:cNvPr id="835" name="Google Shape;835;p90"/>
          <p:cNvSpPr/>
          <p:nvPr/>
        </p:nvSpPr>
        <p:spPr>
          <a:xfrm>
            <a:off x="3787613" y="19772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cxnSp>
        <p:nvCxnSpPr>
          <p:cNvPr id="836" name="Google Shape;836;p90"/>
          <p:cNvCxnSpPr>
            <a:stCxn id="833" idx="0"/>
            <a:endCxn id="834" idx="2"/>
          </p:cNvCxnSpPr>
          <p:nvPr/>
        </p:nvCxnSpPr>
        <p:spPr>
          <a:xfrm rot="10800000">
            <a:off x="5244563" y="2498875"/>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837" name="Google Shape;837;p90"/>
          <p:cNvCxnSpPr>
            <a:stCxn id="833" idx="1"/>
            <a:endCxn id="832" idx="3"/>
          </p:cNvCxnSpPr>
          <p:nvPr/>
        </p:nvCxnSpPr>
        <p:spPr>
          <a:xfrm rot="10800000">
            <a:off x="4339313" y="38598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838" name="Google Shape;838;p90"/>
          <p:cNvCxnSpPr>
            <a:stCxn id="832" idx="0"/>
            <a:endCxn id="835" idx="2"/>
          </p:cNvCxnSpPr>
          <p:nvPr/>
        </p:nvCxnSpPr>
        <p:spPr>
          <a:xfrm rot="10800000">
            <a:off x="4063463" y="2498875"/>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839" name="Google Shape;839;p90"/>
          <p:cNvCxnSpPr>
            <a:stCxn id="834" idx="1"/>
            <a:endCxn id="835" idx="3"/>
          </p:cNvCxnSpPr>
          <p:nvPr/>
        </p:nvCxnSpPr>
        <p:spPr>
          <a:xfrm rot="10800000">
            <a:off x="4339313" y="2238075"/>
            <a:ext cx="629400" cy="0"/>
          </a:xfrm>
          <a:prstGeom prst="straightConnector1">
            <a:avLst/>
          </a:prstGeom>
          <a:noFill/>
          <a:ln cap="flat" cmpd="sng" w="9525">
            <a:solidFill>
              <a:schemeClr val="dk2"/>
            </a:solidFill>
            <a:prstDash val="solid"/>
            <a:round/>
            <a:headEnd len="med" w="med" type="none"/>
            <a:tailEnd len="med" w="med" type="none"/>
          </a:ln>
        </p:spPr>
      </p:cxnSp>
      <p:sp>
        <p:nvSpPr>
          <p:cNvPr id="840" name="Google Shape;840;p90"/>
          <p:cNvSpPr/>
          <p:nvPr/>
        </p:nvSpPr>
        <p:spPr>
          <a:xfrm>
            <a:off x="7882700" y="2665375"/>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2</a:t>
            </a:r>
            <a:endParaRPr b="1">
              <a:latin typeface="Open Sans"/>
              <a:ea typeface="Open Sans"/>
              <a:cs typeface="Open Sans"/>
              <a:sym typeface="Open Sans"/>
            </a:endParaRPr>
          </a:p>
        </p:txBody>
      </p:sp>
      <p:sp>
        <p:nvSpPr>
          <p:cNvPr id="841" name="Google Shape;841;p90"/>
          <p:cNvSpPr/>
          <p:nvPr/>
        </p:nvSpPr>
        <p:spPr>
          <a:xfrm>
            <a:off x="457200" y="2665575"/>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1</a:t>
            </a:r>
            <a:endParaRPr b="1">
              <a:latin typeface="Open Sans"/>
              <a:ea typeface="Open Sans"/>
              <a:cs typeface="Open Sans"/>
              <a:sym typeface="Open Sans"/>
            </a:endParaRPr>
          </a:p>
        </p:txBody>
      </p:sp>
      <p:cxnSp>
        <p:nvCxnSpPr>
          <p:cNvPr id="842" name="Google Shape;842;p90"/>
          <p:cNvCxnSpPr>
            <a:stCxn id="841" idx="3"/>
            <a:endCxn id="835" idx="1"/>
          </p:cNvCxnSpPr>
          <p:nvPr/>
        </p:nvCxnSpPr>
        <p:spPr>
          <a:xfrm flipH="1" rot="10800000">
            <a:off x="1355700" y="2237925"/>
            <a:ext cx="2431800" cy="811200"/>
          </a:xfrm>
          <a:prstGeom prst="straightConnector1">
            <a:avLst/>
          </a:prstGeom>
          <a:noFill/>
          <a:ln cap="flat" cmpd="sng" w="9525">
            <a:solidFill>
              <a:schemeClr val="dk2"/>
            </a:solidFill>
            <a:prstDash val="solid"/>
            <a:round/>
            <a:headEnd len="med" w="med" type="none"/>
            <a:tailEnd len="med" w="med" type="none"/>
          </a:ln>
        </p:spPr>
      </p:cxnSp>
      <p:cxnSp>
        <p:nvCxnSpPr>
          <p:cNvPr id="843" name="Google Shape;843;p90"/>
          <p:cNvCxnSpPr>
            <a:stCxn id="841" idx="3"/>
            <a:endCxn id="832" idx="1"/>
          </p:cNvCxnSpPr>
          <p:nvPr/>
        </p:nvCxnSpPr>
        <p:spPr>
          <a:xfrm>
            <a:off x="1355700" y="3049125"/>
            <a:ext cx="2431800" cy="810600"/>
          </a:xfrm>
          <a:prstGeom prst="straightConnector1">
            <a:avLst/>
          </a:prstGeom>
          <a:noFill/>
          <a:ln cap="flat" cmpd="sng" w="9525">
            <a:solidFill>
              <a:schemeClr val="dk2"/>
            </a:solidFill>
            <a:prstDash val="solid"/>
            <a:round/>
            <a:headEnd len="med" w="med" type="none"/>
            <a:tailEnd len="med" w="med" type="none"/>
          </a:ln>
        </p:spPr>
      </p:cxnSp>
      <p:cxnSp>
        <p:nvCxnSpPr>
          <p:cNvPr id="844" name="Google Shape;844;p90"/>
          <p:cNvCxnSpPr>
            <a:stCxn id="834" idx="3"/>
            <a:endCxn id="840" idx="1"/>
          </p:cNvCxnSpPr>
          <p:nvPr/>
        </p:nvCxnSpPr>
        <p:spPr>
          <a:xfrm>
            <a:off x="5520413" y="2238075"/>
            <a:ext cx="2362200" cy="81090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p90"/>
          <p:cNvCxnSpPr>
            <a:stCxn id="833" idx="3"/>
            <a:endCxn id="840" idx="1"/>
          </p:cNvCxnSpPr>
          <p:nvPr/>
        </p:nvCxnSpPr>
        <p:spPr>
          <a:xfrm flipH="1" rot="10800000">
            <a:off x="5520413" y="3048925"/>
            <a:ext cx="2362200" cy="810900"/>
          </a:xfrm>
          <a:prstGeom prst="straightConnector1">
            <a:avLst/>
          </a:prstGeom>
          <a:noFill/>
          <a:ln cap="flat" cmpd="sng" w="9525">
            <a:solidFill>
              <a:schemeClr val="dk2"/>
            </a:solidFill>
            <a:prstDash val="solid"/>
            <a:round/>
            <a:headEnd len="med" w="med" type="none"/>
            <a:tailEnd len="med" w="med" type="none"/>
          </a:ln>
        </p:spPr>
      </p:cxnSp>
      <p:sp>
        <p:nvSpPr>
          <p:cNvPr id="846" name="Google Shape;846;p90"/>
          <p:cNvSpPr/>
          <p:nvPr/>
        </p:nvSpPr>
        <p:spPr>
          <a:xfrm>
            <a:off x="4500" y="4078450"/>
            <a:ext cx="1635600" cy="341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src: H</a:t>
            </a:r>
            <a:r>
              <a:rPr baseline="-25000" lang="en">
                <a:latin typeface="Open Sans"/>
                <a:ea typeface="Open Sans"/>
                <a:cs typeface="Open Sans"/>
                <a:sym typeface="Open Sans"/>
              </a:rPr>
              <a:t>DC1</a:t>
            </a:r>
            <a:r>
              <a:rPr lang="en">
                <a:latin typeface="Open Sans"/>
                <a:ea typeface="Open Sans"/>
                <a:cs typeface="Open Sans"/>
                <a:sym typeface="Open Sans"/>
              </a:rPr>
              <a:t> dst: H</a:t>
            </a:r>
            <a:r>
              <a:rPr baseline="-25000" lang="en">
                <a:latin typeface="Open Sans"/>
                <a:ea typeface="Open Sans"/>
                <a:cs typeface="Open Sans"/>
                <a:sym typeface="Open Sans"/>
              </a:rPr>
              <a:t>DC2</a:t>
            </a:r>
            <a:endParaRPr baseline="-25000">
              <a:latin typeface="Open Sans"/>
              <a:ea typeface="Open Sans"/>
              <a:cs typeface="Open Sans"/>
              <a:sym typeface="Open Sans"/>
            </a:endParaRPr>
          </a:p>
        </p:txBody>
      </p:sp>
      <p:sp>
        <p:nvSpPr>
          <p:cNvPr id="847" name="Google Shape;847;p90"/>
          <p:cNvSpPr/>
          <p:nvPr/>
        </p:nvSpPr>
        <p:spPr>
          <a:xfrm rot="-5397839">
            <a:off x="667798" y="3603889"/>
            <a:ext cx="477300" cy="303300"/>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8" name="Google Shape;848;p90"/>
          <p:cNvSpPr txBox="1"/>
          <p:nvPr/>
        </p:nvSpPr>
        <p:spPr>
          <a:xfrm>
            <a:off x="2709588" y="471016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
        <p:nvSpPr>
          <p:cNvPr id="849" name="Google Shape;849;p90"/>
          <p:cNvSpPr txBox="1"/>
          <p:nvPr/>
        </p:nvSpPr>
        <p:spPr>
          <a:xfrm>
            <a:off x="2709588" y="572551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a:t>
            </a:r>
            <a:endParaRPr b="1" sz="1600">
              <a:solidFill>
                <a:srgbClr val="695D46"/>
              </a:solidFill>
              <a:latin typeface="Open Sans"/>
              <a:ea typeface="Open Sans"/>
              <a:cs typeface="Open Sans"/>
              <a:sym typeface="Open Sans"/>
            </a:endParaRPr>
          </a:p>
        </p:txBody>
      </p:sp>
      <p:sp>
        <p:nvSpPr>
          <p:cNvPr id="850" name="Google Shape;850;p90"/>
          <p:cNvSpPr txBox="1"/>
          <p:nvPr/>
        </p:nvSpPr>
        <p:spPr>
          <a:xfrm>
            <a:off x="3217500" y="5217850"/>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1"/>
          <p:cNvSpPr/>
          <p:nvPr/>
        </p:nvSpPr>
        <p:spPr>
          <a:xfrm rot="10800000">
            <a:off x="1210175" y="3535136"/>
            <a:ext cx="6887700" cy="1131300"/>
          </a:xfrm>
          <a:prstGeom prst="trapezoid">
            <a:avLst>
              <a:gd fmla="val 109786"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7" name="Google Shape;857;p91"/>
          <p:cNvSpPr/>
          <p:nvPr/>
        </p:nvSpPr>
        <p:spPr>
          <a:xfrm>
            <a:off x="1088325" y="4237150"/>
            <a:ext cx="7379700" cy="2430300"/>
          </a:xfrm>
          <a:prstGeom prst="ellipse">
            <a:avLst/>
          </a:prstGeom>
          <a:solidFill>
            <a:srgbClr val="C9DA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8" name="Google Shape;858;p91"/>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Traffic Engineering</a:t>
            </a:r>
            <a:endParaRPr/>
          </a:p>
        </p:txBody>
      </p:sp>
      <p:sp>
        <p:nvSpPr>
          <p:cNvPr id="859" name="Google Shape;859;p91"/>
          <p:cNvSpPr/>
          <p:nvPr/>
        </p:nvSpPr>
        <p:spPr>
          <a:xfrm>
            <a:off x="2619638" y="51601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860" name="Google Shape;860;p91"/>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861" name="Google Shape;861;p91"/>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862" name="Google Shape;862;p91"/>
          <p:cNvSpPr/>
          <p:nvPr/>
        </p:nvSpPr>
        <p:spPr>
          <a:xfrm>
            <a:off x="6149813" y="51286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863" name="Google Shape;863;p91"/>
          <p:cNvCxnSpPr>
            <a:stCxn id="859" idx="3"/>
            <a:endCxn id="860" idx="1"/>
          </p:cNvCxnSpPr>
          <p:nvPr/>
        </p:nvCxnSpPr>
        <p:spPr>
          <a:xfrm>
            <a:off x="3171338" y="5420950"/>
            <a:ext cx="616200" cy="881100"/>
          </a:xfrm>
          <a:prstGeom prst="straightConnector1">
            <a:avLst/>
          </a:prstGeom>
          <a:noFill/>
          <a:ln cap="flat" cmpd="sng" w="9525">
            <a:solidFill>
              <a:schemeClr val="dk2"/>
            </a:solidFill>
            <a:prstDash val="solid"/>
            <a:round/>
            <a:headEnd len="med" w="med" type="none"/>
            <a:tailEnd len="med" w="med" type="none"/>
          </a:ln>
        </p:spPr>
      </p:cxnSp>
      <p:cxnSp>
        <p:nvCxnSpPr>
          <p:cNvPr id="864" name="Google Shape;864;p91"/>
          <p:cNvCxnSpPr>
            <a:stCxn id="860" idx="3"/>
            <a:endCxn id="861"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91"/>
          <p:cNvCxnSpPr>
            <a:stCxn id="861" idx="3"/>
            <a:endCxn id="862" idx="1"/>
          </p:cNvCxnSpPr>
          <p:nvPr/>
        </p:nvCxnSpPr>
        <p:spPr>
          <a:xfrm flipH="1" rot="10800000">
            <a:off x="5520413" y="5389400"/>
            <a:ext cx="629400" cy="912600"/>
          </a:xfrm>
          <a:prstGeom prst="straightConnector1">
            <a:avLst/>
          </a:prstGeom>
          <a:noFill/>
          <a:ln cap="flat" cmpd="sng" w="9525">
            <a:solidFill>
              <a:schemeClr val="dk2"/>
            </a:solidFill>
            <a:prstDash val="solid"/>
            <a:round/>
            <a:headEnd len="med" w="med" type="none"/>
            <a:tailEnd len="med" w="med" type="none"/>
          </a:ln>
        </p:spPr>
      </p:cxnSp>
      <p:cxnSp>
        <p:nvCxnSpPr>
          <p:cNvPr id="866" name="Google Shape;866;p91"/>
          <p:cNvCxnSpPr>
            <a:stCxn id="867" idx="3"/>
            <a:endCxn id="859" idx="1"/>
          </p:cNvCxnSpPr>
          <p:nvPr/>
        </p:nvCxnSpPr>
        <p:spPr>
          <a:xfrm>
            <a:off x="1355700" y="5420950"/>
            <a:ext cx="1263900" cy="0"/>
          </a:xfrm>
          <a:prstGeom prst="straightConnector1">
            <a:avLst/>
          </a:prstGeom>
          <a:noFill/>
          <a:ln cap="flat" cmpd="sng" w="9525">
            <a:solidFill>
              <a:schemeClr val="dk2"/>
            </a:solidFill>
            <a:prstDash val="solid"/>
            <a:round/>
            <a:headEnd len="med" w="med" type="none"/>
            <a:tailEnd len="med" w="med" type="none"/>
          </a:ln>
        </p:spPr>
      </p:cxnSp>
      <p:cxnSp>
        <p:nvCxnSpPr>
          <p:cNvPr id="868" name="Google Shape;868;p91"/>
          <p:cNvCxnSpPr>
            <a:stCxn id="869" idx="1"/>
            <a:endCxn id="862" idx="3"/>
          </p:cNvCxnSpPr>
          <p:nvPr/>
        </p:nvCxnSpPr>
        <p:spPr>
          <a:xfrm rot="10800000">
            <a:off x="6701600" y="5389450"/>
            <a:ext cx="1181100" cy="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91"/>
          <p:cNvCxnSpPr>
            <a:stCxn id="871" idx="2"/>
            <a:endCxn id="871" idx="2"/>
          </p:cNvCxnSpPr>
          <p:nvPr/>
        </p:nvCxnSpPr>
        <p:spPr>
          <a:xfrm>
            <a:off x="1230800" y="5182350"/>
            <a:ext cx="0" cy="0"/>
          </a:xfrm>
          <a:prstGeom prst="straightConnector1">
            <a:avLst/>
          </a:prstGeom>
          <a:noFill/>
          <a:ln cap="flat" cmpd="sng" w="9525">
            <a:solidFill>
              <a:schemeClr val="dk2"/>
            </a:solidFill>
            <a:prstDash val="solid"/>
            <a:round/>
            <a:headEnd len="med" w="med" type="none"/>
            <a:tailEnd len="med" w="med" type="none"/>
          </a:ln>
        </p:spPr>
      </p:cxnSp>
      <p:sp>
        <p:nvSpPr>
          <p:cNvPr id="872" name="Google Shape;872;p91"/>
          <p:cNvSpPr txBox="1"/>
          <p:nvPr/>
        </p:nvSpPr>
        <p:spPr>
          <a:xfrm>
            <a:off x="1008813" y="609890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Underlay Network</a:t>
            </a:r>
            <a:endParaRPr b="1" sz="1900">
              <a:solidFill>
                <a:srgbClr val="695D46"/>
              </a:solidFill>
              <a:latin typeface="Open Sans"/>
              <a:ea typeface="Open Sans"/>
              <a:cs typeface="Open Sans"/>
              <a:sym typeface="Open Sans"/>
            </a:endParaRPr>
          </a:p>
        </p:txBody>
      </p:sp>
      <p:sp>
        <p:nvSpPr>
          <p:cNvPr id="867" name="Google Shape;867;p91"/>
          <p:cNvSpPr/>
          <p:nvPr/>
        </p:nvSpPr>
        <p:spPr>
          <a:xfrm>
            <a:off x="457200" y="50374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1</a:t>
            </a:r>
            <a:endParaRPr b="1">
              <a:latin typeface="Open Sans"/>
              <a:ea typeface="Open Sans"/>
              <a:cs typeface="Open Sans"/>
              <a:sym typeface="Open Sans"/>
            </a:endParaRPr>
          </a:p>
        </p:txBody>
      </p:sp>
      <p:sp>
        <p:nvSpPr>
          <p:cNvPr id="869" name="Google Shape;869;p91"/>
          <p:cNvSpPr/>
          <p:nvPr/>
        </p:nvSpPr>
        <p:spPr>
          <a:xfrm>
            <a:off x="7882700" y="50059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2</a:t>
            </a:r>
            <a:endParaRPr b="1">
              <a:latin typeface="Open Sans"/>
              <a:ea typeface="Open Sans"/>
              <a:cs typeface="Open Sans"/>
              <a:sym typeface="Open Sans"/>
            </a:endParaRPr>
          </a:p>
        </p:txBody>
      </p:sp>
      <p:sp>
        <p:nvSpPr>
          <p:cNvPr id="873" name="Google Shape;873;p91"/>
          <p:cNvSpPr/>
          <p:nvPr/>
        </p:nvSpPr>
        <p:spPr>
          <a:xfrm>
            <a:off x="49687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R6</a:t>
            </a:r>
            <a:endParaRPr b="1">
              <a:latin typeface="Open Sans"/>
              <a:ea typeface="Open Sans"/>
              <a:cs typeface="Open Sans"/>
              <a:sym typeface="Open Sans"/>
            </a:endParaRPr>
          </a:p>
        </p:txBody>
      </p:sp>
      <p:sp>
        <p:nvSpPr>
          <p:cNvPr id="874" name="Google Shape;874;p91"/>
          <p:cNvSpPr/>
          <p:nvPr/>
        </p:nvSpPr>
        <p:spPr>
          <a:xfrm>
            <a:off x="37876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cxnSp>
        <p:nvCxnSpPr>
          <p:cNvPr id="875" name="Google Shape;875;p91"/>
          <p:cNvCxnSpPr>
            <a:stCxn id="859" idx="3"/>
            <a:endCxn id="874" idx="1"/>
          </p:cNvCxnSpPr>
          <p:nvPr/>
        </p:nvCxnSpPr>
        <p:spPr>
          <a:xfrm flipH="1" rot="10800000">
            <a:off x="3171338" y="4680250"/>
            <a:ext cx="616200" cy="74070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91"/>
          <p:cNvCxnSpPr>
            <a:stCxn id="874" idx="3"/>
            <a:endCxn id="873" idx="1"/>
          </p:cNvCxnSpPr>
          <p:nvPr/>
        </p:nvCxnSpPr>
        <p:spPr>
          <a:xfrm>
            <a:off x="4339313" y="468025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91"/>
          <p:cNvCxnSpPr>
            <a:stCxn id="861" idx="0"/>
            <a:endCxn id="873" idx="2"/>
          </p:cNvCxnSpPr>
          <p:nvPr/>
        </p:nvCxnSpPr>
        <p:spPr>
          <a:xfrm rot="10800000">
            <a:off x="5244563" y="4941050"/>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91"/>
          <p:cNvCxnSpPr>
            <a:stCxn id="873" idx="3"/>
            <a:endCxn id="862" idx="1"/>
          </p:cNvCxnSpPr>
          <p:nvPr/>
        </p:nvCxnSpPr>
        <p:spPr>
          <a:xfrm>
            <a:off x="5520413" y="4680250"/>
            <a:ext cx="629400" cy="709200"/>
          </a:xfrm>
          <a:prstGeom prst="straightConnector1">
            <a:avLst/>
          </a:prstGeom>
          <a:noFill/>
          <a:ln cap="flat" cmpd="sng" w="9525">
            <a:solidFill>
              <a:schemeClr val="dk2"/>
            </a:solidFill>
            <a:prstDash val="solid"/>
            <a:round/>
            <a:headEnd len="med" w="med" type="none"/>
            <a:tailEnd len="med" w="med" type="none"/>
          </a:ln>
        </p:spPr>
      </p:cxnSp>
      <p:cxnSp>
        <p:nvCxnSpPr>
          <p:cNvPr id="879" name="Google Shape;879;p91"/>
          <p:cNvCxnSpPr>
            <a:stCxn id="860" idx="0"/>
            <a:endCxn id="874" idx="2"/>
          </p:cNvCxnSpPr>
          <p:nvPr/>
        </p:nvCxnSpPr>
        <p:spPr>
          <a:xfrm rot="10800000">
            <a:off x="4063463" y="4941050"/>
            <a:ext cx="0" cy="1100100"/>
          </a:xfrm>
          <a:prstGeom prst="straightConnector1">
            <a:avLst/>
          </a:prstGeom>
          <a:noFill/>
          <a:ln cap="flat" cmpd="sng" w="9525">
            <a:solidFill>
              <a:schemeClr val="dk2"/>
            </a:solidFill>
            <a:prstDash val="solid"/>
            <a:round/>
            <a:headEnd len="med" w="med" type="none"/>
            <a:tailEnd len="med" w="med" type="none"/>
          </a:ln>
        </p:spPr>
      </p:cxnSp>
      <p:sp>
        <p:nvSpPr>
          <p:cNvPr id="880" name="Google Shape;880;p91"/>
          <p:cNvSpPr txBox="1"/>
          <p:nvPr/>
        </p:nvSpPr>
        <p:spPr>
          <a:xfrm>
            <a:off x="4339288" y="4259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30G</a:t>
            </a:r>
            <a:endParaRPr b="1" sz="1600">
              <a:solidFill>
                <a:srgbClr val="695D46"/>
              </a:solidFill>
              <a:latin typeface="Open Sans"/>
              <a:ea typeface="Open Sans"/>
              <a:cs typeface="Open Sans"/>
              <a:sym typeface="Open Sans"/>
            </a:endParaRPr>
          </a:p>
        </p:txBody>
      </p:sp>
      <p:sp>
        <p:nvSpPr>
          <p:cNvPr id="881" name="Google Shape;881;p91"/>
          <p:cNvSpPr txBox="1"/>
          <p:nvPr/>
        </p:nvSpPr>
        <p:spPr>
          <a:xfrm>
            <a:off x="4339313" y="5895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10G</a:t>
            </a:r>
            <a:endParaRPr b="1" sz="1600">
              <a:solidFill>
                <a:srgbClr val="695D46"/>
              </a:solidFill>
              <a:latin typeface="Open Sans"/>
              <a:ea typeface="Open Sans"/>
              <a:cs typeface="Open Sans"/>
              <a:sym typeface="Open Sans"/>
            </a:endParaRPr>
          </a:p>
        </p:txBody>
      </p:sp>
      <p:sp>
        <p:nvSpPr>
          <p:cNvPr id="882" name="Google Shape;882;p91"/>
          <p:cNvSpPr/>
          <p:nvPr/>
        </p:nvSpPr>
        <p:spPr>
          <a:xfrm rot="1128">
            <a:off x="457325" y="2176434"/>
            <a:ext cx="8229600" cy="17454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83" name="Google Shape;883;p91"/>
          <p:cNvSpPr txBox="1"/>
          <p:nvPr/>
        </p:nvSpPr>
        <p:spPr>
          <a:xfrm>
            <a:off x="550613" y="1977225"/>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Overlay Network</a:t>
            </a:r>
            <a:endParaRPr b="1" sz="1900">
              <a:solidFill>
                <a:srgbClr val="695D46"/>
              </a:solidFill>
              <a:latin typeface="Open Sans"/>
              <a:ea typeface="Open Sans"/>
              <a:cs typeface="Open Sans"/>
              <a:sym typeface="Open Sans"/>
            </a:endParaRPr>
          </a:p>
        </p:txBody>
      </p:sp>
      <p:sp>
        <p:nvSpPr>
          <p:cNvPr id="884" name="Google Shape;884;p91"/>
          <p:cNvSpPr/>
          <p:nvPr/>
        </p:nvSpPr>
        <p:spPr>
          <a:xfrm>
            <a:off x="3787613" y="3598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885" name="Google Shape;885;p91"/>
          <p:cNvSpPr/>
          <p:nvPr/>
        </p:nvSpPr>
        <p:spPr>
          <a:xfrm>
            <a:off x="4968713" y="3598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886" name="Google Shape;886;p91"/>
          <p:cNvSpPr/>
          <p:nvPr/>
        </p:nvSpPr>
        <p:spPr>
          <a:xfrm>
            <a:off x="4968713" y="19772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R6</a:t>
            </a:r>
            <a:endParaRPr b="1">
              <a:latin typeface="Open Sans"/>
              <a:ea typeface="Open Sans"/>
              <a:cs typeface="Open Sans"/>
              <a:sym typeface="Open Sans"/>
            </a:endParaRPr>
          </a:p>
        </p:txBody>
      </p:sp>
      <p:sp>
        <p:nvSpPr>
          <p:cNvPr id="887" name="Google Shape;887;p91"/>
          <p:cNvSpPr/>
          <p:nvPr/>
        </p:nvSpPr>
        <p:spPr>
          <a:xfrm>
            <a:off x="3787613" y="19772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cxnSp>
        <p:nvCxnSpPr>
          <p:cNvPr id="888" name="Google Shape;888;p91"/>
          <p:cNvCxnSpPr>
            <a:stCxn id="885" idx="0"/>
            <a:endCxn id="886" idx="2"/>
          </p:cNvCxnSpPr>
          <p:nvPr/>
        </p:nvCxnSpPr>
        <p:spPr>
          <a:xfrm rot="10800000">
            <a:off x="5244563" y="2498875"/>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889" name="Google Shape;889;p91"/>
          <p:cNvCxnSpPr>
            <a:stCxn id="885" idx="1"/>
            <a:endCxn id="884" idx="3"/>
          </p:cNvCxnSpPr>
          <p:nvPr/>
        </p:nvCxnSpPr>
        <p:spPr>
          <a:xfrm rot="10800000">
            <a:off x="4339313" y="38598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890" name="Google Shape;890;p91"/>
          <p:cNvCxnSpPr>
            <a:stCxn id="884" idx="0"/>
            <a:endCxn id="887" idx="2"/>
          </p:cNvCxnSpPr>
          <p:nvPr/>
        </p:nvCxnSpPr>
        <p:spPr>
          <a:xfrm rot="10800000">
            <a:off x="4063463" y="2498875"/>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891" name="Google Shape;891;p91"/>
          <p:cNvCxnSpPr>
            <a:stCxn id="886" idx="1"/>
            <a:endCxn id="887" idx="3"/>
          </p:cNvCxnSpPr>
          <p:nvPr/>
        </p:nvCxnSpPr>
        <p:spPr>
          <a:xfrm rot="10800000">
            <a:off x="4339313" y="2238075"/>
            <a:ext cx="629400" cy="0"/>
          </a:xfrm>
          <a:prstGeom prst="straightConnector1">
            <a:avLst/>
          </a:prstGeom>
          <a:noFill/>
          <a:ln cap="flat" cmpd="sng" w="9525">
            <a:solidFill>
              <a:schemeClr val="dk2"/>
            </a:solidFill>
            <a:prstDash val="solid"/>
            <a:round/>
            <a:headEnd len="med" w="med" type="none"/>
            <a:tailEnd len="med" w="med" type="none"/>
          </a:ln>
        </p:spPr>
      </p:cxnSp>
      <p:sp>
        <p:nvSpPr>
          <p:cNvPr id="892" name="Google Shape;892;p91"/>
          <p:cNvSpPr/>
          <p:nvPr/>
        </p:nvSpPr>
        <p:spPr>
          <a:xfrm>
            <a:off x="7882700" y="2665375"/>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2</a:t>
            </a:r>
            <a:endParaRPr b="1">
              <a:latin typeface="Open Sans"/>
              <a:ea typeface="Open Sans"/>
              <a:cs typeface="Open Sans"/>
              <a:sym typeface="Open Sans"/>
            </a:endParaRPr>
          </a:p>
        </p:txBody>
      </p:sp>
      <p:sp>
        <p:nvSpPr>
          <p:cNvPr id="893" name="Google Shape;893;p91"/>
          <p:cNvSpPr/>
          <p:nvPr/>
        </p:nvSpPr>
        <p:spPr>
          <a:xfrm>
            <a:off x="457200" y="2665575"/>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1</a:t>
            </a:r>
            <a:endParaRPr b="1">
              <a:latin typeface="Open Sans"/>
              <a:ea typeface="Open Sans"/>
              <a:cs typeface="Open Sans"/>
              <a:sym typeface="Open Sans"/>
            </a:endParaRPr>
          </a:p>
        </p:txBody>
      </p:sp>
      <p:cxnSp>
        <p:nvCxnSpPr>
          <p:cNvPr id="894" name="Google Shape;894;p91"/>
          <p:cNvCxnSpPr>
            <a:stCxn id="893" idx="3"/>
            <a:endCxn id="887" idx="1"/>
          </p:cNvCxnSpPr>
          <p:nvPr/>
        </p:nvCxnSpPr>
        <p:spPr>
          <a:xfrm flipH="1" rot="10800000">
            <a:off x="1355700" y="2237925"/>
            <a:ext cx="2431800" cy="811200"/>
          </a:xfrm>
          <a:prstGeom prst="straightConnector1">
            <a:avLst/>
          </a:prstGeom>
          <a:noFill/>
          <a:ln cap="flat" cmpd="sng" w="9525">
            <a:solidFill>
              <a:schemeClr val="dk2"/>
            </a:solidFill>
            <a:prstDash val="solid"/>
            <a:round/>
            <a:headEnd len="med" w="med" type="none"/>
            <a:tailEnd len="med" w="med" type="none"/>
          </a:ln>
        </p:spPr>
      </p:cxnSp>
      <p:cxnSp>
        <p:nvCxnSpPr>
          <p:cNvPr id="895" name="Google Shape;895;p91"/>
          <p:cNvCxnSpPr>
            <a:stCxn id="893" idx="3"/>
            <a:endCxn id="884" idx="1"/>
          </p:cNvCxnSpPr>
          <p:nvPr/>
        </p:nvCxnSpPr>
        <p:spPr>
          <a:xfrm>
            <a:off x="1355700" y="3049125"/>
            <a:ext cx="2431800" cy="810600"/>
          </a:xfrm>
          <a:prstGeom prst="straightConnector1">
            <a:avLst/>
          </a:prstGeom>
          <a:noFill/>
          <a:ln cap="flat" cmpd="sng" w="9525">
            <a:solidFill>
              <a:schemeClr val="dk2"/>
            </a:solidFill>
            <a:prstDash val="solid"/>
            <a:round/>
            <a:headEnd len="med" w="med" type="none"/>
            <a:tailEnd len="med" w="med" type="none"/>
          </a:ln>
        </p:spPr>
      </p:cxnSp>
      <p:cxnSp>
        <p:nvCxnSpPr>
          <p:cNvPr id="896" name="Google Shape;896;p91"/>
          <p:cNvCxnSpPr>
            <a:stCxn id="886" idx="3"/>
            <a:endCxn id="892" idx="1"/>
          </p:cNvCxnSpPr>
          <p:nvPr/>
        </p:nvCxnSpPr>
        <p:spPr>
          <a:xfrm>
            <a:off x="5520413" y="2238075"/>
            <a:ext cx="2362200" cy="810900"/>
          </a:xfrm>
          <a:prstGeom prst="straightConnector1">
            <a:avLst/>
          </a:prstGeom>
          <a:noFill/>
          <a:ln cap="flat" cmpd="sng" w="9525">
            <a:solidFill>
              <a:schemeClr val="dk2"/>
            </a:solidFill>
            <a:prstDash val="solid"/>
            <a:round/>
            <a:headEnd len="med" w="med" type="none"/>
            <a:tailEnd len="med" w="med" type="none"/>
          </a:ln>
        </p:spPr>
      </p:cxnSp>
      <p:cxnSp>
        <p:nvCxnSpPr>
          <p:cNvPr id="897" name="Google Shape;897;p91"/>
          <p:cNvCxnSpPr>
            <a:stCxn id="885" idx="3"/>
            <a:endCxn id="892" idx="1"/>
          </p:cNvCxnSpPr>
          <p:nvPr/>
        </p:nvCxnSpPr>
        <p:spPr>
          <a:xfrm flipH="1" rot="10800000">
            <a:off x="5520413" y="3048925"/>
            <a:ext cx="2362200" cy="810900"/>
          </a:xfrm>
          <a:prstGeom prst="straightConnector1">
            <a:avLst/>
          </a:prstGeom>
          <a:noFill/>
          <a:ln cap="flat" cmpd="sng" w="9525">
            <a:solidFill>
              <a:schemeClr val="dk2"/>
            </a:solidFill>
            <a:prstDash val="solid"/>
            <a:round/>
            <a:headEnd len="med" w="med" type="none"/>
            <a:tailEnd len="med" w="med" type="none"/>
          </a:ln>
        </p:spPr>
      </p:cxnSp>
      <p:sp>
        <p:nvSpPr>
          <p:cNvPr id="898" name="Google Shape;898;p91"/>
          <p:cNvSpPr/>
          <p:nvPr/>
        </p:nvSpPr>
        <p:spPr>
          <a:xfrm>
            <a:off x="4500" y="4078450"/>
            <a:ext cx="1635600" cy="341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src: H</a:t>
            </a:r>
            <a:r>
              <a:rPr baseline="-25000" lang="en">
                <a:latin typeface="Open Sans"/>
                <a:ea typeface="Open Sans"/>
                <a:cs typeface="Open Sans"/>
                <a:sym typeface="Open Sans"/>
              </a:rPr>
              <a:t>DC1</a:t>
            </a:r>
            <a:r>
              <a:rPr lang="en">
                <a:latin typeface="Open Sans"/>
                <a:ea typeface="Open Sans"/>
                <a:cs typeface="Open Sans"/>
                <a:sym typeface="Open Sans"/>
              </a:rPr>
              <a:t> dst: H</a:t>
            </a:r>
            <a:r>
              <a:rPr baseline="-25000" lang="en">
                <a:latin typeface="Open Sans"/>
                <a:ea typeface="Open Sans"/>
                <a:cs typeface="Open Sans"/>
                <a:sym typeface="Open Sans"/>
              </a:rPr>
              <a:t>DC2</a:t>
            </a:r>
            <a:endParaRPr baseline="-25000">
              <a:latin typeface="Open Sans"/>
              <a:ea typeface="Open Sans"/>
              <a:cs typeface="Open Sans"/>
              <a:sym typeface="Open Sans"/>
            </a:endParaRPr>
          </a:p>
        </p:txBody>
      </p:sp>
      <p:sp>
        <p:nvSpPr>
          <p:cNvPr id="899" name="Google Shape;899;p91"/>
          <p:cNvSpPr/>
          <p:nvPr/>
        </p:nvSpPr>
        <p:spPr>
          <a:xfrm rot="-5397839">
            <a:off x="667798" y="3603889"/>
            <a:ext cx="477300" cy="303300"/>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00" name="Google Shape;900;p91"/>
          <p:cNvSpPr/>
          <p:nvPr/>
        </p:nvSpPr>
        <p:spPr>
          <a:xfrm>
            <a:off x="2077700" y="1246400"/>
            <a:ext cx="1635600" cy="341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src: H</a:t>
            </a:r>
            <a:r>
              <a:rPr baseline="-25000" lang="en">
                <a:solidFill>
                  <a:schemeClr val="dk1"/>
                </a:solidFill>
                <a:latin typeface="Open Sans"/>
                <a:ea typeface="Open Sans"/>
                <a:cs typeface="Open Sans"/>
                <a:sym typeface="Open Sans"/>
              </a:rPr>
              <a:t>DC1</a:t>
            </a:r>
            <a:r>
              <a:rPr lang="en">
                <a:solidFill>
                  <a:schemeClr val="dk1"/>
                </a:solidFill>
                <a:latin typeface="Open Sans"/>
                <a:ea typeface="Open Sans"/>
                <a:cs typeface="Open Sans"/>
                <a:sym typeface="Open Sans"/>
              </a:rPr>
              <a:t> dst: H</a:t>
            </a:r>
            <a:r>
              <a:rPr baseline="-25000" lang="en">
                <a:solidFill>
                  <a:schemeClr val="dk1"/>
                </a:solidFill>
                <a:latin typeface="Open Sans"/>
                <a:ea typeface="Open Sans"/>
                <a:cs typeface="Open Sans"/>
                <a:sym typeface="Open Sans"/>
              </a:rPr>
              <a:t>DC2</a:t>
            </a:r>
            <a:endParaRPr>
              <a:latin typeface="Open Sans"/>
              <a:ea typeface="Open Sans"/>
              <a:cs typeface="Open Sans"/>
              <a:sym typeface="Open Sans"/>
            </a:endParaRPr>
          </a:p>
        </p:txBody>
      </p:sp>
      <p:sp>
        <p:nvSpPr>
          <p:cNvPr id="901" name="Google Shape;901;p91"/>
          <p:cNvSpPr txBox="1"/>
          <p:nvPr/>
        </p:nvSpPr>
        <p:spPr>
          <a:xfrm>
            <a:off x="2709588" y="471016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
        <p:nvSpPr>
          <p:cNvPr id="902" name="Google Shape;902;p91"/>
          <p:cNvSpPr txBox="1"/>
          <p:nvPr/>
        </p:nvSpPr>
        <p:spPr>
          <a:xfrm>
            <a:off x="2709588" y="572551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a:t>
            </a:r>
            <a:endParaRPr b="1" sz="1600">
              <a:solidFill>
                <a:srgbClr val="695D46"/>
              </a:solidFill>
              <a:latin typeface="Open Sans"/>
              <a:ea typeface="Open Sans"/>
              <a:cs typeface="Open Sans"/>
              <a:sym typeface="Open Sans"/>
            </a:endParaRPr>
          </a:p>
        </p:txBody>
      </p:sp>
      <p:sp>
        <p:nvSpPr>
          <p:cNvPr id="903" name="Google Shape;903;p91"/>
          <p:cNvSpPr/>
          <p:nvPr/>
        </p:nvSpPr>
        <p:spPr>
          <a:xfrm>
            <a:off x="2077700" y="1587500"/>
            <a:ext cx="1635600" cy="341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label: R6</a:t>
            </a:r>
            <a:endParaRPr baseline="-25000">
              <a:latin typeface="Open Sans"/>
              <a:ea typeface="Open Sans"/>
              <a:cs typeface="Open Sans"/>
              <a:sym typeface="Open Sans"/>
            </a:endParaRPr>
          </a:p>
        </p:txBody>
      </p:sp>
      <p:sp>
        <p:nvSpPr>
          <p:cNvPr id="904" name="Google Shape;904;p91"/>
          <p:cNvSpPr/>
          <p:nvPr/>
        </p:nvSpPr>
        <p:spPr>
          <a:xfrm rot="4002409">
            <a:off x="2760268" y="2045290"/>
            <a:ext cx="477194" cy="303161"/>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05" name="Google Shape;905;p91"/>
          <p:cNvSpPr txBox="1"/>
          <p:nvPr/>
        </p:nvSpPr>
        <p:spPr>
          <a:xfrm>
            <a:off x="3217500" y="5217850"/>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2"/>
          <p:cNvSpPr/>
          <p:nvPr/>
        </p:nvSpPr>
        <p:spPr>
          <a:xfrm rot="10800000">
            <a:off x="1210175" y="3535136"/>
            <a:ext cx="6887700" cy="1131300"/>
          </a:xfrm>
          <a:prstGeom prst="trapezoid">
            <a:avLst>
              <a:gd fmla="val 109786" name="adj"/>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2" name="Google Shape;912;p92"/>
          <p:cNvSpPr/>
          <p:nvPr/>
        </p:nvSpPr>
        <p:spPr>
          <a:xfrm>
            <a:off x="1088325" y="4237150"/>
            <a:ext cx="7379700" cy="2430300"/>
          </a:xfrm>
          <a:prstGeom prst="ellipse">
            <a:avLst/>
          </a:prstGeom>
          <a:solidFill>
            <a:srgbClr val="C9DA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3" name="Google Shape;913;p92"/>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Traffic Engineering</a:t>
            </a:r>
            <a:endParaRPr/>
          </a:p>
        </p:txBody>
      </p:sp>
      <p:sp>
        <p:nvSpPr>
          <p:cNvPr id="914" name="Google Shape;914;p92"/>
          <p:cNvSpPr/>
          <p:nvPr/>
        </p:nvSpPr>
        <p:spPr>
          <a:xfrm>
            <a:off x="2619638" y="51601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915" name="Google Shape;915;p92"/>
          <p:cNvSpPr/>
          <p:nvPr/>
        </p:nvSpPr>
        <p:spPr>
          <a:xfrm>
            <a:off x="37876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916" name="Google Shape;916;p92"/>
          <p:cNvSpPr/>
          <p:nvPr/>
        </p:nvSpPr>
        <p:spPr>
          <a:xfrm>
            <a:off x="4968713" y="604115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917" name="Google Shape;917;p92"/>
          <p:cNvSpPr/>
          <p:nvPr/>
        </p:nvSpPr>
        <p:spPr>
          <a:xfrm>
            <a:off x="6149813" y="51286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918" name="Google Shape;918;p92"/>
          <p:cNvCxnSpPr>
            <a:stCxn id="914" idx="3"/>
            <a:endCxn id="915" idx="1"/>
          </p:cNvCxnSpPr>
          <p:nvPr/>
        </p:nvCxnSpPr>
        <p:spPr>
          <a:xfrm>
            <a:off x="3171338" y="5420950"/>
            <a:ext cx="616200" cy="881100"/>
          </a:xfrm>
          <a:prstGeom prst="straightConnector1">
            <a:avLst/>
          </a:prstGeom>
          <a:noFill/>
          <a:ln cap="flat" cmpd="sng" w="9525">
            <a:solidFill>
              <a:schemeClr val="dk2"/>
            </a:solidFill>
            <a:prstDash val="solid"/>
            <a:round/>
            <a:headEnd len="med" w="med" type="none"/>
            <a:tailEnd len="med" w="med" type="none"/>
          </a:ln>
        </p:spPr>
      </p:cxnSp>
      <p:cxnSp>
        <p:nvCxnSpPr>
          <p:cNvPr id="919" name="Google Shape;919;p92"/>
          <p:cNvCxnSpPr>
            <a:stCxn id="915" idx="3"/>
            <a:endCxn id="916" idx="1"/>
          </p:cNvCxnSpPr>
          <p:nvPr/>
        </p:nvCxnSpPr>
        <p:spPr>
          <a:xfrm>
            <a:off x="4339313" y="630200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920" name="Google Shape;920;p92"/>
          <p:cNvCxnSpPr>
            <a:stCxn id="916" idx="3"/>
            <a:endCxn id="917" idx="1"/>
          </p:cNvCxnSpPr>
          <p:nvPr/>
        </p:nvCxnSpPr>
        <p:spPr>
          <a:xfrm flipH="1" rot="10800000">
            <a:off x="5520413" y="5389400"/>
            <a:ext cx="629400" cy="912600"/>
          </a:xfrm>
          <a:prstGeom prst="straightConnector1">
            <a:avLst/>
          </a:prstGeom>
          <a:noFill/>
          <a:ln cap="flat" cmpd="sng" w="9525">
            <a:solidFill>
              <a:schemeClr val="dk2"/>
            </a:solidFill>
            <a:prstDash val="solid"/>
            <a:round/>
            <a:headEnd len="med" w="med" type="none"/>
            <a:tailEnd len="med" w="med" type="none"/>
          </a:ln>
        </p:spPr>
      </p:cxnSp>
      <p:cxnSp>
        <p:nvCxnSpPr>
          <p:cNvPr id="921" name="Google Shape;921;p92"/>
          <p:cNvCxnSpPr>
            <a:stCxn id="922" idx="3"/>
            <a:endCxn id="914" idx="1"/>
          </p:cNvCxnSpPr>
          <p:nvPr/>
        </p:nvCxnSpPr>
        <p:spPr>
          <a:xfrm>
            <a:off x="1355700" y="5420950"/>
            <a:ext cx="1263900" cy="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92"/>
          <p:cNvCxnSpPr>
            <a:stCxn id="924" idx="1"/>
            <a:endCxn id="917" idx="3"/>
          </p:cNvCxnSpPr>
          <p:nvPr/>
        </p:nvCxnSpPr>
        <p:spPr>
          <a:xfrm rot="10800000">
            <a:off x="6701600" y="5389450"/>
            <a:ext cx="1181100" cy="0"/>
          </a:xfrm>
          <a:prstGeom prst="straightConnector1">
            <a:avLst/>
          </a:prstGeom>
          <a:noFill/>
          <a:ln cap="flat" cmpd="sng" w="9525">
            <a:solidFill>
              <a:schemeClr val="dk2"/>
            </a:solidFill>
            <a:prstDash val="solid"/>
            <a:round/>
            <a:headEnd len="med" w="med" type="none"/>
            <a:tailEnd len="med" w="med" type="none"/>
          </a:ln>
        </p:spPr>
      </p:cxnSp>
      <p:cxnSp>
        <p:nvCxnSpPr>
          <p:cNvPr id="925" name="Google Shape;925;p92"/>
          <p:cNvCxnSpPr>
            <a:stCxn id="926" idx="2"/>
            <a:endCxn id="926" idx="2"/>
          </p:cNvCxnSpPr>
          <p:nvPr/>
        </p:nvCxnSpPr>
        <p:spPr>
          <a:xfrm>
            <a:off x="1230800" y="5182350"/>
            <a:ext cx="0" cy="0"/>
          </a:xfrm>
          <a:prstGeom prst="straightConnector1">
            <a:avLst/>
          </a:prstGeom>
          <a:noFill/>
          <a:ln cap="flat" cmpd="sng" w="9525">
            <a:solidFill>
              <a:schemeClr val="dk2"/>
            </a:solidFill>
            <a:prstDash val="solid"/>
            <a:round/>
            <a:headEnd len="med" w="med" type="none"/>
            <a:tailEnd len="med" w="med" type="none"/>
          </a:ln>
        </p:spPr>
      </p:cxnSp>
      <p:sp>
        <p:nvSpPr>
          <p:cNvPr id="927" name="Google Shape;927;p92"/>
          <p:cNvSpPr txBox="1"/>
          <p:nvPr/>
        </p:nvSpPr>
        <p:spPr>
          <a:xfrm>
            <a:off x="1008813" y="6098900"/>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Underlay Network</a:t>
            </a:r>
            <a:endParaRPr b="1" sz="1900">
              <a:solidFill>
                <a:srgbClr val="695D46"/>
              </a:solidFill>
              <a:latin typeface="Open Sans"/>
              <a:ea typeface="Open Sans"/>
              <a:cs typeface="Open Sans"/>
              <a:sym typeface="Open Sans"/>
            </a:endParaRPr>
          </a:p>
        </p:txBody>
      </p:sp>
      <p:sp>
        <p:nvSpPr>
          <p:cNvPr id="922" name="Google Shape;922;p92"/>
          <p:cNvSpPr/>
          <p:nvPr/>
        </p:nvSpPr>
        <p:spPr>
          <a:xfrm>
            <a:off x="457200" y="50374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1</a:t>
            </a:r>
            <a:endParaRPr b="1">
              <a:latin typeface="Open Sans"/>
              <a:ea typeface="Open Sans"/>
              <a:cs typeface="Open Sans"/>
              <a:sym typeface="Open Sans"/>
            </a:endParaRPr>
          </a:p>
        </p:txBody>
      </p:sp>
      <p:sp>
        <p:nvSpPr>
          <p:cNvPr id="924" name="Google Shape;924;p92"/>
          <p:cNvSpPr/>
          <p:nvPr/>
        </p:nvSpPr>
        <p:spPr>
          <a:xfrm>
            <a:off x="7882700" y="5005900"/>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2</a:t>
            </a:r>
            <a:endParaRPr b="1">
              <a:latin typeface="Open Sans"/>
              <a:ea typeface="Open Sans"/>
              <a:cs typeface="Open Sans"/>
              <a:sym typeface="Open Sans"/>
            </a:endParaRPr>
          </a:p>
        </p:txBody>
      </p:sp>
      <p:sp>
        <p:nvSpPr>
          <p:cNvPr id="928" name="Google Shape;928;p92"/>
          <p:cNvSpPr/>
          <p:nvPr/>
        </p:nvSpPr>
        <p:spPr>
          <a:xfrm>
            <a:off x="49687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R6</a:t>
            </a:r>
            <a:endParaRPr b="1">
              <a:latin typeface="Open Sans"/>
              <a:ea typeface="Open Sans"/>
              <a:cs typeface="Open Sans"/>
              <a:sym typeface="Open Sans"/>
            </a:endParaRPr>
          </a:p>
        </p:txBody>
      </p:sp>
      <p:sp>
        <p:nvSpPr>
          <p:cNvPr id="929" name="Google Shape;929;p92"/>
          <p:cNvSpPr/>
          <p:nvPr/>
        </p:nvSpPr>
        <p:spPr>
          <a:xfrm>
            <a:off x="3787613" y="4419400"/>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cxnSp>
        <p:nvCxnSpPr>
          <p:cNvPr id="930" name="Google Shape;930;p92"/>
          <p:cNvCxnSpPr>
            <a:stCxn id="914" idx="3"/>
            <a:endCxn id="929" idx="1"/>
          </p:cNvCxnSpPr>
          <p:nvPr/>
        </p:nvCxnSpPr>
        <p:spPr>
          <a:xfrm flipH="1" rot="10800000">
            <a:off x="3171338" y="4680250"/>
            <a:ext cx="616200" cy="740700"/>
          </a:xfrm>
          <a:prstGeom prst="straightConnector1">
            <a:avLst/>
          </a:prstGeom>
          <a:noFill/>
          <a:ln cap="flat" cmpd="sng" w="9525">
            <a:solidFill>
              <a:schemeClr val="dk2"/>
            </a:solidFill>
            <a:prstDash val="solid"/>
            <a:round/>
            <a:headEnd len="med" w="med" type="none"/>
            <a:tailEnd len="med" w="med" type="none"/>
          </a:ln>
        </p:spPr>
      </p:cxnSp>
      <p:cxnSp>
        <p:nvCxnSpPr>
          <p:cNvPr id="931" name="Google Shape;931;p92"/>
          <p:cNvCxnSpPr>
            <a:stCxn id="929" idx="3"/>
            <a:endCxn id="928" idx="1"/>
          </p:cNvCxnSpPr>
          <p:nvPr/>
        </p:nvCxnSpPr>
        <p:spPr>
          <a:xfrm>
            <a:off x="4339313" y="4680250"/>
            <a:ext cx="629400" cy="0"/>
          </a:xfrm>
          <a:prstGeom prst="straightConnector1">
            <a:avLst/>
          </a:prstGeom>
          <a:noFill/>
          <a:ln cap="flat" cmpd="sng" w="9525">
            <a:solidFill>
              <a:schemeClr val="dk2"/>
            </a:solidFill>
            <a:prstDash val="solid"/>
            <a:round/>
            <a:headEnd len="med" w="med" type="none"/>
            <a:tailEnd len="med" w="med" type="none"/>
          </a:ln>
        </p:spPr>
      </p:cxnSp>
      <p:cxnSp>
        <p:nvCxnSpPr>
          <p:cNvPr id="932" name="Google Shape;932;p92"/>
          <p:cNvCxnSpPr>
            <a:stCxn id="916" idx="0"/>
            <a:endCxn id="928" idx="2"/>
          </p:cNvCxnSpPr>
          <p:nvPr/>
        </p:nvCxnSpPr>
        <p:spPr>
          <a:xfrm rot="10800000">
            <a:off x="5244563" y="4941050"/>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933" name="Google Shape;933;p92"/>
          <p:cNvCxnSpPr>
            <a:stCxn id="928" idx="3"/>
            <a:endCxn id="917" idx="1"/>
          </p:cNvCxnSpPr>
          <p:nvPr/>
        </p:nvCxnSpPr>
        <p:spPr>
          <a:xfrm>
            <a:off x="5520413" y="4680250"/>
            <a:ext cx="629400" cy="709200"/>
          </a:xfrm>
          <a:prstGeom prst="straightConnector1">
            <a:avLst/>
          </a:prstGeom>
          <a:noFill/>
          <a:ln cap="flat" cmpd="sng" w="9525">
            <a:solidFill>
              <a:schemeClr val="dk2"/>
            </a:solidFill>
            <a:prstDash val="solid"/>
            <a:round/>
            <a:headEnd len="med" w="med" type="none"/>
            <a:tailEnd len="med" w="med" type="none"/>
          </a:ln>
        </p:spPr>
      </p:cxnSp>
      <p:cxnSp>
        <p:nvCxnSpPr>
          <p:cNvPr id="934" name="Google Shape;934;p92"/>
          <p:cNvCxnSpPr>
            <a:stCxn id="915" idx="0"/>
            <a:endCxn id="929" idx="2"/>
          </p:cNvCxnSpPr>
          <p:nvPr/>
        </p:nvCxnSpPr>
        <p:spPr>
          <a:xfrm rot="10800000">
            <a:off x="4063463" y="4941050"/>
            <a:ext cx="0" cy="1100100"/>
          </a:xfrm>
          <a:prstGeom prst="straightConnector1">
            <a:avLst/>
          </a:prstGeom>
          <a:noFill/>
          <a:ln cap="flat" cmpd="sng" w="9525">
            <a:solidFill>
              <a:schemeClr val="dk2"/>
            </a:solidFill>
            <a:prstDash val="solid"/>
            <a:round/>
            <a:headEnd len="med" w="med" type="none"/>
            <a:tailEnd len="med" w="med" type="none"/>
          </a:ln>
        </p:spPr>
      </p:cxnSp>
      <p:sp>
        <p:nvSpPr>
          <p:cNvPr id="935" name="Google Shape;935;p92"/>
          <p:cNvSpPr txBox="1"/>
          <p:nvPr/>
        </p:nvSpPr>
        <p:spPr>
          <a:xfrm>
            <a:off x="4339288" y="4259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30G</a:t>
            </a:r>
            <a:endParaRPr b="1" sz="1600">
              <a:solidFill>
                <a:srgbClr val="695D46"/>
              </a:solidFill>
              <a:latin typeface="Open Sans"/>
              <a:ea typeface="Open Sans"/>
              <a:cs typeface="Open Sans"/>
              <a:sym typeface="Open Sans"/>
            </a:endParaRPr>
          </a:p>
        </p:txBody>
      </p:sp>
      <p:sp>
        <p:nvSpPr>
          <p:cNvPr id="936" name="Google Shape;936;p92"/>
          <p:cNvSpPr txBox="1"/>
          <p:nvPr/>
        </p:nvSpPr>
        <p:spPr>
          <a:xfrm>
            <a:off x="4339313" y="5895800"/>
            <a:ext cx="629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10G</a:t>
            </a:r>
            <a:endParaRPr b="1" sz="1600">
              <a:solidFill>
                <a:srgbClr val="695D46"/>
              </a:solidFill>
              <a:latin typeface="Open Sans"/>
              <a:ea typeface="Open Sans"/>
              <a:cs typeface="Open Sans"/>
              <a:sym typeface="Open Sans"/>
            </a:endParaRPr>
          </a:p>
        </p:txBody>
      </p:sp>
      <p:sp>
        <p:nvSpPr>
          <p:cNvPr id="937" name="Google Shape;937;p92"/>
          <p:cNvSpPr/>
          <p:nvPr/>
        </p:nvSpPr>
        <p:spPr>
          <a:xfrm rot="1128">
            <a:off x="457325" y="2176434"/>
            <a:ext cx="8229600" cy="17454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38" name="Google Shape;938;p92"/>
          <p:cNvSpPr txBox="1"/>
          <p:nvPr/>
        </p:nvSpPr>
        <p:spPr>
          <a:xfrm>
            <a:off x="550613" y="1977225"/>
            <a:ext cx="24750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695D46"/>
                </a:solidFill>
                <a:latin typeface="Open Sans"/>
                <a:ea typeface="Open Sans"/>
                <a:cs typeface="Open Sans"/>
                <a:sym typeface="Open Sans"/>
              </a:rPr>
              <a:t>Overlay Network</a:t>
            </a:r>
            <a:endParaRPr b="1" sz="1900">
              <a:solidFill>
                <a:srgbClr val="695D46"/>
              </a:solidFill>
              <a:latin typeface="Open Sans"/>
              <a:ea typeface="Open Sans"/>
              <a:cs typeface="Open Sans"/>
              <a:sym typeface="Open Sans"/>
            </a:endParaRPr>
          </a:p>
        </p:txBody>
      </p:sp>
      <p:sp>
        <p:nvSpPr>
          <p:cNvPr id="939" name="Google Shape;939;p92"/>
          <p:cNvSpPr/>
          <p:nvPr/>
        </p:nvSpPr>
        <p:spPr>
          <a:xfrm>
            <a:off x="3787613" y="3598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940" name="Google Shape;940;p92"/>
          <p:cNvSpPr/>
          <p:nvPr/>
        </p:nvSpPr>
        <p:spPr>
          <a:xfrm>
            <a:off x="4968713" y="3598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941" name="Google Shape;941;p92"/>
          <p:cNvSpPr/>
          <p:nvPr/>
        </p:nvSpPr>
        <p:spPr>
          <a:xfrm>
            <a:off x="4968713" y="19772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R6</a:t>
            </a:r>
            <a:endParaRPr b="1">
              <a:latin typeface="Open Sans"/>
              <a:ea typeface="Open Sans"/>
              <a:cs typeface="Open Sans"/>
              <a:sym typeface="Open Sans"/>
            </a:endParaRPr>
          </a:p>
        </p:txBody>
      </p:sp>
      <p:sp>
        <p:nvSpPr>
          <p:cNvPr id="942" name="Google Shape;942;p92"/>
          <p:cNvSpPr/>
          <p:nvPr/>
        </p:nvSpPr>
        <p:spPr>
          <a:xfrm>
            <a:off x="3787613" y="19772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cxnSp>
        <p:nvCxnSpPr>
          <p:cNvPr id="943" name="Google Shape;943;p92"/>
          <p:cNvCxnSpPr>
            <a:stCxn id="940" idx="0"/>
            <a:endCxn id="941" idx="2"/>
          </p:cNvCxnSpPr>
          <p:nvPr/>
        </p:nvCxnSpPr>
        <p:spPr>
          <a:xfrm rot="10800000">
            <a:off x="5244563" y="2498875"/>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944" name="Google Shape;944;p92"/>
          <p:cNvCxnSpPr>
            <a:stCxn id="940" idx="1"/>
            <a:endCxn id="939" idx="3"/>
          </p:cNvCxnSpPr>
          <p:nvPr/>
        </p:nvCxnSpPr>
        <p:spPr>
          <a:xfrm rot="10800000">
            <a:off x="4339313" y="38598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945" name="Google Shape;945;p92"/>
          <p:cNvCxnSpPr>
            <a:stCxn id="939" idx="0"/>
            <a:endCxn id="942" idx="2"/>
          </p:cNvCxnSpPr>
          <p:nvPr/>
        </p:nvCxnSpPr>
        <p:spPr>
          <a:xfrm rot="10800000">
            <a:off x="4063463" y="2498875"/>
            <a:ext cx="0" cy="1100100"/>
          </a:xfrm>
          <a:prstGeom prst="straightConnector1">
            <a:avLst/>
          </a:prstGeom>
          <a:noFill/>
          <a:ln cap="flat" cmpd="sng" w="9525">
            <a:solidFill>
              <a:schemeClr val="dk2"/>
            </a:solidFill>
            <a:prstDash val="solid"/>
            <a:round/>
            <a:headEnd len="med" w="med" type="none"/>
            <a:tailEnd len="med" w="med" type="none"/>
          </a:ln>
        </p:spPr>
      </p:cxnSp>
      <p:cxnSp>
        <p:nvCxnSpPr>
          <p:cNvPr id="946" name="Google Shape;946;p92"/>
          <p:cNvCxnSpPr>
            <a:stCxn id="941" idx="1"/>
            <a:endCxn id="942" idx="3"/>
          </p:cNvCxnSpPr>
          <p:nvPr/>
        </p:nvCxnSpPr>
        <p:spPr>
          <a:xfrm rot="10800000">
            <a:off x="4339313" y="2238075"/>
            <a:ext cx="629400" cy="0"/>
          </a:xfrm>
          <a:prstGeom prst="straightConnector1">
            <a:avLst/>
          </a:prstGeom>
          <a:noFill/>
          <a:ln cap="flat" cmpd="sng" w="9525">
            <a:solidFill>
              <a:schemeClr val="dk2"/>
            </a:solidFill>
            <a:prstDash val="solid"/>
            <a:round/>
            <a:headEnd len="med" w="med" type="none"/>
            <a:tailEnd len="med" w="med" type="none"/>
          </a:ln>
        </p:spPr>
      </p:cxnSp>
      <p:sp>
        <p:nvSpPr>
          <p:cNvPr id="947" name="Google Shape;947;p92"/>
          <p:cNvSpPr/>
          <p:nvPr/>
        </p:nvSpPr>
        <p:spPr>
          <a:xfrm>
            <a:off x="7882700" y="2665375"/>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2</a:t>
            </a:r>
            <a:endParaRPr b="1">
              <a:latin typeface="Open Sans"/>
              <a:ea typeface="Open Sans"/>
              <a:cs typeface="Open Sans"/>
              <a:sym typeface="Open Sans"/>
            </a:endParaRPr>
          </a:p>
        </p:txBody>
      </p:sp>
      <p:sp>
        <p:nvSpPr>
          <p:cNvPr id="948" name="Google Shape;948;p92"/>
          <p:cNvSpPr/>
          <p:nvPr/>
        </p:nvSpPr>
        <p:spPr>
          <a:xfrm>
            <a:off x="457200" y="2665575"/>
            <a:ext cx="898500" cy="7671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DC 1</a:t>
            </a:r>
            <a:endParaRPr b="1">
              <a:latin typeface="Open Sans"/>
              <a:ea typeface="Open Sans"/>
              <a:cs typeface="Open Sans"/>
              <a:sym typeface="Open Sans"/>
            </a:endParaRPr>
          </a:p>
        </p:txBody>
      </p:sp>
      <p:cxnSp>
        <p:nvCxnSpPr>
          <p:cNvPr id="949" name="Google Shape;949;p92"/>
          <p:cNvCxnSpPr>
            <a:stCxn id="948" idx="3"/>
            <a:endCxn id="942" idx="1"/>
          </p:cNvCxnSpPr>
          <p:nvPr/>
        </p:nvCxnSpPr>
        <p:spPr>
          <a:xfrm flipH="1" rot="10800000">
            <a:off x="1355700" y="2237925"/>
            <a:ext cx="2431800" cy="8112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92"/>
          <p:cNvCxnSpPr>
            <a:stCxn id="948" idx="3"/>
            <a:endCxn id="939" idx="1"/>
          </p:cNvCxnSpPr>
          <p:nvPr/>
        </p:nvCxnSpPr>
        <p:spPr>
          <a:xfrm>
            <a:off x="1355700" y="3049125"/>
            <a:ext cx="2431800" cy="810600"/>
          </a:xfrm>
          <a:prstGeom prst="straightConnector1">
            <a:avLst/>
          </a:prstGeom>
          <a:noFill/>
          <a:ln cap="flat" cmpd="sng" w="9525">
            <a:solidFill>
              <a:schemeClr val="dk2"/>
            </a:solidFill>
            <a:prstDash val="solid"/>
            <a:round/>
            <a:headEnd len="med" w="med" type="none"/>
            <a:tailEnd len="med" w="med" type="none"/>
          </a:ln>
        </p:spPr>
      </p:cxnSp>
      <p:cxnSp>
        <p:nvCxnSpPr>
          <p:cNvPr id="951" name="Google Shape;951;p92"/>
          <p:cNvCxnSpPr>
            <a:stCxn id="941" idx="3"/>
            <a:endCxn id="947" idx="1"/>
          </p:cNvCxnSpPr>
          <p:nvPr/>
        </p:nvCxnSpPr>
        <p:spPr>
          <a:xfrm>
            <a:off x="5520413" y="2238075"/>
            <a:ext cx="2362200" cy="810900"/>
          </a:xfrm>
          <a:prstGeom prst="straightConnector1">
            <a:avLst/>
          </a:prstGeom>
          <a:noFill/>
          <a:ln cap="flat" cmpd="sng" w="9525">
            <a:solidFill>
              <a:schemeClr val="dk2"/>
            </a:solidFill>
            <a:prstDash val="solid"/>
            <a:round/>
            <a:headEnd len="med" w="med" type="none"/>
            <a:tailEnd len="med" w="med" type="none"/>
          </a:ln>
        </p:spPr>
      </p:cxnSp>
      <p:cxnSp>
        <p:nvCxnSpPr>
          <p:cNvPr id="952" name="Google Shape;952;p92"/>
          <p:cNvCxnSpPr>
            <a:stCxn id="940" idx="3"/>
            <a:endCxn id="947" idx="1"/>
          </p:cNvCxnSpPr>
          <p:nvPr/>
        </p:nvCxnSpPr>
        <p:spPr>
          <a:xfrm flipH="1" rot="10800000">
            <a:off x="5520413" y="3048925"/>
            <a:ext cx="2362200" cy="810900"/>
          </a:xfrm>
          <a:prstGeom prst="straightConnector1">
            <a:avLst/>
          </a:prstGeom>
          <a:noFill/>
          <a:ln cap="flat" cmpd="sng" w="9525">
            <a:solidFill>
              <a:schemeClr val="dk2"/>
            </a:solidFill>
            <a:prstDash val="solid"/>
            <a:round/>
            <a:headEnd len="med" w="med" type="none"/>
            <a:tailEnd len="med" w="med" type="none"/>
          </a:ln>
        </p:spPr>
      </p:cxnSp>
      <p:sp>
        <p:nvSpPr>
          <p:cNvPr id="953" name="Google Shape;953;p92"/>
          <p:cNvSpPr/>
          <p:nvPr/>
        </p:nvSpPr>
        <p:spPr>
          <a:xfrm>
            <a:off x="4500" y="4078450"/>
            <a:ext cx="1635600" cy="341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src: H</a:t>
            </a:r>
            <a:r>
              <a:rPr baseline="-25000" lang="en">
                <a:latin typeface="Open Sans"/>
                <a:ea typeface="Open Sans"/>
                <a:cs typeface="Open Sans"/>
                <a:sym typeface="Open Sans"/>
              </a:rPr>
              <a:t>DC1</a:t>
            </a:r>
            <a:r>
              <a:rPr lang="en">
                <a:latin typeface="Open Sans"/>
                <a:ea typeface="Open Sans"/>
                <a:cs typeface="Open Sans"/>
                <a:sym typeface="Open Sans"/>
              </a:rPr>
              <a:t> dst: H</a:t>
            </a:r>
            <a:r>
              <a:rPr baseline="-25000" lang="en">
                <a:latin typeface="Open Sans"/>
                <a:ea typeface="Open Sans"/>
                <a:cs typeface="Open Sans"/>
                <a:sym typeface="Open Sans"/>
              </a:rPr>
              <a:t>DC2</a:t>
            </a:r>
            <a:endParaRPr baseline="-25000">
              <a:latin typeface="Open Sans"/>
              <a:ea typeface="Open Sans"/>
              <a:cs typeface="Open Sans"/>
              <a:sym typeface="Open Sans"/>
            </a:endParaRPr>
          </a:p>
        </p:txBody>
      </p:sp>
      <p:sp>
        <p:nvSpPr>
          <p:cNvPr id="954" name="Google Shape;954;p92"/>
          <p:cNvSpPr/>
          <p:nvPr/>
        </p:nvSpPr>
        <p:spPr>
          <a:xfrm rot="-5397839">
            <a:off x="667798" y="3603889"/>
            <a:ext cx="477300" cy="303300"/>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55" name="Google Shape;955;p92"/>
          <p:cNvSpPr/>
          <p:nvPr/>
        </p:nvSpPr>
        <p:spPr>
          <a:xfrm>
            <a:off x="2077700" y="1246400"/>
            <a:ext cx="1635600" cy="341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a:ea typeface="Open Sans"/>
                <a:cs typeface="Open Sans"/>
                <a:sym typeface="Open Sans"/>
              </a:rPr>
              <a:t>src: H</a:t>
            </a:r>
            <a:r>
              <a:rPr baseline="-25000" lang="en">
                <a:solidFill>
                  <a:schemeClr val="dk1"/>
                </a:solidFill>
                <a:latin typeface="Open Sans"/>
                <a:ea typeface="Open Sans"/>
                <a:cs typeface="Open Sans"/>
                <a:sym typeface="Open Sans"/>
              </a:rPr>
              <a:t>DC1</a:t>
            </a:r>
            <a:r>
              <a:rPr lang="en">
                <a:solidFill>
                  <a:schemeClr val="dk1"/>
                </a:solidFill>
                <a:latin typeface="Open Sans"/>
                <a:ea typeface="Open Sans"/>
                <a:cs typeface="Open Sans"/>
                <a:sym typeface="Open Sans"/>
              </a:rPr>
              <a:t> dst: H</a:t>
            </a:r>
            <a:r>
              <a:rPr baseline="-25000" lang="en">
                <a:solidFill>
                  <a:schemeClr val="dk1"/>
                </a:solidFill>
                <a:latin typeface="Open Sans"/>
                <a:ea typeface="Open Sans"/>
                <a:cs typeface="Open Sans"/>
                <a:sym typeface="Open Sans"/>
              </a:rPr>
              <a:t>DC2</a:t>
            </a:r>
            <a:endParaRPr baseline="-25000">
              <a:latin typeface="Open Sans"/>
              <a:ea typeface="Open Sans"/>
              <a:cs typeface="Open Sans"/>
              <a:sym typeface="Open Sans"/>
            </a:endParaRPr>
          </a:p>
        </p:txBody>
      </p:sp>
      <p:sp>
        <p:nvSpPr>
          <p:cNvPr id="956" name="Google Shape;956;p92"/>
          <p:cNvSpPr txBox="1"/>
          <p:nvPr/>
        </p:nvSpPr>
        <p:spPr>
          <a:xfrm>
            <a:off x="2709588" y="471016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
        <p:nvSpPr>
          <p:cNvPr id="957" name="Google Shape;957;p92"/>
          <p:cNvSpPr txBox="1"/>
          <p:nvPr/>
        </p:nvSpPr>
        <p:spPr>
          <a:xfrm>
            <a:off x="2709588" y="5725513"/>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a:t>
            </a:r>
            <a:endParaRPr b="1" sz="1600">
              <a:solidFill>
                <a:srgbClr val="695D46"/>
              </a:solidFill>
              <a:latin typeface="Open Sans"/>
              <a:ea typeface="Open Sans"/>
              <a:cs typeface="Open Sans"/>
              <a:sym typeface="Open Sans"/>
            </a:endParaRPr>
          </a:p>
        </p:txBody>
      </p:sp>
      <p:sp>
        <p:nvSpPr>
          <p:cNvPr id="958" name="Google Shape;958;p92"/>
          <p:cNvSpPr/>
          <p:nvPr/>
        </p:nvSpPr>
        <p:spPr>
          <a:xfrm>
            <a:off x="2077700" y="1587500"/>
            <a:ext cx="1635600" cy="341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Open Sans"/>
                <a:ea typeface="Open Sans"/>
                <a:cs typeface="Open Sans"/>
                <a:sym typeface="Open Sans"/>
              </a:rPr>
              <a:t>label: R6</a:t>
            </a:r>
            <a:endParaRPr baseline="-25000">
              <a:latin typeface="Open Sans"/>
              <a:ea typeface="Open Sans"/>
              <a:cs typeface="Open Sans"/>
              <a:sym typeface="Open Sans"/>
            </a:endParaRPr>
          </a:p>
        </p:txBody>
      </p:sp>
      <p:sp>
        <p:nvSpPr>
          <p:cNvPr id="959" name="Google Shape;959;p92"/>
          <p:cNvSpPr/>
          <p:nvPr/>
        </p:nvSpPr>
        <p:spPr>
          <a:xfrm rot="4002409">
            <a:off x="2760268" y="2045290"/>
            <a:ext cx="477194" cy="303161"/>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60" name="Google Shape;960;p92"/>
          <p:cNvSpPr/>
          <p:nvPr/>
        </p:nvSpPr>
        <p:spPr>
          <a:xfrm>
            <a:off x="6075625" y="1887400"/>
            <a:ext cx="1635600" cy="3411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src: H</a:t>
            </a:r>
            <a:r>
              <a:rPr baseline="-25000" lang="en">
                <a:latin typeface="Open Sans"/>
                <a:ea typeface="Open Sans"/>
                <a:cs typeface="Open Sans"/>
                <a:sym typeface="Open Sans"/>
              </a:rPr>
              <a:t>DC1</a:t>
            </a:r>
            <a:r>
              <a:rPr lang="en">
                <a:latin typeface="Open Sans"/>
                <a:ea typeface="Open Sans"/>
                <a:cs typeface="Open Sans"/>
                <a:sym typeface="Open Sans"/>
              </a:rPr>
              <a:t> dst: H</a:t>
            </a:r>
            <a:r>
              <a:rPr baseline="-25000" lang="en">
                <a:latin typeface="Open Sans"/>
                <a:ea typeface="Open Sans"/>
                <a:cs typeface="Open Sans"/>
                <a:sym typeface="Open Sans"/>
              </a:rPr>
              <a:t>DC2</a:t>
            </a:r>
            <a:endParaRPr baseline="-25000">
              <a:latin typeface="Open Sans"/>
              <a:ea typeface="Open Sans"/>
              <a:cs typeface="Open Sans"/>
              <a:sym typeface="Open Sans"/>
            </a:endParaRPr>
          </a:p>
        </p:txBody>
      </p:sp>
      <p:sp>
        <p:nvSpPr>
          <p:cNvPr id="961" name="Google Shape;961;p92"/>
          <p:cNvSpPr/>
          <p:nvPr/>
        </p:nvSpPr>
        <p:spPr>
          <a:xfrm rot="6348112">
            <a:off x="6869963" y="2381328"/>
            <a:ext cx="477027" cy="303046"/>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62" name="Google Shape;962;p92"/>
          <p:cNvSpPr txBox="1"/>
          <p:nvPr/>
        </p:nvSpPr>
        <p:spPr>
          <a:xfrm>
            <a:off x="3217500" y="5217850"/>
            <a:ext cx="11811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695D46"/>
                </a:solidFill>
                <a:latin typeface="Open Sans"/>
                <a:ea typeface="Open Sans"/>
                <a:cs typeface="Open Sans"/>
                <a:sym typeface="Open Sans"/>
              </a:rPr>
              <a:t>Cost 10</a:t>
            </a:r>
            <a:endParaRPr b="1" sz="1600">
              <a:solidFill>
                <a:srgbClr val="695D46"/>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6"/>
          <p:cNvSpPr txBox="1"/>
          <p:nvPr>
            <p:ph type="title"/>
          </p:nvPr>
        </p:nvSpPr>
        <p:spPr>
          <a:xfrm>
            <a:off x="490250" y="701800"/>
            <a:ext cx="6227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Datacenters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93"/>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Forwarding</a:t>
            </a:r>
            <a:endParaRPr/>
          </a:p>
        </p:txBody>
      </p:sp>
      <p:sp>
        <p:nvSpPr>
          <p:cNvPr id="969" name="Google Shape;969;p93"/>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Directly program forwarding rules into routers instead of using routing protocols</a:t>
            </a:r>
            <a:endParaRPr/>
          </a:p>
          <a:p>
            <a:pPr indent="-381000" lvl="0" marL="457200" rtl="0" algn="l">
              <a:spcBef>
                <a:spcPts val="0"/>
              </a:spcBef>
              <a:spcAft>
                <a:spcPts val="0"/>
              </a:spcAft>
              <a:buSzPts val="2400"/>
              <a:buChar char="●"/>
            </a:pPr>
            <a:r>
              <a:rPr lang="en"/>
              <a:t>Requires out-of-band connection with the controller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4"/>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Forwarding</a:t>
            </a:r>
            <a:endParaRPr/>
          </a:p>
        </p:txBody>
      </p:sp>
      <p:sp>
        <p:nvSpPr>
          <p:cNvPr id="976" name="Google Shape;976;p94"/>
          <p:cNvSpPr/>
          <p:nvPr/>
        </p:nvSpPr>
        <p:spPr>
          <a:xfrm>
            <a:off x="2606513" y="5414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977" name="Google Shape;977;p94"/>
          <p:cNvSpPr/>
          <p:nvPr/>
        </p:nvSpPr>
        <p:spPr>
          <a:xfrm>
            <a:off x="3787613" y="5414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978" name="Google Shape;978;p94"/>
          <p:cNvSpPr/>
          <p:nvPr/>
        </p:nvSpPr>
        <p:spPr>
          <a:xfrm>
            <a:off x="4968713" y="5414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979" name="Google Shape;979;p94"/>
          <p:cNvSpPr/>
          <p:nvPr/>
        </p:nvSpPr>
        <p:spPr>
          <a:xfrm>
            <a:off x="6149813" y="5414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980" name="Google Shape;980;p94"/>
          <p:cNvCxnSpPr>
            <a:stCxn id="976" idx="3"/>
            <a:endCxn id="977" idx="1"/>
          </p:cNvCxnSpPr>
          <p:nvPr/>
        </p:nvCxnSpPr>
        <p:spPr>
          <a:xfrm>
            <a:off x="3158213" y="56758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981" name="Google Shape;981;p94"/>
          <p:cNvCxnSpPr>
            <a:stCxn id="977" idx="3"/>
            <a:endCxn id="978" idx="1"/>
          </p:cNvCxnSpPr>
          <p:nvPr/>
        </p:nvCxnSpPr>
        <p:spPr>
          <a:xfrm>
            <a:off x="4339313" y="56758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982" name="Google Shape;982;p94"/>
          <p:cNvCxnSpPr>
            <a:stCxn id="978" idx="3"/>
            <a:endCxn id="979" idx="1"/>
          </p:cNvCxnSpPr>
          <p:nvPr/>
        </p:nvCxnSpPr>
        <p:spPr>
          <a:xfrm>
            <a:off x="5520413" y="5675825"/>
            <a:ext cx="629400" cy="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94"/>
          <p:cNvSpPr/>
          <p:nvPr/>
        </p:nvSpPr>
        <p:spPr>
          <a:xfrm>
            <a:off x="1432038" y="47478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H1</a:t>
            </a:r>
            <a:endParaRPr b="1">
              <a:latin typeface="Open Sans"/>
              <a:ea typeface="Open Sans"/>
              <a:cs typeface="Open Sans"/>
              <a:sym typeface="Open Sans"/>
            </a:endParaRPr>
          </a:p>
        </p:txBody>
      </p:sp>
      <p:sp>
        <p:nvSpPr>
          <p:cNvPr id="984" name="Google Shape;984;p94"/>
          <p:cNvSpPr/>
          <p:nvPr/>
        </p:nvSpPr>
        <p:spPr>
          <a:xfrm>
            <a:off x="7160263" y="47478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H2</a:t>
            </a:r>
            <a:endParaRPr b="1">
              <a:latin typeface="Open Sans"/>
              <a:ea typeface="Open Sans"/>
              <a:cs typeface="Open Sans"/>
              <a:sym typeface="Open Sans"/>
            </a:endParaRPr>
          </a:p>
        </p:txBody>
      </p:sp>
      <p:cxnSp>
        <p:nvCxnSpPr>
          <p:cNvPr id="985" name="Google Shape;985;p94"/>
          <p:cNvCxnSpPr>
            <a:stCxn id="983" idx="2"/>
            <a:endCxn id="976" idx="1"/>
          </p:cNvCxnSpPr>
          <p:nvPr/>
        </p:nvCxnSpPr>
        <p:spPr>
          <a:xfrm>
            <a:off x="1707888" y="5269525"/>
            <a:ext cx="898500" cy="406200"/>
          </a:xfrm>
          <a:prstGeom prst="straightConnector1">
            <a:avLst/>
          </a:prstGeom>
          <a:noFill/>
          <a:ln cap="flat" cmpd="sng" w="9525">
            <a:solidFill>
              <a:schemeClr val="dk2"/>
            </a:solidFill>
            <a:prstDash val="solid"/>
            <a:round/>
            <a:headEnd len="med" w="med" type="none"/>
            <a:tailEnd len="med" w="med" type="none"/>
          </a:ln>
        </p:spPr>
      </p:cxnSp>
      <p:cxnSp>
        <p:nvCxnSpPr>
          <p:cNvPr id="986" name="Google Shape;986;p94"/>
          <p:cNvCxnSpPr>
            <a:stCxn id="984" idx="2"/>
            <a:endCxn id="979" idx="3"/>
          </p:cNvCxnSpPr>
          <p:nvPr/>
        </p:nvCxnSpPr>
        <p:spPr>
          <a:xfrm flipH="1">
            <a:off x="6701413" y="5269525"/>
            <a:ext cx="734700" cy="406200"/>
          </a:xfrm>
          <a:prstGeom prst="straightConnector1">
            <a:avLst/>
          </a:prstGeom>
          <a:noFill/>
          <a:ln cap="flat" cmpd="sng" w="9525">
            <a:solidFill>
              <a:schemeClr val="dk2"/>
            </a:solidFill>
            <a:prstDash val="solid"/>
            <a:round/>
            <a:headEnd len="med" w="med" type="none"/>
            <a:tailEnd len="med" w="med" type="none"/>
          </a:ln>
        </p:spPr>
      </p:cxnSp>
      <p:sp>
        <p:nvSpPr>
          <p:cNvPr id="987" name="Google Shape;987;p94"/>
          <p:cNvSpPr/>
          <p:nvPr/>
        </p:nvSpPr>
        <p:spPr>
          <a:xfrm>
            <a:off x="4296150" y="45652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sp>
        <p:nvSpPr>
          <p:cNvPr id="988" name="Google Shape;988;p94"/>
          <p:cNvSpPr/>
          <p:nvPr/>
        </p:nvSpPr>
        <p:spPr>
          <a:xfrm>
            <a:off x="4296163" y="35036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H3</a:t>
            </a:r>
            <a:endParaRPr b="1">
              <a:latin typeface="Open Sans"/>
              <a:ea typeface="Open Sans"/>
              <a:cs typeface="Open Sans"/>
              <a:sym typeface="Open Sans"/>
            </a:endParaRPr>
          </a:p>
        </p:txBody>
      </p:sp>
      <p:cxnSp>
        <p:nvCxnSpPr>
          <p:cNvPr id="989" name="Google Shape;989;p94"/>
          <p:cNvCxnSpPr>
            <a:stCxn id="987" idx="2"/>
            <a:endCxn id="977" idx="0"/>
          </p:cNvCxnSpPr>
          <p:nvPr/>
        </p:nvCxnSpPr>
        <p:spPr>
          <a:xfrm flipH="1">
            <a:off x="4063500" y="5086975"/>
            <a:ext cx="508500" cy="327900"/>
          </a:xfrm>
          <a:prstGeom prst="straightConnector1">
            <a:avLst/>
          </a:prstGeom>
          <a:noFill/>
          <a:ln cap="flat" cmpd="sng" w="9525">
            <a:solidFill>
              <a:schemeClr val="dk2"/>
            </a:solidFill>
            <a:prstDash val="solid"/>
            <a:round/>
            <a:headEnd len="med" w="med" type="none"/>
            <a:tailEnd len="med" w="med" type="none"/>
          </a:ln>
        </p:spPr>
      </p:cxnSp>
      <p:cxnSp>
        <p:nvCxnSpPr>
          <p:cNvPr id="990" name="Google Shape;990;p94"/>
          <p:cNvCxnSpPr>
            <a:stCxn id="987" idx="2"/>
            <a:endCxn id="978" idx="0"/>
          </p:cNvCxnSpPr>
          <p:nvPr/>
        </p:nvCxnSpPr>
        <p:spPr>
          <a:xfrm>
            <a:off x="4572000" y="5086975"/>
            <a:ext cx="672600" cy="327900"/>
          </a:xfrm>
          <a:prstGeom prst="straightConnector1">
            <a:avLst/>
          </a:prstGeom>
          <a:noFill/>
          <a:ln cap="flat" cmpd="sng" w="9525">
            <a:solidFill>
              <a:schemeClr val="dk2"/>
            </a:solidFill>
            <a:prstDash val="solid"/>
            <a:round/>
            <a:headEnd len="med" w="med" type="none"/>
            <a:tailEnd len="med" w="med" type="none"/>
          </a:ln>
        </p:spPr>
      </p:cxnSp>
      <p:cxnSp>
        <p:nvCxnSpPr>
          <p:cNvPr id="991" name="Google Shape;991;p94"/>
          <p:cNvCxnSpPr>
            <a:stCxn id="988" idx="2"/>
            <a:endCxn id="987" idx="0"/>
          </p:cNvCxnSpPr>
          <p:nvPr/>
        </p:nvCxnSpPr>
        <p:spPr>
          <a:xfrm>
            <a:off x="4572013" y="4025325"/>
            <a:ext cx="0" cy="540000"/>
          </a:xfrm>
          <a:prstGeom prst="straightConnector1">
            <a:avLst/>
          </a:prstGeom>
          <a:noFill/>
          <a:ln cap="flat" cmpd="sng" w="9525">
            <a:solidFill>
              <a:schemeClr val="dk2"/>
            </a:solidFill>
            <a:prstDash val="solid"/>
            <a:round/>
            <a:headEnd len="med" w="med" type="none"/>
            <a:tailEnd len="med" w="med" type="none"/>
          </a:ln>
        </p:spPr>
      </p:cxnSp>
      <p:cxnSp>
        <p:nvCxnSpPr>
          <p:cNvPr id="992" name="Google Shape;992;p94"/>
          <p:cNvCxnSpPr/>
          <p:nvPr/>
        </p:nvCxnSpPr>
        <p:spPr>
          <a:xfrm>
            <a:off x="1707900" y="4556175"/>
            <a:ext cx="0" cy="0"/>
          </a:xfrm>
          <a:prstGeom prst="straightConnector1">
            <a:avLst/>
          </a:prstGeom>
          <a:noFill/>
          <a:ln cap="flat" cmpd="sng" w="9525">
            <a:solidFill>
              <a:schemeClr val="dk2"/>
            </a:solidFill>
            <a:prstDash val="solid"/>
            <a:round/>
            <a:headEnd len="med" w="med" type="none"/>
            <a:tailEnd len="med" w="med" type="none"/>
          </a:ln>
        </p:spPr>
      </p:cxnSp>
      <p:sp>
        <p:nvSpPr>
          <p:cNvPr id="993" name="Google Shape;993;p94"/>
          <p:cNvSpPr/>
          <p:nvPr/>
        </p:nvSpPr>
        <p:spPr>
          <a:xfrm>
            <a:off x="998875" y="1774125"/>
            <a:ext cx="1863600" cy="984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Controller</a:t>
            </a:r>
            <a:endParaRPr b="1">
              <a:latin typeface="Open Sans"/>
              <a:ea typeface="Open Sans"/>
              <a:cs typeface="Open Sans"/>
              <a:sym typeface="Open Sans"/>
            </a:endParaRPr>
          </a:p>
        </p:txBody>
      </p:sp>
      <p:cxnSp>
        <p:nvCxnSpPr>
          <p:cNvPr id="994" name="Google Shape;994;p94"/>
          <p:cNvCxnSpPr>
            <a:stCxn id="976" idx="3"/>
            <a:endCxn id="993" idx="3"/>
          </p:cNvCxnSpPr>
          <p:nvPr/>
        </p:nvCxnSpPr>
        <p:spPr>
          <a:xfrm rot="10800000">
            <a:off x="2862413" y="2266025"/>
            <a:ext cx="295800" cy="3409800"/>
          </a:xfrm>
          <a:prstGeom prst="curvedConnector3">
            <a:avLst>
              <a:gd fmla="val -80502" name="adj1"/>
            </a:avLst>
          </a:prstGeom>
          <a:noFill/>
          <a:ln cap="flat" cmpd="sng" w="9525">
            <a:solidFill>
              <a:schemeClr val="dk2"/>
            </a:solidFill>
            <a:prstDash val="dash"/>
            <a:round/>
            <a:headEnd len="med" w="med" type="none"/>
            <a:tailEnd len="med" w="med" type="triangle"/>
          </a:ln>
        </p:spPr>
      </p:cxnSp>
      <p:cxnSp>
        <p:nvCxnSpPr>
          <p:cNvPr id="995" name="Google Shape;995;p94"/>
          <p:cNvCxnSpPr>
            <a:stCxn id="977" idx="0"/>
            <a:endCxn id="993" idx="3"/>
          </p:cNvCxnSpPr>
          <p:nvPr/>
        </p:nvCxnSpPr>
        <p:spPr>
          <a:xfrm flipH="1" rot="5400000">
            <a:off x="1888613" y="3240125"/>
            <a:ext cx="3148800" cy="1200900"/>
          </a:xfrm>
          <a:prstGeom prst="curvedConnector2">
            <a:avLst/>
          </a:prstGeom>
          <a:noFill/>
          <a:ln cap="flat" cmpd="sng" w="9525">
            <a:solidFill>
              <a:schemeClr val="dk2"/>
            </a:solidFill>
            <a:prstDash val="dash"/>
            <a:round/>
            <a:headEnd len="med" w="med" type="none"/>
            <a:tailEnd len="med" w="med" type="triangle"/>
          </a:ln>
        </p:spPr>
      </p:cxnSp>
      <p:sp>
        <p:nvSpPr>
          <p:cNvPr id="996" name="Google Shape;996;p94"/>
          <p:cNvSpPr txBox="1"/>
          <p:nvPr/>
        </p:nvSpPr>
        <p:spPr>
          <a:xfrm>
            <a:off x="3787625" y="2880575"/>
            <a:ext cx="12624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695D46"/>
                </a:solidFill>
                <a:latin typeface="Open Sans"/>
                <a:ea typeface="Open Sans"/>
                <a:cs typeface="Open Sans"/>
                <a:sym typeface="Open Sans"/>
              </a:rPr>
              <a:t>...</a:t>
            </a:r>
            <a:endParaRPr b="1" sz="1700">
              <a:solidFill>
                <a:srgbClr val="695D46"/>
              </a:solidFill>
              <a:latin typeface="Open Sans"/>
              <a:ea typeface="Open Sans"/>
              <a:cs typeface="Open Sans"/>
              <a:sym typeface="Open Sans"/>
            </a:endParaRPr>
          </a:p>
        </p:txBody>
      </p:sp>
      <p:sp>
        <p:nvSpPr>
          <p:cNvPr id="997" name="Google Shape;997;p94"/>
          <p:cNvSpPr/>
          <p:nvPr/>
        </p:nvSpPr>
        <p:spPr>
          <a:xfrm>
            <a:off x="3399175" y="1625050"/>
            <a:ext cx="1200900" cy="730500"/>
          </a:xfrm>
          <a:prstGeom prst="wedgeRoundRectCallout">
            <a:avLst>
              <a:gd fmla="val -47516" name="adj1"/>
              <a:gd fmla="val 86739" name="adj2"/>
              <a:gd fmla="val 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Link state</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95"/>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SDN? - Forwarding</a:t>
            </a:r>
            <a:endParaRPr/>
          </a:p>
        </p:txBody>
      </p:sp>
      <p:sp>
        <p:nvSpPr>
          <p:cNvPr id="1004" name="Google Shape;1004;p95"/>
          <p:cNvSpPr/>
          <p:nvPr/>
        </p:nvSpPr>
        <p:spPr>
          <a:xfrm>
            <a:off x="2606513" y="5414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R1</a:t>
            </a:r>
            <a:endParaRPr b="1">
              <a:latin typeface="Open Sans"/>
              <a:ea typeface="Open Sans"/>
              <a:cs typeface="Open Sans"/>
              <a:sym typeface="Open Sans"/>
            </a:endParaRPr>
          </a:p>
        </p:txBody>
      </p:sp>
      <p:sp>
        <p:nvSpPr>
          <p:cNvPr id="1005" name="Google Shape;1005;p95"/>
          <p:cNvSpPr/>
          <p:nvPr/>
        </p:nvSpPr>
        <p:spPr>
          <a:xfrm>
            <a:off x="3787613" y="5414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R2</a:t>
            </a:r>
            <a:endParaRPr b="1">
              <a:latin typeface="Open Sans"/>
              <a:ea typeface="Open Sans"/>
              <a:cs typeface="Open Sans"/>
              <a:sym typeface="Open Sans"/>
            </a:endParaRPr>
          </a:p>
        </p:txBody>
      </p:sp>
      <p:sp>
        <p:nvSpPr>
          <p:cNvPr id="1006" name="Google Shape;1006;p95"/>
          <p:cNvSpPr/>
          <p:nvPr/>
        </p:nvSpPr>
        <p:spPr>
          <a:xfrm>
            <a:off x="4968713" y="5414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R3</a:t>
            </a:r>
            <a:endParaRPr b="1">
              <a:latin typeface="Open Sans"/>
              <a:ea typeface="Open Sans"/>
              <a:cs typeface="Open Sans"/>
              <a:sym typeface="Open Sans"/>
            </a:endParaRPr>
          </a:p>
        </p:txBody>
      </p:sp>
      <p:sp>
        <p:nvSpPr>
          <p:cNvPr id="1007" name="Google Shape;1007;p95"/>
          <p:cNvSpPr/>
          <p:nvPr/>
        </p:nvSpPr>
        <p:spPr>
          <a:xfrm>
            <a:off x="6149813" y="54149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R4</a:t>
            </a:r>
            <a:endParaRPr b="1">
              <a:latin typeface="Open Sans"/>
              <a:ea typeface="Open Sans"/>
              <a:cs typeface="Open Sans"/>
              <a:sym typeface="Open Sans"/>
            </a:endParaRPr>
          </a:p>
        </p:txBody>
      </p:sp>
      <p:cxnSp>
        <p:nvCxnSpPr>
          <p:cNvPr id="1008" name="Google Shape;1008;p95"/>
          <p:cNvCxnSpPr>
            <a:stCxn id="1004" idx="3"/>
            <a:endCxn id="1005" idx="1"/>
          </p:cNvCxnSpPr>
          <p:nvPr/>
        </p:nvCxnSpPr>
        <p:spPr>
          <a:xfrm>
            <a:off x="3158213" y="56758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1009" name="Google Shape;1009;p95"/>
          <p:cNvCxnSpPr>
            <a:stCxn id="1005" idx="3"/>
            <a:endCxn id="1006" idx="1"/>
          </p:cNvCxnSpPr>
          <p:nvPr/>
        </p:nvCxnSpPr>
        <p:spPr>
          <a:xfrm>
            <a:off x="4339313" y="56758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1010" name="Google Shape;1010;p95"/>
          <p:cNvCxnSpPr>
            <a:stCxn id="1006" idx="3"/>
            <a:endCxn id="1007" idx="1"/>
          </p:cNvCxnSpPr>
          <p:nvPr/>
        </p:nvCxnSpPr>
        <p:spPr>
          <a:xfrm>
            <a:off x="5520413" y="5675825"/>
            <a:ext cx="629400" cy="0"/>
          </a:xfrm>
          <a:prstGeom prst="straightConnector1">
            <a:avLst/>
          </a:prstGeom>
          <a:noFill/>
          <a:ln cap="flat" cmpd="sng" w="9525">
            <a:solidFill>
              <a:schemeClr val="dk2"/>
            </a:solidFill>
            <a:prstDash val="solid"/>
            <a:round/>
            <a:headEnd len="med" w="med" type="none"/>
            <a:tailEnd len="med" w="med" type="none"/>
          </a:ln>
        </p:spPr>
      </p:cxnSp>
      <p:sp>
        <p:nvSpPr>
          <p:cNvPr id="1011" name="Google Shape;1011;p95"/>
          <p:cNvSpPr/>
          <p:nvPr/>
        </p:nvSpPr>
        <p:spPr>
          <a:xfrm>
            <a:off x="1432038" y="47478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H1</a:t>
            </a:r>
            <a:endParaRPr b="1">
              <a:latin typeface="Open Sans"/>
              <a:ea typeface="Open Sans"/>
              <a:cs typeface="Open Sans"/>
              <a:sym typeface="Open Sans"/>
            </a:endParaRPr>
          </a:p>
        </p:txBody>
      </p:sp>
      <p:sp>
        <p:nvSpPr>
          <p:cNvPr id="1012" name="Google Shape;1012;p95"/>
          <p:cNvSpPr/>
          <p:nvPr/>
        </p:nvSpPr>
        <p:spPr>
          <a:xfrm>
            <a:off x="7160263" y="47478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H2</a:t>
            </a:r>
            <a:endParaRPr b="1">
              <a:latin typeface="Open Sans"/>
              <a:ea typeface="Open Sans"/>
              <a:cs typeface="Open Sans"/>
              <a:sym typeface="Open Sans"/>
            </a:endParaRPr>
          </a:p>
        </p:txBody>
      </p:sp>
      <p:cxnSp>
        <p:nvCxnSpPr>
          <p:cNvPr id="1013" name="Google Shape;1013;p95"/>
          <p:cNvCxnSpPr>
            <a:stCxn id="1011" idx="2"/>
            <a:endCxn id="1004" idx="1"/>
          </p:cNvCxnSpPr>
          <p:nvPr/>
        </p:nvCxnSpPr>
        <p:spPr>
          <a:xfrm>
            <a:off x="1707888" y="5269525"/>
            <a:ext cx="898500" cy="406200"/>
          </a:xfrm>
          <a:prstGeom prst="straightConnector1">
            <a:avLst/>
          </a:prstGeom>
          <a:noFill/>
          <a:ln cap="flat" cmpd="sng" w="9525">
            <a:solidFill>
              <a:schemeClr val="dk2"/>
            </a:solidFill>
            <a:prstDash val="solid"/>
            <a:round/>
            <a:headEnd len="med" w="med" type="none"/>
            <a:tailEnd len="med" w="med" type="none"/>
          </a:ln>
        </p:spPr>
      </p:cxnSp>
      <p:cxnSp>
        <p:nvCxnSpPr>
          <p:cNvPr id="1014" name="Google Shape;1014;p95"/>
          <p:cNvCxnSpPr>
            <a:stCxn id="1012" idx="2"/>
            <a:endCxn id="1007" idx="3"/>
          </p:cNvCxnSpPr>
          <p:nvPr/>
        </p:nvCxnSpPr>
        <p:spPr>
          <a:xfrm flipH="1">
            <a:off x="6701413" y="5269525"/>
            <a:ext cx="734700" cy="406200"/>
          </a:xfrm>
          <a:prstGeom prst="straightConnector1">
            <a:avLst/>
          </a:prstGeom>
          <a:noFill/>
          <a:ln cap="flat" cmpd="sng" w="9525">
            <a:solidFill>
              <a:schemeClr val="dk2"/>
            </a:solidFill>
            <a:prstDash val="solid"/>
            <a:round/>
            <a:headEnd len="med" w="med" type="none"/>
            <a:tailEnd len="med" w="med" type="none"/>
          </a:ln>
        </p:spPr>
      </p:cxnSp>
      <p:sp>
        <p:nvSpPr>
          <p:cNvPr id="1015" name="Google Shape;1015;p95"/>
          <p:cNvSpPr/>
          <p:nvPr/>
        </p:nvSpPr>
        <p:spPr>
          <a:xfrm>
            <a:off x="4296150" y="456527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R5</a:t>
            </a:r>
            <a:endParaRPr b="1">
              <a:latin typeface="Open Sans"/>
              <a:ea typeface="Open Sans"/>
              <a:cs typeface="Open Sans"/>
              <a:sym typeface="Open Sans"/>
            </a:endParaRPr>
          </a:p>
        </p:txBody>
      </p:sp>
      <p:sp>
        <p:nvSpPr>
          <p:cNvPr id="1016" name="Google Shape;1016;p95"/>
          <p:cNvSpPr/>
          <p:nvPr/>
        </p:nvSpPr>
        <p:spPr>
          <a:xfrm>
            <a:off x="4296163" y="3503625"/>
            <a:ext cx="551700" cy="52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H3</a:t>
            </a:r>
            <a:endParaRPr b="1">
              <a:latin typeface="Open Sans"/>
              <a:ea typeface="Open Sans"/>
              <a:cs typeface="Open Sans"/>
              <a:sym typeface="Open Sans"/>
            </a:endParaRPr>
          </a:p>
        </p:txBody>
      </p:sp>
      <p:cxnSp>
        <p:nvCxnSpPr>
          <p:cNvPr id="1017" name="Google Shape;1017;p95"/>
          <p:cNvCxnSpPr>
            <a:stCxn id="1015" idx="2"/>
            <a:endCxn id="1005" idx="0"/>
          </p:cNvCxnSpPr>
          <p:nvPr/>
        </p:nvCxnSpPr>
        <p:spPr>
          <a:xfrm flipH="1">
            <a:off x="4063500" y="5086975"/>
            <a:ext cx="508500" cy="327900"/>
          </a:xfrm>
          <a:prstGeom prst="straightConnector1">
            <a:avLst/>
          </a:prstGeom>
          <a:noFill/>
          <a:ln cap="flat" cmpd="sng" w="9525">
            <a:solidFill>
              <a:schemeClr val="dk2"/>
            </a:solidFill>
            <a:prstDash val="solid"/>
            <a:round/>
            <a:headEnd len="med" w="med" type="none"/>
            <a:tailEnd len="med" w="med" type="none"/>
          </a:ln>
        </p:spPr>
      </p:cxnSp>
      <p:cxnSp>
        <p:nvCxnSpPr>
          <p:cNvPr id="1018" name="Google Shape;1018;p95"/>
          <p:cNvCxnSpPr>
            <a:stCxn id="1015" idx="2"/>
            <a:endCxn id="1006" idx="0"/>
          </p:cNvCxnSpPr>
          <p:nvPr/>
        </p:nvCxnSpPr>
        <p:spPr>
          <a:xfrm>
            <a:off x="4572000" y="5086975"/>
            <a:ext cx="672600" cy="327900"/>
          </a:xfrm>
          <a:prstGeom prst="straightConnector1">
            <a:avLst/>
          </a:prstGeom>
          <a:noFill/>
          <a:ln cap="flat" cmpd="sng" w="9525">
            <a:solidFill>
              <a:schemeClr val="dk2"/>
            </a:solidFill>
            <a:prstDash val="solid"/>
            <a:round/>
            <a:headEnd len="med" w="med" type="none"/>
            <a:tailEnd len="med" w="med" type="none"/>
          </a:ln>
        </p:spPr>
      </p:cxnSp>
      <p:cxnSp>
        <p:nvCxnSpPr>
          <p:cNvPr id="1019" name="Google Shape;1019;p95"/>
          <p:cNvCxnSpPr>
            <a:stCxn id="1016" idx="2"/>
            <a:endCxn id="1015" idx="0"/>
          </p:cNvCxnSpPr>
          <p:nvPr/>
        </p:nvCxnSpPr>
        <p:spPr>
          <a:xfrm>
            <a:off x="4572013" y="4025325"/>
            <a:ext cx="0" cy="540000"/>
          </a:xfrm>
          <a:prstGeom prst="straightConnector1">
            <a:avLst/>
          </a:prstGeom>
          <a:noFill/>
          <a:ln cap="flat" cmpd="sng" w="9525">
            <a:solidFill>
              <a:schemeClr val="dk2"/>
            </a:solidFill>
            <a:prstDash val="solid"/>
            <a:round/>
            <a:headEnd len="med" w="med" type="none"/>
            <a:tailEnd len="med" w="med" type="none"/>
          </a:ln>
        </p:spPr>
      </p:cxnSp>
      <p:cxnSp>
        <p:nvCxnSpPr>
          <p:cNvPr id="1020" name="Google Shape;1020;p95"/>
          <p:cNvCxnSpPr/>
          <p:nvPr/>
        </p:nvCxnSpPr>
        <p:spPr>
          <a:xfrm>
            <a:off x="1707900" y="4556175"/>
            <a:ext cx="0" cy="0"/>
          </a:xfrm>
          <a:prstGeom prst="straightConnector1">
            <a:avLst/>
          </a:prstGeom>
          <a:noFill/>
          <a:ln cap="flat" cmpd="sng" w="9525">
            <a:solidFill>
              <a:schemeClr val="dk2"/>
            </a:solidFill>
            <a:prstDash val="solid"/>
            <a:round/>
            <a:headEnd len="med" w="med" type="none"/>
            <a:tailEnd len="med" w="med" type="none"/>
          </a:ln>
        </p:spPr>
      </p:cxnSp>
      <p:sp>
        <p:nvSpPr>
          <p:cNvPr id="1021" name="Google Shape;1021;p95"/>
          <p:cNvSpPr/>
          <p:nvPr/>
        </p:nvSpPr>
        <p:spPr>
          <a:xfrm>
            <a:off x="998875" y="1774125"/>
            <a:ext cx="1863600" cy="984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Controller</a:t>
            </a:r>
            <a:endParaRPr b="1">
              <a:latin typeface="Open Sans"/>
              <a:ea typeface="Open Sans"/>
              <a:cs typeface="Open Sans"/>
              <a:sym typeface="Open Sans"/>
            </a:endParaRPr>
          </a:p>
        </p:txBody>
      </p:sp>
      <p:cxnSp>
        <p:nvCxnSpPr>
          <p:cNvPr id="1022" name="Google Shape;1022;p95"/>
          <p:cNvCxnSpPr>
            <a:stCxn id="1021" idx="2"/>
            <a:endCxn id="1004" idx="0"/>
          </p:cNvCxnSpPr>
          <p:nvPr/>
        </p:nvCxnSpPr>
        <p:spPr>
          <a:xfrm flipH="1" rot="-5400000">
            <a:off x="1078075" y="3610725"/>
            <a:ext cx="2656800" cy="951600"/>
          </a:xfrm>
          <a:prstGeom prst="curvedConnector3">
            <a:avLst>
              <a:gd fmla="val 50001" name="adj1"/>
            </a:avLst>
          </a:prstGeom>
          <a:noFill/>
          <a:ln cap="flat" cmpd="sng" w="9525">
            <a:solidFill>
              <a:schemeClr val="dk2"/>
            </a:solidFill>
            <a:prstDash val="dash"/>
            <a:round/>
            <a:headEnd len="med" w="med" type="none"/>
            <a:tailEnd len="med" w="med" type="triangle"/>
          </a:ln>
        </p:spPr>
      </p:cxnSp>
      <p:sp>
        <p:nvSpPr>
          <p:cNvPr id="1023" name="Google Shape;1023;p95"/>
          <p:cNvSpPr/>
          <p:nvPr/>
        </p:nvSpPr>
        <p:spPr>
          <a:xfrm>
            <a:off x="372725" y="3622850"/>
            <a:ext cx="1200900" cy="730500"/>
          </a:xfrm>
          <a:prstGeom prst="wedgeRoundRectCallout">
            <a:avLst>
              <a:gd fmla="val 87801" name="adj1"/>
              <a:gd fmla="val -58169" name="adj2"/>
              <a:gd fmla="val 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Forwarding rules</a:t>
            </a:r>
            <a:endParaRPr>
              <a:latin typeface="Open Sans"/>
              <a:ea typeface="Open Sans"/>
              <a:cs typeface="Open Sans"/>
              <a:sym typeface="Open Sans"/>
            </a:endParaRPr>
          </a:p>
        </p:txBody>
      </p:sp>
      <p:cxnSp>
        <p:nvCxnSpPr>
          <p:cNvPr id="1024" name="Google Shape;1024;p95"/>
          <p:cNvCxnSpPr>
            <a:stCxn id="1021" idx="2"/>
            <a:endCxn id="1015" idx="1"/>
          </p:cNvCxnSpPr>
          <p:nvPr/>
        </p:nvCxnSpPr>
        <p:spPr>
          <a:xfrm flipH="1" rot="-5400000">
            <a:off x="2079475" y="2609325"/>
            <a:ext cx="2067900" cy="2365500"/>
          </a:xfrm>
          <a:prstGeom prst="curvedConnector2">
            <a:avLst/>
          </a:prstGeom>
          <a:noFill/>
          <a:ln cap="flat" cmpd="sng" w="9525">
            <a:solidFill>
              <a:schemeClr val="dk2"/>
            </a:solidFill>
            <a:prstDash val="dash"/>
            <a:round/>
            <a:headEnd len="med" w="med" type="none"/>
            <a:tailEnd len="med" w="med" type="triangle"/>
          </a:ln>
        </p:spPr>
      </p:cxnSp>
      <p:sp>
        <p:nvSpPr>
          <p:cNvPr id="1025" name="Google Shape;1025;p95"/>
          <p:cNvSpPr txBox="1"/>
          <p:nvPr/>
        </p:nvSpPr>
        <p:spPr>
          <a:xfrm>
            <a:off x="3158225" y="4034475"/>
            <a:ext cx="5085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accent5"/>
                </a:solidFill>
                <a:latin typeface="Open Sans"/>
                <a:ea typeface="Open Sans"/>
                <a:cs typeface="Open Sans"/>
                <a:sym typeface="Open Sans"/>
              </a:rPr>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96"/>
          <p:cNvSpPr txBox="1"/>
          <p:nvPr>
            <p:ph type="title"/>
          </p:nvPr>
        </p:nvSpPr>
        <p:spPr>
          <a:xfrm>
            <a:off x="490250" y="701800"/>
            <a:ext cx="6227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DNS, Web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97"/>
          <p:cNvSpPr txBox="1"/>
          <p:nvPr>
            <p:ph type="title"/>
          </p:nvPr>
        </p:nvSpPr>
        <p:spPr>
          <a:xfrm>
            <a:off x="311700" y="593367"/>
            <a:ext cx="8520600" cy="9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4400"/>
              <a:buFont typeface="PT Sans Narrow"/>
              <a:buNone/>
            </a:pPr>
            <a:r>
              <a:rPr lang="en"/>
              <a:t>Typical </a:t>
            </a:r>
            <a:r>
              <a:rPr b="1" i="0" lang="en" sz="4400" u="none" cap="none" strike="noStrike">
                <a:solidFill>
                  <a:srgbClr val="EF6C00"/>
                </a:solidFill>
                <a:latin typeface="PT Sans Narrow"/>
                <a:ea typeface="PT Sans Narrow"/>
                <a:cs typeface="PT Sans Narrow"/>
                <a:sym typeface="PT Sans Narrow"/>
              </a:rPr>
              <a:t>DNS </a:t>
            </a:r>
            <a:r>
              <a:rPr lang="en"/>
              <a:t>Query</a:t>
            </a:r>
            <a:endParaRPr b="1" i="0" sz="4400" u="none" cap="none" strike="noStrike">
              <a:solidFill>
                <a:srgbClr val="EF6C00"/>
              </a:solidFill>
              <a:latin typeface="PT Sans Narrow"/>
              <a:ea typeface="PT Sans Narrow"/>
              <a:cs typeface="PT Sans Narrow"/>
              <a:sym typeface="PT Sans Narrow"/>
            </a:endParaRPr>
          </a:p>
        </p:txBody>
      </p:sp>
      <p:sp>
        <p:nvSpPr>
          <p:cNvPr id="1037" name="Google Shape;1037;p97"/>
          <p:cNvSpPr/>
          <p:nvPr/>
        </p:nvSpPr>
        <p:spPr>
          <a:xfrm>
            <a:off x="954036" y="5343381"/>
            <a:ext cx="357300" cy="476400"/>
          </a:xfrm>
          <a:custGeom>
            <a:rect b="b" l="l" r="r" t="t"/>
            <a:pathLst>
              <a:path extrusionOk="0" h="120000" w="120000">
                <a:moveTo>
                  <a:pt x="102425" y="17574"/>
                </a:moveTo>
                <a:cubicBezTo>
                  <a:pt x="125853" y="41002"/>
                  <a:pt x="125853" y="78991"/>
                  <a:pt x="102425" y="102419"/>
                </a:cubicBezTo>
                <a:cubicBezTo>
                  <a:pt x="78991" y="125853"/>
                  <a:pt x="41002" y="125853"/>
                  <a:pt x="17574" y="102419"/>
                </a:cubicBezTo>
                <a:cubicBezTo>
                  <a:pt x="-5860" y="78991"/>
                  <a:pt x="-5860" y="41002"/>
                  <a:pt x="17574" y="17574"/>
                </a:cubicBezTo>
                <a:cubicBezTo>
                  <a:pt x="41002" y="-5860"/>
                  <a:pt x="78991" y="-5860"/>
                  <a:pt x="102425" y="17574"/>
                </a:cubicBezTo>
              </a:path>
            </a:pathLst>
          </a:custGeom>
          <a:solidFill>
            <a:srgbClr val="0096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038" name="Google Shape;1038;p97"/>
          <p:cNvGrpSpPr/>
          <p:nvPr/>
        </p:nvGrpSpPr>
        <p:grpSpPr>
          <a:xfrm>
            <a:off x="1007934" y="2764034"/>
            <a:ext cx="3406520" cy="2727025"/>
            <a:chOff x="888734" y="2036389"/>
            <a:chExt cx="3406520" cy="2045320"/>
          </a:xfrm>
        </p:grpSpPr>
        <p:sp>
          <p:nvSpPr>
            <p:cNvPr id="1039" name="Google Shape;1039;p97"/>
            <p:cNvSpPr/>
            <p:nvPr/>
          </p:nvSpPr>
          <p:spPr>
            <a:xfrm>
              <a:off x="888734" y="2432770"/>
              <a:ext cx="2821800" cy="16431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path>
              </a:pathLst>
            </a:custGeom>
            <a:solidFill>
              <a:srgbClr val="EBEBE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040" name="Google Shape;1040;p97"/>
            <p:cNvCxnSpPr/>
            <p:nvPr/>
          </p:nvCxnSpPr>
          <p:spPr>
            <a:xfrm>
              <a:off x="954025" y="2636657"/>
              <a:ext cx="1845300" cy="424200"/>
            </a:xfrm>
            <a:prstGeom prst="straightConnector1">
              <a:avLst/>
            </a:prstGeom>
            <a:noFill/>
            <a:ln cap="flat" cmpd="sng" w="63500">
              <a:solidFill>
                <a:srgbClr val="D6D6D6"/>
              </a:solidFill>
              <a:prstDash val="solid"/>
              <a:miter lim="400000"/>
              <a:headEnd len="sm" w="sm" type="none"/>
              <a:tailEnd len="sm" w="sm" type="none"/>
            </a:ln>
          </p:spPr>
        </p:cxnSp>
        <p:cxnSp>
          <p:nvCxnSpPr>
            <p:cNvPr id="1041" name="Google Shape;1041;p97"/>
            <p:cNvCxnSpPr/>
            <p:nvPr/>
          </p:nvCxnSpPr>
          <p:spPr>
            <a:xfrm flipH="1">
              <a:off x="2193195" y="3103409"/>
              <a:ext cx="638100" cy="978300"/>
            </a:xfrm>
            <a:prstGeom prst="straightConnector1">
              <a:avLst/>
            </a:prstGeom>
            <a:noFill/>
            <a:ln cap="flat" cmpd="sng" w="63500">
              <a:solidFill>
                <a:srgbClr val="D6D6D6"/>
              </a:solidFill>
              <a:prstDash val="solid"/>
              <a:miter lim="400000"/>
              <a:headEnd len="sm" w="sm" type="none"/>
              <a:tailEnd len="sm" w="sm" type="none"/>
            </a:ln>
          </p:spPr>
        </p:cxnSp>
        <p:cxnSp>
          <p:nvCxnSpPr>
            <p:cNvPr id="1042" name="Google Shape;1042;p97"/>
            <p:cNvCxnSpPr/>
            <p:nvPr/>
          </p:nvCxnSpPr>
          <p:spPr>
            <a:xfrm flipH="1">
              <a:off x="2841995" y="2036389"/>
              <a:ext cx="585000" cy="981900"/>
            </a:xfrm>
            <a:prstGeom prst="straightConnector1">
              <a:avLst/>
            </a:prstGeom>
            <a:noFill/>
            <a:ln cap="flat" cmpd="sng" w="63500">
              <a:solidFill>
                <a:srgbClr val="D6D6D6"/>
              </a:solidFill>
              <a:prstDash val="solid"/>
              <a:miter lim="400000"/>
              <a:headEnd len="sm" w="sm" type="none"/>
              <a:tailEnd len="sm" w="sm" type="none"/>
            </a:ln>
          </p:spPr>
        </p:cxnSp>
        <p:cxnSp>
          <p:nvCxnSpPr>
            <p:cNvPr id="1043" name="Google Shape;1043;p97"/>
            <p:cNvCxnSpPr/>
            <p:nvPr/>
          </p:nvCxnSpPr>
          <p:spPr>
            <a:xfrm flipH="1">
              <a:off x="2852555" y="3017900"/>
              <a:ext cx="1442700" cy="64200"/>
            </a:xfrm>
            <a:prstGeom prst="straightConnector1">
              <a:avLst/>
            </a:prstGeom>
            <a:noFill/>
            <a:ln cap="flat" cmpd="sng" w="63500">
              <a:solidFill>
                <a:srgbClr val="D6D6D6"/>
              </a:solidFill>
              <a:prstDash val="solid"/>
              <a:miter lim="400000"/>
              <a:headEnd len="sm" w="sm" type="none"/>
              <a:tailEnd len="sm" w="sm" type="none"/>
            </a:ln>
          </p:spPr>
        </p:cxnSp>
        <p:sp>
          <p:nvSpPr>
            <p:cNvPr id="1044" name="Google Shape;1044;p97"/>
            <p:cNvSpPr/>
            <p:nvPr/>
          </p:nvSpPr>
          <p:spPr>
            <a:xfrm>
              <a:off x="2621094" y="2843535"/>
              <a:ext cx="446400" cy="446400"/>
            </a:xfrm>
            <a:prstGeom prst="roundRect">
              <a:avLst>
                <a:gd fmla="val 30000" name="adj"/>
              </a:avLst>
            </a:prstGeom>
            <a:solidFill>
              <a:srgbClr val="D6D6D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45" name="Google Shape;1045;p97"/>
          <p:cNvSpPr/>
          <p:nvPr/>
        </p:nvSpPr>
        <p:spPr>
          <a:xfrm>
            <a:off x="1987063" y="3694787"/>
            <a:ext cx="357300" cy="476400"/>
          </a:xfrm>
          <a:custGeom>
            <a:rect b="b" l="l" r="r" t="t"/>
            <a:pathLst>
              <a:path extrusionOk="0" h="120000" w="120000">
                <a:moveTo>
                  <a:pt x="102425" y="17574"/>
                </a:moveTo>
                <a:cubicBezTo>
                  <a:pt x="125853" y="41002"/>
                  <a:pt x="125853" y="78991"/>
                  <a:pt x="102425" y="102419"/>
                </a:cubicBezTo>
                <a:cubicBezTo>
                  <a:pt x="78991" y="125853"/>
                  <a:pt x="41002" y="125853"/>
                  <a:pt x="17574" y="102419"/>
                </a:cubicBezTo>
                <a:cubicBezTo>
                  <a:pt x="-5860" y="78991"/>
                  <a:pt x="-5860" y="41002"/>
                  <a:pt x="17574" y="17574"/>
                </a:cubicBezTo>
                <a:cubicBezTo>
                  <a:pt x="41002" y="-5860"/>
                  <a:pt x="78991" y="-5860"/>
                  <a:pt x="102425" y="17574"/>
                </a:cubicBezTo>
              </a:path>
            </a:pathLst>
          </a:custGeom>
          <a:solidFill>
            <a:srgbClr val="0096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046" name="Google Shape;1046;p97"/>
          <p:cNvCxnSpPr/>
          <p:nvPr/>
        </p:nvCxnSpPr>
        <p:spPr>
          <a:xfrm flipH="1">
            <a:off x="1365750" y="4295133"/>
            <a:ext cx="759600" cy="1012800"/>
          </a:xfrm>
          <a:prstGeom prst="straightConnector1">
            <a:avLst/>
          </a:prstGeom>
          <a:noFill/>
          <a:ln cap="flat" cmpd="sng" w="76200">
            <a:solidFill>
              <a:srgbClr val="942193"/>
            </a:solidFill>
            <a:prstDash val="solid"/>
            <a:miter lim="400000"/>
            <a:headEnd len="sm" w="sm" type="stealth"/>
            <a:tailEnd len="sm" w="sm" type="none"/>
          </a:ln>
        </p:spPr>
      </p:cxnSp>
      <p:cxnSp>
        <p:nvCxnSpPr>
          <p:cNvPr id="1047" name="Google Shape;1047;p97"/>
          <p:cNvCxnSpPr/>
          <p:nvPr/>
        </p:nvCxnSpPr>
        <p:spPr>
          <a:xfrm flipH="1">
            <a:off x="2218582" y="1685261"/>
            <a:ext cx="1871700" cy="1943700"/>
          </a:xfrm>
          <a:prstGeom prst="straightConnector1">
            <a:avLst/>
          </a:prstGeom>
          <a:noFill/>
          <a:ln cap="flat" cmpd="sng" w="76200">
            <a:solidFill>
              <a:srgbClr val="942193"/>
            </a:solidFill>
            <a:prstDash val="solid"/>
            <a:miter lim="400000"/>
            <a:headEnd len="sm" w="sm" type="stealth"/>
            <a:tailEnd len="sm" w="sm" type="none"/>
          </a:ln>
        </p:spPr>
      </p:cxnSp>
      <p:sp>
        <p:nvSpPr>
          <p:cNvPr id="1048" name="Google Shape;1048;p97"/>
          <p:cNvSpPr/>
          <p:nvPr/>
        </p:nvSpPr>
        <p:spPr>
          <a:xfrm>
            <a:off x="4192718" y="1267253"/>
            <a:ext cx="357300" cy="476400"/>
          </a:xfrm>
          <a:custGeom>
            <a:rect b="b" l="l" r="r" t="t"/>
            <a:pathLst>
              <a:path extrusionOk="0" h="120000" w="120000">
                <a:moveTo>
                  <a:pt x="102425" y="17574"/>
                </a:moveTo>
                <a:cubicBezTo>
                  <a:pt x="125853" y="41002"/>
                  <a:pt x="125853" y="78991"/>
                  <a:pt x="102425" y="102419"/>
                </a:cubicBezTo>
                <a:cubicBezTo>
                  <a:pt x="78991" y="125853"/>
                  <a:pt x="41002" y="125853"/>
                  <a:pt x="17574" y="102419"/>
                </a:cubicBezTo>
                <a:cubicBezTo>
                  <a:pt x="-5860" y="78991"/>
                  <a:pt x="-5860" y="41002"/>
                  <a:pt x="17574" y="17574"/>
                </a:cubicBezTo>
                <a:cubicBezTo>
                  <a:pt x="41002" y="-5860"/>
                  <a:pt x="78991" y="-5860"/>
                  <a:pt x="102425" y="17574"/>
                </a:cubicBezTo>
              </a:path>
            </a:pathLst>
          </a:custGeom>
          <a:solidFill>
            <a:srgbClr val="0096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9" name="Google Shape;1049;p97"/>
          <p:cNvSpPr/>
          <p:nvPr/>
        </p:nvSpPr>
        <p:spPr>
          <a:xfrm>
            <a:off x="5218813" y="5189133"/>
            <a:ext cx="357300" cy="476400"/>
          </a:xfrm>
          <a:custGeom>
            <a:rect b="b" l="l" r="r" t="t"/>
            <a:pathLst>
              <a:path extrusionOk="0" h="120000" w="120000">
                <a:moveTo>
                  <a:pt x="102425" y="17574"/>
                </a:moveTo>
                <a:cubicBezTo>
                  <a:pt x="125853" y="41002"/>
                  <a:pt x="125853" y="78991"/>
                  <a:pt x="102425" y="102419"/>
                </a:cubicBezTo>
                <a:cubicBezTo>
                  <a:pt x="78991" y="125853"/>
                  <a:pt x="41002" y="125853"/>
                  <a:pt x="17574" y="102419"/>
                </a:cubicBezTo>
                <a:cubicBezTo>
                  <a:pt x="-5860" y="78991"/>
                  <a:pt x="-5860" y="41002"/>
                  <a:pt x="17574" y="17574"/>
                </a:cubicBezTo>
                <a:cubicBezTo>
                  <a:pt x="41002" y="-5860"/>
                  <a:pt x="78991" y="-5860"/>
                  <a:pt x="102425" y="17574"/>
                </a:cubicBezTo>
              </a:path>
            </a:pathLst>
          </a:custGeom>
          <a:solidFill>
            <a:srgbClr val="0096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1050" name="Google Shape;1050;p97"/>
          <p:cNvCxnSpPr/>
          <p:nvPr/>
        </p:nvCxnSpPr>
        <p:spPr>
          <a:xfrm flipH="1">
            <a:off x="2391895" y="2982039"/>
            <a:ext cx="4278000" cy="788700"/>
          </a:xfrm>
          <a:prstGeom prst="straightConnector1">
            <a:avLst/>
          </a:prstGeom>
          <a:noFill/>
          <a:ln cap="flat" cmpd="sng" w="76200">
            <a:solidFill>
              <a:srgbClr val="942193"/>
            </a:solidFill>
            <a:prstDash val="solid"/>
            <a:miter lim="400000"/>
            <a:headEnd len="sm" w="sm" type="stealth"/>
            <a:tailEnd len="sm" w="sm" type="none"/>
          </a:ln>
        </p:spPr>
      </p:cxnSp>
      <p:cxnSp>
        <p:nvCxnSpPr>
          <p:cNvPr id="1051" name="Google Shape;1051;p97"/>
          <p:cNvCxnSpPr/>
          <p:nvPr/>
        </p:nvCxnSpPr>
        <p:spPr>
          <a:xfrm flipH="1" rot="10800000">
            <a:off x="2311900" y="1891533"/>
            <a:ext cx="1778400" cy="1808400"/>
          </a:xfrm>
          <a:prstGeom prst="straightConnector1">
            <a:avLst/>
          </a:prstGeom>
          <a:noFill/>
          <a:ln cap="flat" cmpd="sng" w="76200">
            <a:solidFill>
              <a:srgbClr val="00704E"/>
            </a:solidFill>
            <a:prstDash val="solid"/>
            <a:miter lim="400000"/>
            <a:headEnd len="sm" w="sm" type="stealth"/>
            <a:tailEnd len="sm" w="sm" type="none"/>
          </a:ln>
        </p:spPr>
      </p:cxnSp>
      <p:cxnSp>
        <p:nvCxnSpPr>
          <p:cNvPr id="1052" name="Google Shape;1052;p97"/>
          <p:cNvCxnSpPr/>
          <p:nvPr/>
        </p:nvCxnSpPr>
        <p:spPr>
          <a:xfrm flipH="1" rot="10800000">
            <a:off x="2451825" y="3162133"/>
            <a:ext cx="4184100" cy="759900"/>
          </a:xfrm>
          <a:prstGeom prst="straightConnector1">
            <a:avLst/>
          </a:prstGeom>
          <a:noFill/>
          <a:ln cap="flat" cmpd="sng" w="76200">
            <a:solidFill>
              <a:srgbClr val="00704E"/>
            </a:solidFill>
            <a:prstDash val="solid"/>
            <a:miter lim="400000"/>
            <a:headEnd len="sm" w="sm" type="stealth"/>
            <a:tailEnd len="sm" w="sm" type="none"/>
          </a:ln>
        </p:spPr>
      </p:cxnSp>
      <p:cxnSp>
        <p:nvCxnSpPr>
          <p:cNvPr id="1053" name="Google Shape;1053;p97"/>
          <p:cNvCxnSpPr/>
          <p:nvPr/>
        </p:nvCxnSpPr>
        <p:spPr>
          <a:xfrm rot="10800000">
            <a:off x="2471975" y="4081533"/>
            <a:ext cx="2773200" cy="1116900"/>
          </a:xfrm>
          <a:prstGeom prst="straightConnector1">
            <a:avLst/>
          </a:prstGeom>
          <a:noFill/>
          <a:ln cap="flat" cmpd="sng" w="76200">
            <a:solidFill>
              <a:srgbClr val="942193"/>
            </a:solidFill>
            <a:prstDash val="solid"/>
            <a:miter lim="400000"/>
            <a:headEnd len="sm" w="sm" type="stealth"/>
            <a:tailEnd len="sm" w="sm" type="none"/>
          </a:ln>
        </p:spPr>
      </p:cxnSp>
      <p:cxnSp>
        <p:nvCxnSpPr>
          <p:cNvPr id="1054" name="Google Shape;1054;p97"/>
          <p:cNvCxnSpPr/>
          <p:nvPr/>
        </p:nvCxnSpPr>
        <p:spPr>
          <a:xfrm>
            <a:off x="2451825" y="4232933"/>
            <a:ext cx="2723100" cy="1115100"/>
          </a:xfrm>
          <a:prstGeom prst="straightConnector1">
            <a:avLst/>
          </a:prstGeom>
          <a:noFill/>
          <a:ln cap="flat" cmpd="sng" w="76200">
            <a:solidFill>
              <a:srgbClr val="00704E"/>
            </a:solidFill>
            <a:prstDash val="solid"/>
            <a:miter lim="400000"/>
            <a:headEnd len="sm" w="sm" type="stealth"/>
            <a:tailEnd len="sm" w="sm" type="none"/>
          </a:ln>
        </p:spPr>
      </p:cxnSp>
      <p:cxnSp>
        <p:nvCxnSpPr>
          <p:cNvPr id="1055" name="Google Shape;1055;p97"/>
          <p:cNvCxnSpPr/>
          <p:nvPr/>
        </p:nvCxnSpPr>
        <p:spPr>
          <a:xfrm flipH="1" rot="10800000">
            <a:off x="1232575" y="4225900"/>
            <a:ext cx="730800" cy="1002000"/>
          </a:xfrm>
          <a:prstGeom prst="straightConnector1">
            <a:avLst/>
          </a:prstGeom>
          <a:noFill/>
          <a:ln cap="flat" cmpd="sng" w="76200">
            <a:solidFill>
              <a:srgbClr val="00704E"/>
            </a:solidFill>
            <a:prstDash val="solid"/>
            <a:miter lim="400000"/>
            <a:headEnd len="sm" w="sm" type="stealth"/>
            <a:tailEnd len="sm" w="sm" type="none"/>
          </a:ln>
        </p:spPr>
      </p:cxnSp>
      <p:sp>
        <p:nvSpPr>
          <p:cNvPr id="1056" name="Google Shape;1056;p97"/>
          <p:cNvSpPr/>
          <p:nvPr/>
        </p:nvSpPr>
        <p:spPr>
          <a:xfrm>
            <a:off x="704900" y="5764033"/>
            <a:ext cx="1767000" cy="7116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3000"/>
              <a:buFont typeface="Arial"/>
              <a:buNone/>
            </a:pPr>
            <a:r>
              <a:rPr b="1" lang="en" sz="3000">
                <a:solidFill>
                  <a:srgbClr val="0096FF"/>
                </a:solidFill>
                <a:latin typeface="Calibri"/>
                <a:ea typeface="Calibri"/>
                <a:cs typeface="Calibri"/>
                <a:sym typeface="Calibri"/>
              </a:rPr>
              <a:t>C</a:t>
            </a:r>
            <a:r>
              <a:rPr b="1" i="0" lang="en" sz="3000" u="none" cap="none" strike="noStrike">
                <a:solidFill>
                  <a:srgbClr val="0096FF"/>
                </a:solidFill>
                <a:latin typeface="Calibri"/>
                <a:ea typeface="Calibri"/>
                <a:cs typeface="Calibri"/>
                <a:sym typeface="Calibri"/>
              </a:rPr>
              <a:t>lient</a:t>
            </a:r>
            <a:endParaRPr b="1" i="0" sz="2400" u="none" cap="none" strike="noStrike">
              <a:solidFill>
                <a:srgbClr val="0096FF"/>
              </a:solidFill>
              <a:latin typeface="Calibri"/>
              <a:ea typeface="Calibri"/>
              <a:cs typeface="Calibri"/>
              <a:sym typeface="Calibri"/>
            </a:endParaRPr>
          </a:p>
        </p:txBody>
      </p:sp>
      <p:sp>
        <p:nvSpPr>
          <p:cNvPr id="1057" name="Google Shape;1057;p97"/>
          <p:cNvSpPr/>
          <p:nvPr/>
        </p:nvSpPr>
        <p:spPr>
          <a:xfrm>
            <a:off x="504050" y="2589467"/>
            <a:ext cx="1767000" cy="1251300"/>
          </a:xfrm>
          <a:prstGeom prst="rect">
            <a:avLst/>
          </a:prstGeom>
          <a:noFill/>
          <a:ln>
            <a:noFill/>
          </a:ln>
        </p:spPr>
        <p:txBody>
          <a:bodyPr anchorCtr="0" anchor="ctr" bIns="35700" lIns="35700" spcFirstLastPara="1" rIns="35700" wrap="square" tIns="35700">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0096FF"/>
                </a:solidFill>
                <a:latin typeface="Calibri"/>
                <a:ea typeface="Calibri"/>
                <a:cs typeface="Calibri"/>
                <a:sym typeface="Calibri"/>
              </a:rPr>
              <a:t>Resolving server</a:t>
            </a:r>
            <a:endParaRPr b="0" i="0" sz="1400" u="none" cap="none" strike="noStrike">
              <a:solidFill>
                <a:srgbClr val="000000"/>
              </a:solidFill>
              <a:latin typeface="Arial"/>
              <a:ea typeface="Arial"/>
              <a:cs typeface="Arial"/>
              <a:sym typeface="Arial"/>
            </a:endParaRPr>
          </a:p>
        </p:txBody>
      </p:sp>
      <p:sp>
        <p:nvSpPr>
          <p:cNvPr id="1058" name="Google Shape;1058;p97"/>
          <p:cNvSpPr/>
          <p:nvPr/>
        </p:nvSpPr>
        <p:spPr>
          <a:xfrm>
            <a:off x="7161063" y="2780469"/>
            <a:ext cx="1876500" cy="6093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rgbClr val="0000FF"/>
                </a:solidFill>
                <a:latin typeface="Calibri"/>
                <a:ea typeface="Calibri"/>
                <a:cs typeface="Calibri"/>
                <a:sym typeface="Calibri"/>
              </a:rPr>
              <a:t>.org servers</a:t>
            </a:r>
            <a:endParaRPr b="0" i="0" sz="2500" u="none" cap="none" strike="noStrike">
              <a:solidFill>
                <a:srgbClr val="0000FF"/>
              </a:solidFill>
              <a:latin typeface="Calibri"/>
              <a:ea typeface="Calibri"/>
              <a:cs typeface="Calibri"/>
              <a:sym typeface="Calibri"/>
            </a:endParaRPr>
          </a:p>
        </p:txBody>
      </p:sp>
      <p:sp>
        <p:nvSpPr>
          <p:cNvPr id="1059" name="Google Shape;1059;p97"/>
          <p:cNvSpPr/>
          <p:nvPr/>
        </p:nvSpPr>
        <p:spPr>
          <a:xfrm>
            <a:off x="5648861" y="5132019"/>
            <a:ext cx="3171300" cy="6093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500"/>
              <a:buFont typeface="Arial"/>
              <a:buNone/>
            </a:pPr>
            <a:r>
              <a:rPr lang="en" sz="2500">
                <a:solidFill>
                  <a:srgbClr val="0000FF"/>
                </a:solidFill>
                <a:latin typeface="Calibri"/>
                <a:ea typeface="Calibri"/>
                <a:cs typeface="Calibri"/>
                <a:sym typeface="Calibri"/>
              </a:rPr>
              <a:t>.</a:t>
            </a:r>
            <a:r>
              <a:rPr b="0" i="0" lang="en" sz="2500" u="none" cap="none" strike="noStrike">
                <a:solidFill>
                  <a:srgbClr val="0000FF"/>
                </a:solidFill>
                <a:latin typeface="Calibri"/>
                <a:ea typeface="Calibri"/>
                <a:cs typeface="Calibri"/>
                <a:sym typeface="Calibri"/>
              </a:rPr>
              <a:t>wikipedia.org servers</a:t>
            </a:r>
            <a:endParaRPr b="0" i="0" sz="1400" u="none" cap="none" strike="noStrike">
              <a:solidFill>
                <a:srgbClr val="000000"/>
              </a:solidFill>
              <a:latin typeface="Arial"/>
              <a:ea typeface="Arial"/>
              <a:cs typeface="Arial"/>
              <a:sym typeface="Arial"/>
            </a:endParaRPr>
          </a:p>
        </p:txBody>
      </p:sp>
      <p:sp>
        <p:nvSpPr>
          <p:cNvPr id="1060" name="Google Shape;1060;p97"/>
          <p:cNvSpPr/>
          <p:nvPr/>
        </p:nvSpPr>
        <p:spPr>
          <a:xfrm>
            <a:off x="6719820" y="2874597"/>
            <a:ext cx="357300" cy="476400"/>
          </a:xfrm>
          <a:custGeom>
            <a:rect b="b" l="l" r="r" t="t"/>
            <a:pathLst>
              <a:path extrusionOk="0" h="120000" w="120000">
                <a:moveTo>
                  <a:pt x="102425" y="17574"/>
                </a:moveTo>
                <a:cubicBezTo>
                  <a:pt x="125853" y="41002"/>
                  <a:pt x="125853" y="78991"/>
                  <a:pt x="102425" y="102419"/>
                </a:cubicBezTo>
                <a:cubicBezTo>
                  <a:pt x="78991" y="125853"/>
                  <a:pt x="41002" y="125853"/>
                  <a:pt x="17574" y="102419"/>
                </a:cubicBezTo>
                <a:cubicBezTo>
                  <a:pt x="-5860" y="78991"/>
                  <a:pt x="-5860" y="41002"/>
                  <a:pt x="17574" y="17574"/>
                </a:cubicBezTo>
                <a:cubicBezTo>
                  <a:pt x="41002" y="-5860"/>
                  <a:pt x="78991" y="-5860"/>
                  <a:pt x="102425" y="17574"/>
                </a:cubicBezTo>
              </a:path>
            </a:pathLst>
          </a:custGeom>
          <a:solidFill>
            <a:srgbClr val="0096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1" name="Google Shape;1061;p97"/>
          <p:cNvSpPr txBox="1"/>
          <p:nvPr/>
        </p:nvSpPr>
        <p:spPr>
          <a:xfrm>
            <a:off x="1232575" y="1594067"/>
            <a:ext cx="2301600" cy="89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rgbClr val="7030A0"/>
                </a:solidFill>
              </a:rPr>
              <a:t>Where is </a:t>
            </a:r>
            <a:r>
              <a:rPr b="0" i="0" lang="en" sz="1800" u="none" cap="none" strike="noStrike">
                <a:solidFill>
                  <a:srgbClr val="7030A0"/>
                </a:solidFill>
                <a:latin typeface="Arial"/>
                <a:ea typeface="Arial"/>
                <a:cs typeface="Arial"/>
                <a:sym typeface="Arial"/>
              </a:rPr>
              <a:t>www.wikipedia.org?</a:t>
            </a:r>
            <a:endParaRPr b="0" i="0" sz="1800" u="none" cap="none" strike="noStrike">
              <a:solidFill>
                <a:srgbClr val="7030A0"/>
              </a:solidFill>
              <a:latin typeface="Arial"/>
              <a:ea typeface="Arial"/>
              <a:cs typeface="Arial"/>
              <a:sym typeface="Arial"/>
            </a:endParaRPr>
          </a:p>
        </p:txBody>
      </p:sp>
      <p:sp>
        <p:nvSpPr>
          <p:cNvPr id="1062" name="Google Shape;1062;p97"/>
          <p:cNvSpPr txBox="1"/>
          <p:nvPr/>
        </p:nvSpPr>
        <p:spPr>
          <a:xfrm>
            <a:off x="4607150" y="4078448"/>
            <a:ext cx="2198700" cy="89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rgbClr val="7030A0"/>
                </a:solidFill>
              </a:rPr>
              <a:t>Where is </a:t>
            </a:r>
            <a:r>
              <a:rPr b="0" i="0" lang="en" sz="1800" u="none" cap="none" strike="noStrike">
                <a:solidFill>
                  <a:srgbClr val="7030A0"/>
                </a:solidFill>
                <a:latin typeface="Arial"/>
                <a:ea typeface="Arial"/>
                <a:cs typeface="Arial"/>
                <a:sym typeface="Arial"/>
              </a:rPr>
              <a:t>www.wikipedia.org?</a:t>
            </a:r>
            <a:endParaRPr b="0" i="0" sz="1800" u="none" cap="none" strike="noStrike">
              <a:solidFill>
                <a:srgbClr val="7030A0"/>
              </a:solidFill>
              <a:latin typeface="Arial"/>
              <a:ea typeface="Arial"/>
              <a:cs typeface="Arial"/>
              <a:sym typeface="Arial"/>
            </a:endParaRPr>
          </a:p>
        </p:txBody>
      </p:sp>
      <p:sp>
        <p:nvSpPr>
          <p:cNvPr id="1063" name="Google Shape;1063;p97"/>
          <p:cNvSpPr txBox="1"/>
          <p:nvPr/>
        </p:nvSpPr>
        <p:spPr>
          <a:xfrm>
            <a:off x="3810050" y="2291362"/>
            <a:ext cx="2301600" cy="8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rgbClr val="7030A0"/>
                </a:solidFill>
              </a:rPr>
              <a:t>Where is </a:t>
            </a:r>
            <a:r>
              <a:rPr b="0" i="0" lang="en" sz="1800" u="none" cap="none" strike="noStrike">
                <a:solidFill>
                  <a:srgbClr val="7030A0"/>
                </a:solidFill>
                <a:latin typeface="Arial"/>
                <a:ea typeface="Arial"/>
                <a:cs typeface="Arial"/>
                <a:sym typeface="Arial"/>
              </a:rPr>
              <a:t>www.wikipedia.org?</a:t>
            </a:r>
            <a:endParaRPr b="0" i="0" sz="1800" u="none" cap="none" strike="noStrike">
              <a:solidFill>
                <a:srgbClr val="7030A0"/>
              </a:solidFill>
              <a:latin typeface="Arial"/>
              <a:ea typeface="Arial"/>
              <a:cs typeface="Arial"/>
              <a:sym typeface="Arial"/>
            </a:endParaRPr>
          </a:p>
        </p:txBody>
      </p:sp>
      <p:sp>
        <p:nvSpPr>
          <p:cNvPr id="1064" name="Google Shape;1064;p97"/>
          <p:cNvSpPr txBox="1"/>
          <p:nvPr/>
        </p:nvSpPr>
        <p:spPr>
          <a:xfrm>
            <a:off x="1645150" y="5005833"/>
            <a:ext cx="2019300" cy="125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7030A0"/>
                </a:solidFill>
                <a:latin typeface="Arial"/>
                <a:ea typeface="Arial"/>
                <a:cs typeface="Arial"/>
                <a:sym typeface="Arial"/>
              </a:rPr>
              <a:t>Where is </a:t>
            </a:r>
            <a:r>
              <a:rPr b="0" i="0" lang="en" sz="1600" cap="none" strike="noStrike">
                <a:solidFill>
                  <a:srgbClr val="7030A0"/>
                </a:solidFill>
                <a:latin typeface="Arial"/>
                <a:ea typeface="Arial"/>
                <a:cs typeface="Arial"/>
                <a:sym typeface="Arial"/>
              </a:rPr>
              <a:t>www.wikipedia.or</a:t>
            </a:r>
            <a:r>
              <a:rPr lang="en" sz="1600">
                <a:solidFill>
                  <a:srgbClr val="7030A0"/>
                </a:solidFill>
              </a:rPr>
              <a:t>g</a:t>
            </a:r>
            <a:r>
              <a:rPr b="0" i="0" lang="en" sz="1600" u="none" cap="none" strike="noStrike">
                <a:solidFill>
                  <a:srgbClr val="7030A0"/>
                </a:solidFill>
                <a:latin typeface="Arial"/>
                <a:ea typeface="Arial"/>
                <a:cs typeface="Arial"/>
                <a:sym typeface="Arial"/>
              </a:rPr>
              <a:t>?</a:t>
            </a:r>
            <a:br>
              <a:rPr b="0" i="0" lang="en" sz="1600" u="none" cap="none" strike="noStrike">
                <a:solidFill>
                  <a:srgbClr val="7030A0"/>
                </a:solidFill>
                <a:latin typeface="Arial"/>
                <a:ea typeface="Arial"/>
                <a:cs typeface="Arial"/>
                <a:sym typeface="Arial"/>
              </a:rPr>
            </a:br>
            <a:r>
              <a:rPr b="0" i="0" lang="en" sz="1600" u="none" cap="none" strike="noStrike">
                <a:solidFill>
                  <a:srgbClr val="7030A0"/>
                </a:solidFill>
                <a:latin typeface="Arial"/>
                <a:ea typeface="Arial"/>
                <a:cs typeface="Arial"/>
                <a:sym typeface="Arial"/>
              </a:rPr>
              <a:t>(recursive)</a:t>
            </a:r>
            <a:endParaRPr b="0" i="0" sz="1600" u="none" cap="none" strike="noStrike">
              <a:solidFill>
                <a:srgbClr val="7030A0"/>
              </a:solidFill>
              <a:latin typeface="Arial"/>
              <a:ea typeface="Arial"/>
              <a:cs typeface="Arial"/>
              <a:sym typeface="Arial"/>
            </a:endParaRPr>
          </a:p>
        </p:txBody>
      </p:sp>
      <p:sp>
        <p:nvSpPr>
          <p:cNvPr id="1065" name="Google Shape;1065;p97"/>
          <p:cNvSpPr txBox="1"/>
          <p:nvPr/>
        </p:nvSpPr>
        <p:spPr>
          <a:xfrm>
            <a:off x="4090243" y="1789875"/>
            <a:ext cx="32325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rgbClr val="00704E"/>
                </a:solidFill>
              </a:rPr>
              <a:t>A</a:t>
            </a:r>
            <a:r>
              <a:rPr b="0" i="0" lang="en" sz="1800" u="none" cap="none" strike="noStrike">
                <a:solidFill>
                  <a:srgbClr val="00704E"/>
                </a:solidFill>
                <a:latin typeface="Arial"/>
                <a:ea typeface="Arial"/>
                <a:cs typeface="Arial"/>
                <a:sym typeface="Arial"/>
              </a:rPr>
              <a:t>sk .org server at 1.2.3.4</a:t>
            </a:r>
            <a:endParaRPr b="0" i="0" sz="1800" u="none" cap="none" strike="noStrike">
              <a:solidFill>
                <a:srgbClr val="00704E"/>
              </a:solidFill>
              <a:latin typeface="Arial"/>
              <a:ea typeface="Arial"/>
              <a:cs typeface="Arial"/>
              <a:sym typeface="Arial"/>
            </a:endParaRPr>
          </a:p>
        </p:txBody>
      </p:sp>
      <p:sp>
        <p:nvSpPr>
          <p:cNvPr id="1066" name="Google Shape;1066;p97"/>
          <p:cNvSpPr txBox="1"/>
          <p:nvPr/>
        </p:nvSpPr>
        <p:spPr>
          <a:xfrm>
            <a:off x="4540800" y="3618300"/>
            <a:ext cx="37386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 sz="1800">
                <a:solidFill>
                  <a:srgbClr val="00704E"/>
                </a:solidFill>
              </a:rPr>
              <a:t>A</a:t>
            </a:r>
            <a:r>
              <a:rPr b="0" i="0" lang="en" sz="1800" u="none" cap="none" strike="noStrike">
                <a:solidFill>
                  <a:srgbClr val="00704E"/>
                </a:solidFill>
                <a:latin typeface="Arial"/>
                <a:ea typeface="Arial"/>
                <a:cs typeface="Arial"/>
                <a:sym typeface="Arial"/>
              </a:rPr>
              <a:t>sk wikipedia.org server at 5.6.7.8</a:t>
            </a:r>
            <a:endParaRPr b="0" i="0" sz="1800" u="none" cap="none" strike="noStrike">
              <a:solidFill>
                <a:srgbClr val="00704E"/>
              </a:solidFill>
              <a:latin typeface="Arial"/>
              <a:ea typeface="Arial"/>
              <a:cs typeface="Arial"/>
              <a:sym typeface="Arial"/>
            </a:endParaRPr>
          </a:p>
        </p:txBody>
      </p:sp>
      <p:sp>
        <p:nvSpPr>
          <p:cNvPr id="1067" name="Google Shape;1067;p97"/>
          <p:cNvSpPr txBox="1"/>
          <p:nvPr/>
        </p:nvSpPr>
        <p:spPr>
          <a:xfrm>
            <a:off x="3475873" y="5717767"/>
            <a:ext cx="21360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704E"/>
                </a:solidFill>
                <a:latin typeface="Arial"/>
                <a:ea typeface="Arial"/>
                <a:cs typeface="Arial"/>
                <a:sym typeface="Arial"/>
              </a:rPr>
              <a:t>Answe</a:t>
            </a:r>
            <a:r>
              <a:rPr lang="en" sz="1800">
                <a:solidFill>
                  <a:srgbClr val="00704E"/>
                </a:solidFill>
              </a:rPr>
              <a:t>r</a:t>
            </a:r>
            <a:r>
              <a:rPr b="0" i="0" lang="en" sz="1800" u="none" cap="none" strike="noStrike">
                <a:solidFill>
                  <a:srgbClr val="00704E"/>
                </a:solidFill>
                <a:latin typeface="Arial"/>
                <a:ea typeface="Arial"/>
                <a:cs typeface="Arial"/>
                <a:sym typeface="Arial"/>
              </a:rPr>
              <a:t>: 9.10.11.12</a:t>
            </a:r>
            <a:endParaRPr b="0" i="0" sz="1800" u="none" cap="none" strike="noStrike">
              <a:solidFill>
                <a:srgbClr val="00704E"/>
              </a:solidFill>
              <a:latin typeface="Arial"/>
              <a:ea typeface="Arial"/>
              <a:cs typeface="Arial"/>
              <a:sym typeface="Arial"/>
            </a:endParaRPr>
          </a:p>
        </p:txBody>
      </p:sp>
      <p:sp>
        <p:nvSpPr>
          <p:cNvPr id="1068" name="Google Shape;1068;p97"/>
          <p:cNvSpPr/>
          <p:nvPr/>
        </p:nvSpPr>
        <p:spPr>
          <a:xfrm>
            <a:off x="4701888" y="1144436"/>
            <a:ext cx="1876500" cy="609300"/>
          </a:xfrm>
          <a:prstGeom prst="rect">
            <a:avLst/>
          </a:prstGeom>
          <a:noFill/>
          <a:ln>
            <a:noFill/>
          </a:ln>
        </p:spPr>
        <p:txBody>
          <a:bodyPr anchorCtr="0" anchor="ctr" bIns="35700" lIns="35700" spcFirstLastPara="1" rIns="35700" wrap="square" tIns="35700">
            <a:noAutofit/>
          </a:bodyPr>
          <a:lstStyle/>
          <a:p>
            <a:pPr indent="0" lvl="0" marL="0" marR="0" rtl="0" algn="l">
              <a:lnSpc>
                <a:spcPct val="100000"/>
              </a:lnSpc>
              <a:spcBef>
                <a:spcPts val="0"/>
              </a:spcBef>
              <a:spcAft>
                <a:spcPts val="0"/>
              </a:spcAft>
              <a:buClr>
                <a:srgbClr val="000000"/>
              </a:buClr>
              <a:buSzPts val="2500"/>
              <a:buFont typeface="Arial"/>
              <a:buNone/>
            </a:pPr>
            <a:r>
              <a:rPr lang="en" sz="2500">
                <a:solidFill>
                  <a:srgbClr val="0000FF"/>
                </a:solidFill>
                <a:latin typeface="Calibri"/>
                <a:ea typeface="Calibri"/>
                <a:cs typeface="Calibri"/>
                <a:sym typeface="Calibri"/>
              </a:rPr>
              <a:t>root</a:t>
            </a:r>
            <a:r>
              <a:rPr b="0" i="0" lang="en" sz="2500" u="none" cap="none" strike="noStrike">
                <a:solidFill>
                  <a:srgbClr val="0000FF"/>
                </a:solidFill>
                <a:latin typeface="Calibri"/>
                <a:ea typeface="Calibri"/>
                <a:cs typeface="Calibri"/>
                <a:sym typeface="Calibri"/>
              </a:rPr>
              <a:t> servers</a:t>
            </a:r>
            <a:endParaRPr b="0" i="0" sz="2500" u="none" cap="none" strike="noStrike">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grpSp>
        <p:nvGrpSpPr>
          <p:cNvPr id="1074" name="Google Shape;1074;p98"/>
          <p:cNvGrpSpPr/>
          <p:nvPr/>
        </p:nvGrpSpPr>
        <p:grpSpPr>
          <a:xfrm>
            <a:off x="6002293" y="2212151"/>
            <a:ext cx="3230366" cy="2262641"/>
            <a:chOff x="5975618" y="3199193"/>
            <a:chExt cx="3230366" cy="1697023"/>
          </a:xfrm>
        </p:grpSpPr>
        <p:sp>
          <p:nvSpPr>
            <p:cNvPr id="1075" name="Google Shape;1075;p98"/>
            <p:cNvSpPr/>
            <p:nvPr/>
          </p:nvSpPr>
          <p:spPr>
            <a:xfrm>
              <a:off x="6407815" y="3347991"/>
              <a:ext cx="2116200" cy="1232400"/>
            </a:xfrm>
            <a:custGeom>
              <a:rect b="b" l="l" r="r" t="t"/>
              <a:pathLst>
                <a:path extrusionOk="0" h="120000" w="12000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path>
              </a:pathLst>
            </a:custGeom>
            <a:solidFill>
              <a:srgbClr val="EBEBEB"/>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cxnSp>
          <p:nvCxnSpPr>
            <p:cNvPr id="1076" name="Google Shape;1076;p98"/>
            <p:cNvCxnSpPr/>
            <p:nvPr/>
          </p:nvCxnSpPr>
          <p:spPr>
            <a:xfrm>
              <a:off x="6091558" y="3649394"/>
              <a:ext cx="1383900" cy="318300"/>
            </a:xfrm>
            <a:prstGeom prst="straightConnector1">
              <a:avLst/>
            </a:prstGeom>
            <a:noFill/>
            <a:ln cap="flat" cmpd="sng" w="63500">
              <a:solidFill>
                <a:srgbClr val="D6D6D6"/>
              </a:solidFill>
              <a:prstDash val="solid"/>
              <a:miter lim="400000"/>
              <a:headEnd len="sm" w="sm" type="none"/>
              <a:tailEnd len="sm" w="sm" type="none"/>
            </a:ln>
          </p:spPr>
        </p:cxnSp>
        <p:cxnSp>
          <p:nvCxnSpPr>
            <p:cNvPr id="1077" name="Google Shape;1077;p98"/>
            <p:cNvCxnSpPr/>
            <p:nvPr/>
          </p:nvCxnSpPr>
          <p:spPr>
            <a:xfrm flipH="1">
              <a:off x="7021011" y="3999458"/>
              <a:ext cx="478500" cy="733500"/>
            </a:xfrm>
            <a:prstGeom prst="straightConnector1">
              <a:avLst/>
            </a:prstGeom>
            <a:noFill/>
            <a:ln cap="flat" cmpd="sng" w="63500">
              <a:solidFill>
                <a:srgbClr val="D6D6D6"/>
              </a:solidFill>
              <a:prstDash val="solid"/>
              <a:miter lim="400000"/>
              <a:headEnd len="sm" w="sm" type="none"/>
              <a:tailEnd len="sm" w="sm" type="none"/>
            </a:ln>
          </p:spPr>
        </p:cxnSp>
        <p:sp>
          <p:nvSpPr>
            <p:cNvPr id="1078" name="Google Shape;1078;p98"/>
            <p:cNvSpPr/>
            <p:nvPr/>
          </p:nvSpPr>
          <p:spPr>
            <a:xfrm>
              <a:off x="6866354" y="4628316"/>
              <a:ext cx="267900" cy="267900"/>
            </a:xfrm>
            <a:custGeom>
              <a:rect b="b" l="l" r="r" t="t"/>
              <a:pathLst>
                <a:path extrusionOk="0" h="120000" w="120000">
                  <a:moveTo>
                    <a:pt x="102425" y="17574"/>
                  </a:moveTo>
                  <a:cubicBezTo>
                    <a:pt x="125853" y="41002"/>
                    <a:pt x="125853" y="78991"/>
                    <a:pt x="102425" y="102419"/>
                  </a:cubicBezTo>
                  <a:cubicBezTo>
                    <a:pt x="78991" y="125853"/>
                    <a:pt x="41002" y="125853"/>
                    <a:pt x="17574" y="102419"/>
                  </a:cubicBezTo>
                  <a:cubicBezTo>
                    <a:pt x="-5860" y="78991"/>
                    <a:pt x="-5860" y="41002"/>
                    <a:pt x="17574" y="17574"/>
                  </a:cubicBezTo>
                  <a:cubicBezTo>
                    <a:pt x="41002" y="-5860"/>
                    <a:pt x="78991" y="-5860"/>
                    <a:pt x="102425" y="17574"/>
                  </a:cubicBezTo>
                </a:path>
              </a:pathLst>
            </a:custGeom>
            <a:solidFill>
              <a:srgbClr val="0096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cxnSp>
          <p:nvCxnSpPr>
            <p:cNvPr id="1079" name="Google Shape;1079;p98"/>
            <p:cNvCxnSpPr/>
            <p:nvPr/>
          </p:nvCxnSpPr>
          <p:spPr>
            <a:xfrm flipH="1">
              <a:off x="7507386" y="3199193"/>
              <a:ext cx="438900" cy="736500"/>
            </a:xfrm>
            <a:prstGeom prst="straightConnector1">
              <a:avLst/>
            </a:prstGeom>
            <a:noFill/>
            <a:ln cap="flat" cmpd="sng" w="63500">
              <a:solidFill>
                <a:srgbClr val="D6D6D6"/>
              </a:solidFill>
              <a:prstDash val="solid"/>
              <a:miter lim="400000"/>
              <a:headEnd len="sm" w="sm" type="none"/>
              <a:tailEnd len="sm" w="sm" type="none"/>
            </a:ln>
          </p:spPr>
        </p:cxnSp>
        <p:cxnSp>
          <p:nvCxnSpPr>
            <p:cNvPr id="1080" name="Google Shape;1080;p98"/>
            <p:cNvCxnSpPr/>
            <p:nvPr/>
          </p:nvCxnSpPr>
          <p:spPr>
            <a:xfrm flipH="1">
              <a:off x="7515381" y="3935326"/>
              <a:ext cx="1082100" cy="48300"/>
            </a:xfrm>
            <a:prstGeom prst="straightConnector1">
              <a:avLst/>
            </a:prstGeom>
            <a:noFill/>
            <a:ln cap="flat" cmpd="sng" w="63500">
              <a:solidFill>
                <a:srgbClr val="D6D6D6"/>
              </a:solidFill>
              <a:prstDash val="solid"/>
              <a:miter lim="400000"/>
              <a:headEnd len="sm" w="sm" type="none"/>
              <a:tailEnd len="sm" w="sm" type="none"/>
            </a:ln>
          </p:spPr>
        </p:cxnSp>
        <p:sp>
          <p:nvSpPr>
            <p:cNvPr id="1081" name="Google Shape;1081;p98"/>
            <p:cNvSpPr/>
            <p:nvPr/>
          </p:nvSpPr>
          <p:spPr>
            <a:xfrm>
              <a:off x="7341860" y="3804552"/>
              <a:ext cx="334800" cy="334800"/>
            </a:xfrm>
            <a:prstGeom prst="roundRect">
              <a:avLst>
                <a:gd fmla="val 30000" name="adj"/>
              </a:avLst>
            </a:prstGeom>
            <a:solidFill>
              <a:srgbClr val="D6D6D6"/>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id="1082" name="Google Shape;1082;p98"/>
            <p:cNvSpPr/>
            <p:nvPr/>
          </p:nvSpPr>
          <p:spPr>
            <a:xfrm>
              <a:off x="5975618" y="3509872"/>
              <a:ext cx="267900" cy="267900"/>
            </a:xfrm>
            <a:custGeom>
              <a:rect b="b" l="l" r="r" t="t"/>
              <a:pathLst>
                <a:path extrusionOk="0" h="120000" w="120000">
                  <a:moveTo>
                    <a:pt x="102425" y="17574"/>
                  </a:moveTo>
                  <a:cubicBezTo>
                    <a:pt x="125853" y="41002"/>
                    <a:pt x="125853" y="78991"/>
                    <a:pt x="102425" y="102419"/>
                  </a:cubicBezTo>
                  <a:cubicBezTo>
                    <a:pt x="78991" y="125853"/>
                    <a:pt x="41002" y="125853"/>
                    <a:pt x="17574" y="102419"/>
                  </a:cubicBezTo>
                  <a:cubicBezTo>
                    <a:pt x="-5860" y="78991"/>
                    <a:pt x="-5860" y="41002"/>
                    <a:pt x="17574" y="17574"/>
                  </a:cubicBezTo>
                  <a:cubicBezTo>
                    <a:pt x="41002" y="-5860"/>
                    <a:pt x="78991" y="-5860"/>
                    <a:pt x="102425" y="17574"/>
                  </a:cubicBezTo>
                </a:path>
              </a:pathLst>
            </a:custGeom>
            <a:solidFill>
              <a:srgbClr val="0096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cxnSp>
          <p:nvCxnSpPr>
            <p:cNvPr id="1083" name="Google Shape;1083;p98"/>
            <p:cNvCxnSpPr/>
            <p:nvPr/>
          </p:nvCxnSpPr>
          <p:spPr>
            <a:xfrm>
              <a:off x="6272793" y="3777764"/>
              <a:ext cx="629100" cy="803400"/>
            </a:xfrm>
            <a:prstGeom prst="straightConnector1">
              <a:avLst/>
            </a:prstGeom>
            <a:noFill/>
            <a:ln cap="flat" cmpd="sng" w="76200">
              <a:solidFill>
                <a:srgbClr val="942193"/>
              </a:solidFill>
              <a:prstDash val="solid"/>
              <a:miter lim="400000"/>
              <a:headEnd len="sm" w="sm" type="stealth"/>
              <a:tailEnd len="sm" w="sm" type="none"/>
            </a:ln>
          </p:spPr>
        </p:cxnSp>
        <p:cxnSp>
          <p:nvCxnSpPr>
            <p:cNvPr id="1084" name="Google Shape;1084;p98"/>
            <p:cNvCxnSpPr/>
            <p:nvPr/>
          </p:nvCxnSpPr>
          <p:spPr>
            <a:xfrm rot="10800000">
              <a:off x="6170874" y="3886369"/>
              <a:ext cx="651300" cy="840000"/>
            </a:xfrm>
            <a:prstGeom prst="straightConnector1">
              <a:avLst/>
            </a:prstGeom>
            <a:noFill/>
            <a:ln cap="flat" cmpd="sng" w="76200">
              <a:solidFill>
                <a:schemeClr val="accent6"/>
              </a:solidFill>
              <a:prstDash val="solid"/>
              <a:miter lim="400000"/>
              <a:headEnd len="sm" w="sm" type="stealth"/>
              <a:tailEnd len="sm" w="sm" type="none"/>
            </a:ln>
          </p:spPr>
        </p:cxnSp>
        <p:sp>
          <p:nvSpPr>
            <p:cNvPr id="1085" name="Google Shape;1085;p98"/>
            <p:cNvSpPr txBox="1"/>
            <p:nvPr/>
          </p:nvSpPr>
          <p:spPr>
            <a:xfrm>
              <a:off x="5999954" y="4205194"/>
              <a:ext cx="14964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4B34"/>
                  </a:solidFill>
                  <a:latin typeface="Calibri"/>
                  <a:ea typeface="Calibri"/>
                  <a:cs typeface="Calibri"/>
                  <a:sym typeface="Calibri"/>
                </a:rPr>
                <a:t>IP: Z</a:t>
              </a:r>
              <a:endParaRPr b="0" i="0" sz="1400" u="none" cap="none" strike="noStrike">
                <a:solidFill>
                  <a:srgbClr val="004B34"/>
                </a:solidFill>
                <a:latin typeface="Calibri"/>
                <a:ea typeface="Calibri"/>
                <a:cs typeface="Calibri"/>
                <a:sym typeface="Calibri"/>
              </a:endParaRPr>
            </a:p>
          </p:txBody>
        </p:sp>
        <p:sp>
          <p:nvSpPr>
            <p:cNvPr id="1086" name="Google Shape;1086;p98"/>
            <p:cNvSpPr txBox="1"/>
            <p:nvPr/>
          </p:nvSpPr>
          <p:spPr>
            <a:xfrm>
              <a:off x="6686584" y="4127193"/>
              <a:ext cx="25194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50"/>
                <a:buFont typeface="Arial"/>
                <a:buNone/>
              </a:pPr>
              <a:r>
                <a:rPr b="0" i="0" lang="en" sz="1350" u="none" cap="none" strike="noStrike">
                  <a:solidFill>
                    <a:srgbClr val="7030A0"/>
                  </a:solidFill>
                  <a:latin typeface="Arial"/>
                  <a:ea typeface="Arial"/>
                  <a:cs typeface="Arial"/>
                  <a:sym typeface="Arial"/>
                </a:rPr>
                <a:t>www.google.com</a:t>
              </a:r>
              <a:endParaRPr b="0" i="0" sz="1350" u="none" cap="none" strike="noStrike">
                <a:solidFill>
                  <a:srgbClr val="7030A0"/>
                </a:solidFill>
                <a:latin typeface="Arial"/>
                <a:ea typeface="Arial"/>
                <a:cs typeface="Arial"/>
                <a:sym typeface="Arial"/>
              </a:endParaRPr>
            </a:p>
          </p:txBody>
        </p:sp>
      </p:grpSp>
      <p:sp>
        <p:nvSpPr>
          <p:cNvPr id="1087" name="Google Shape;1087;p98"/>
          <p:cNvSpPr txBox="1"/>
          <p:nvPr>
            <p:ph type="title"/>
          </p:nvPr>
        </p:nvSpPr>
        <p:spPr>
          <a:xfrm>
            <a:off x="457200" y="366184"/>
            <a:ext cx="8229600" cy="1524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4400"/>
              <a:buFont typeface="PT Sans Narrow"/>
              <a:buNone/>
            </a:pPr>
            <a:r>
              <a:rPr b="1" i="0" lang="en" sz="4400" u="none" cap="none" strike="noStrike">
                <a:solidFill>
                  <a:srgbClr val="EF6C00"/>
                </a:solidFill>
                <a:latin typeface="PT Sans Narrow"/>
                <a:ea typeface="PT Sans Narrow"/>
                <a:cs typeface="PT Sans Narrow"/>
                <a:sym typeface="PT Sans Narrow"/>
              </a:rPr>
              <a:t>Caching DNS </a:t>
            </a:r>
            <a:r>
              <a:rPr lang="en"/>
              <a:t>Responses</a:t>
            </a:r>
            <a:endParaRPr b="1" i="0" sz="4400" u="none" cap="none" strike="noStrike">
              <a:solidFill>
                <a:srgbClr val="EF6C00"/>
              </a:solidFill>
              <a:latin typeface="PT Sans Narrow"/>
              <a:ea typeface="PT Sans Narrow"/>
              <a:cs typeface="PT Sans Narrow"/>
              <a:sym typeface="PT Sans Narrow"/>
            </a:endParaRPr>
          </a:p>
        </p:txBody>
      </p:sp>
      <p:sp>
        <p:nvSpPr>
          <p:cNvPr id="1088" name="Google Shape;1088;p98"/>
          <p:cNvSpPr txBox="1"/>
          <p:nvPr>
            <p:ph idx="1" type="body"/>
          </p:nvPr>
        </p:nvSpPr>
        <p:spPr>
          <a:xfrm>
            <a:off x="457200" y="1600200"/>
            <a:ext cx="4888800" cy="4526100"/>
          </a:xfrm>
          <a:prstGeom prst="rect">
            <a:avLst/>
          </a:prstGeom>
          <a:noFill/>
          <a:ln>
            <a:noFill/>
          </a:ln>
        </p:spPr>
        <p:txBody>
          <a:bodyPr anchorCtr="0" anchor="t" bIns="45700" lIns="91425" spcFirstLastPara="1" rIns="91425" wrap="square" tIns="45700">
            <a:noAutofit/>
          </a:bodyPr>
          <a:lstStyle/>
          <a:p>
            <a:pPr indent="-336550" lvl="0" marL="342900" marR="0" rtl="0" algn="l">
              <a:lnSpc>
                <a:spcPct val="100000"/>
              </a:lnSpc>
              <a:spcBef>
                <a:spcPts val="0"/>
              </a:spcBef>
              <a:spcAft>
                <a:spcPts val="0"/>
              </a:spcAft>
              <a:buSzPts val="2300"/>
              <a:buChar char="•"/>
            </a:pPr>
            <a:r>
              <a:rPr i="0" lang="en" sz="2300" u="none" cap="none" strike="noStrike"/>
              <a:t>DNS responses cached in DNS servers</a:t>
            </a:r>
            <a:endParaRPr i="0" sz="2300" u="none" cap="none" strike="noStrike"/>
          </a:p>
          <a:p>
            <a:pPr indent="-279400" lvl="1" marL="742950" marR="0" rtl="0" algn="l">
              <a:lnSpc>
                <a:spcPct val="100000"/>
              </a:lnSpc>
              <a:spcBef>
                <a:spcPts val="400"/>
              </a:spcBef>
              <a:spcAft>
                <a:spcPts val="0"/>
              </a:spcAft>
              <a:buSzPts val="1900"/>
              <a:buChar char="–"/>
            </a:pPr>
            <a:r>
              <a:rPr i="0" lang="en" sz="1900" u="none" cap="none" strike="noStrike"/>
              <a:t>Expire after TTL (time-to-live)</a:t>
            </a:r>
            <a:endParaRPr i="0" sz="1900" u="none" cap="none" strike="noStrike"/>
          </a:p>
          <a:p>
            <a:pPr indent="-336550" lvl="0" marL="342900" marR="0" rtl="0" algn="l">
              <a:lnSpc>
                <a:spcPct val="100000"/>
              </a:lnSpc>
              <a:spcBef>
                <a:spcPts val="480"/>
              </a:spcBef>
              <a:spcAft>
                <a:spcPts val="0"/>
              </a:spcAft>
              <a:buSzPts val="2300"/>
              <a:buChar char="•"/>
            </a:pPr>
            <a:r>
              <a:rPr i="0" lang="en" sz="2300" u="none" cap="none" strike="noStrike"/>
              <a:t>Most popular sites visited often</a:t>
            </a:r>
            <a:endParaRPr i="0" sz="2300" u="none" cap="none" strike="noStrike"/>
          </a:p>
          <a:p>
            <a:pPr indent="-279400" lvl="1" marL="742950" marR="0" rtl="0" algn="l">
              <a:lnSpc>
                <a:spcPct val="100000"/>
              </a:lnSpc>
              <a:spcBef>
                <a:spcPts val="400"/>
              </a:spcBef>
              <a:spcAft>
                <a:spcPts val="0"/>
              </a:spcAft>
              <a:buSzPts val="1900"/>
              <a:buChar char="–"/>
            </a:pPr>
            <a:r>
              <a:rPr i="0" lang="en" sz="1900" u="none" cap="none" strike="noStrike"/>
              <a:t>Top sites </a:t>
            </a:r>
            <a:r>
              <a:rPr lang="en" sz="1900"/>
              <a:t>frequently</a:t>
            </a:r>
            <a:r>
              <a:rPr i="0" lang="en" sz="1900" u="none" cap="none" strike="noStrike"/>
              <a:t> cached</a:t>
            </a:r>
            <a:r>
              <a:rPr lang="en" sz="1900"/>
              <a:t>. Fa</a:t>
            </a:r>
            <a:r>
              <a:rPr i="0" lang="en" sz="1900" u="none" cap="none" strike="noStrike"/>
              <a:t>st!</a:t>
            </a:r>
            <a:endParaRPr i="0" sz="1900" u="none" cap="none" strike="noStrike"/>
          </a:p>
        </p:txBody>
      </p:sp>
      <p:sp>
        <p:nvSpPr>
          <p:cNvPr id="1089" name="Google Shape;1089;p98"/>
          <p:cNvSpPr/>
          <p:nvPr/>
        </p:nvSpPr>
        <p:spPr>
          <a:xfrm>
            <a:off x="5447951" y="1275517"/>
            <a:ext cx="2198100" cy="1071300"/>
          </a:xfrm>
          <a:prstGeom prst="rect">
            <a:avLst/>
          </a:prstGeom>
          <a:noFill/>
          <a:ln>
            <a:noFill/>
          </a:ln>
        </p:spPr>
        <p:txBody>
          <a:bodyPr anchorCtr="0" anchor="ctr" bIns="26775" lIns="26775" spcFirstLastPara="1" rIns="26775" wrap="square" tIns="26775">
            <a:noAutofit/>
          </a:bodyPr>
          <a:lstStyle/>
          <a:p>
            <a:pPr indent="0" lvl="0" marL="0" rtl="0" algn="ctr">
              <a:spcBef>
                <a:spcPts val="0"/>
              </a:spcBef>
              <a:spcAft>
                <a:spcPts val="0"/>
              </a:spcAft>
              <a:buClr>
                <a:schemeClr val="dk1"/>
              </a:buClr>
              <a:buSzPts val="2250"/>
              <a:buFont typeface="Arial"/>
              <a:buNone/>
            </a:pPr>
            <a:r>
              <a:rPr b="1" lang="en" sz="2250">
                <a:solidFill>
                  <a:srgbClr val="0096FF"/>
                </a:solidFill>
                <a:latin typeface="Calibri"/>
                <a:ea typeface="Calibri"/>
                <a:cs typeface="Calibri"/>
                <a:sym typeface="Calibri"/>
              </a:rPr>
              <a:t>DNS server</a:t>
            </a:r>
            <a:endParaRPr b="1" sz="1800">
              <a:solidFill>
                <a:srgbClr val="0096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96FF"/>
                </a:solidFill>
                <a:latin typeface="Calibri"/>
                <a:ea typeface="Calibri"/>
                <a:cs typeface="Calibri"/>
                <a:sym typeface="Calibri"/>
              </a:rPr>
              <a:t>(mydns.berkeley.edu)</a:t>
            </a:r>
            <a:endParaRPr b="1" i="0" sz="1800" u="none" cap="none" strike="noStrike">
              <a:solidFill>
                <a:srgbClr val="0096FF"/>
              </a:solidFill>
              <a:latin typeface="Calibri"/>
              <a:ea typeface="Calibri"/>
              <a:cs typeface="Calibri"/>
              <a:sym typeface="Calibri"/>
            </a:endParaRPr>
          </a:p>
        </p:txBody>
      </p:sp>
      <p:graphicFrame>
        <p:nvGraphicFramePr>
          <p:cNvPr id="1090" name="Google Shape;1090;p98"/>
          <p:cNvGraphicFramePr/>
          <p:nvPr/>
        </p:nvGraphicFramePr>
        <p:xfrm>
          <a:off x="2579462" y="4938369"/>
          <a:ext cx="3000000" cy="3000000"/>
        </p:xfrm>
        <a:graphic>
          <a:graphicData uri="http://schemas.openxmlformats.org/drawingml/2006/table">
            <a:tbl>
              <a:tblPr bandRow="1" firstRow="1">
                <a:noFill/>
                <a:tableStyleId>{1F90AFD3-422D-45FE-B7FA-1DAD8ADFDF48}</a:tableStyleId>
              </a:tblPr>
              <a:tblGrid>
                <a:gridCol w="1923575"/>
                <a:gridCol w="624300"/>
                <a:gridCol w="1186350"/>
              </a:tblGrid>
              <a:tr h="494475">
                <a:tc>
                  <a:txBody>
                    <a:bodyPr/>
                    <a:lstStyle/>
                    <a:p>
                      <a:pPr indent="0" lvl="0" marL="0" marR="0" rtl="0" algn="l">
                        <a:lnSpc>
                          <a:spcPct val="100000"/>
                        </a:lnSpc>
                        <a:spcBef>
                          <a:spcPts val="0"/>
                        </a:spcBef>
                        <a:spcAft>
                          <a:spcPts val="0"/>
                        </a:spcAft>
                        <a:buClr>
                          <a:srgbClr val="000000"/>
                        </a:buClr>
                        <a:buSzPts val="2400"/>
                        <a:buFont typeface="Arial"/>
                        <a:buNone/>
                      </a:pPr>
                      <a:r>
                        <a:rPr lang="en" sz="2400" u="none" cap="none" strike="noStrike"/>
                        <a:t>Hostname</a:t>
                      </a:r>
                      <a:endParaRPr sz="2400" u="none" cap="none" strike="noStrike"/>
                    </a:p>
                  </a:txBody>
                  <a:tcPr marT="60975" marB="6097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 sz="2400" u="none" cap="none" strike="noStrike"/>
                        <a:t>IP</a:t>
                      </a:r>
                      <a:endParaRPr sz="2400" u="none" cap="none" strike="noStrike"/>
                    </a:p>
                  </a:txBody>
                  <a:tcPr marT="60975" marB="60975" marR="91450" marL="91450"/>
                </a:tc>
                <a:tc>
                  <a:txBody>
                    <a:bodyPr/>
                    <a:lstStyle/>
                    <a:p>
                      <a:pPr indent="0" lvl="0" marL="0" marR="0" rtl="0" algn="l">
                        <a:lnSpc>
                          <a:spcPct val="100000"/>
                        </a:lnSpc>
                        <a:spcBef>
                          <a:spcPts val="0"/>
                        </a:spcBef>
                        <a:spcAft>
                          <a:spcPts val="0"/>
                        </a:spcAft>
                        <a:buNone/>
                      </a:pPr>
                      <a:r>
                        <a:rPr lang="en" sz="2400"/>
                        <a:t>TTL</a:t>
                      </a:r>
                      <a:endParaRPr sz="2400" u="none" cap="none" strike="noStrike"/>
                    </a:p>
                  </a:txBody>
                  <a:tcPr marT="60975" marB="60975" marR="91450" marL="91450"/>
                </a:tc>
              </a:tr>
              <a:tr h="494475">
                <a:tc>
                  <a:txBody>
                    <a:bodyPr/>
                    <a:lstStyle/>
                    <a:p>
                      <a:pPr indent="0" lvl="0" marL="0" marR="0" rtl="0" algn="l">
                        <a:lnSpc>
                          <a:spcPct val="100000"/>
                        </a:lnSpc>
                        <a:spcBef>
                          <a:spcPts val="0"/>
                        </a:spcBef>
                        <a:spcAft>
                          <a:spcPts val="0"/>
                        </a:spcAft>
                        <a:buClr>
                          <a:srgbClr val="000000"/>
                        </a:buClr>
                        <a:buSzPts val="2400"/>
                        <a:buFont typeface="Arial"/>
                        <a:buNone/>
                      </a:pPr>
                      <a:r>
                        <a:rPr lang="en" sz="2400" u="none" cap="none" strike="noStrike">
                          <a:solidFill>
                            <a:srgbClr val="000000"/>
                          </a:solidFill>
                        </a:rPr>
                        <a:t>www.google.com</a:t>
                      </a:r>
                      <a:endParaRPr sz="2400" u="none" cap="none" strike="noStrike">
                        <a:solidFill>
                          <a:srgbClr val="000000"/>
                        </a:solidFill>
                      </a:endParaRPr>
                    </a:p>
                  </a:txBody>
                  <a:tcPr marT="60975" marB="6097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 sz="2400" u="none" cap="none" strike="noStrike">
                          <a:solidFill>
                            <a:srgbClr val="000000"/>
                          </a:solidFill>
                        </a:rPr>
                        <a:t>Z</a:t>
                      </a:r>
                      <a:endParaRPr sz="2400" u="none" cap="none" strike="noStrike">
                        <a:solidFill>
                          <a:srgbClr val="000000"/>
                        </a:solidFill>
                      </a:endParaRPr>
                    </a:p>
                  </a:txBody>
                  <a:tcPr marT="60975" marB="60975" marR="91450" marL="91450"/>
                </a:tc>
                <a:tc>
                  <a:txBody>
                    <a:bodyPr/>
                    <a:lstStyle/>
                    <a:p>
                      <a:pPr indent="0" lvl="0" marL="0" marR="0" rtl="0" algn="l">
                        <a:lnSpc>
                          <a:spcPct val="100000"/>
                        </a:lnSpc>
                        <a:spcBef>
                          <a:spcPts val="0"/>
                        </a:spcBef>
                        <a:spcAft>
                          <a:spcPts val="0"/>
                        </a:spcAft>
                        <a:buNone/>
                      </a:pPr>
                      <a:r>
                        <a:rPr lang="en" sz="2400">
                          <a:solidFill>
                            <a:srgbClr val="000000"/>
                          </a:solidFill>
                        </a:rPr>
                        <a:t>60 min</a:t>
                      </a:r>
                      <a:endParaRPr sz="2400" u="none" cap="none" strike="noStrike">
                        <a:solidFill>
                          <a:srgbClr val="000000"/>
                        </a:solidFill>
                      </a:endParaRPr>
                    </a:p>
                  </a:txBody>
                  <a:tcPr marT="60975" marB="60975" marR="91450" marL="91450"/>
                </a:tc>
              </a:tr>
            </a:tbl>
          </a:graphicData>
        </a:graphic>
      </p:graphicFrame>
      <p:sp>
        <p:nvSpPr>
          <p:cNvPr id="1091" name="Google Shape;1091;p98"/>
          <p:cNvSpPr/>
          <p:nvPr/>
        </p:nvSpPr>
        <p:spPr>
          <a:xfrm>
            <a:off x="6434501" y="4540000"/>
            <a:ext cx="2286900" cy="903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2250"/>
              <a:buFont typeface="Arial"/>
              <a:buNone/>
            </a:pPr>
            <a:r>
              <a:rPr b="1" i="0" lang="en" sz="2250" u="none" cap="none" strike="noStrike">
                <a:solidFill>
                  <a:srgbClr val="0096FF"/>
                </a:solidFill>
                <a:latin typeface="Calibri"/>
                <a:ea typeface="Calibri"/>
                <a:cs typeface="Calibri"/>
                <a:sym typeface="Calibri"/>
              </a:rPr>
              <a:t>DNS client</a:t>
            </a:r>
            <a:br>
              <a:rPr b="1" i="0" lang="en" sz="2250" u="none" cap="none" strike="noStrike">
                <a:solidFill>
                  <a:srgbClr val="0096FF"/>
                </a:solidFill>
                <a:latin typeface="Calibri"/>
                <a:ea typeface="Calibri"/>
                <a:cs typeface="Calibri"/>
                <a:sym typeface="Calibri"/>
              </a:rPr>
            </a:br>
            <a:r>
              <a:rPr b="1" i="0" lang="en" sz="1800" u="none" cap="none" strike="noStrike">
                <a:solidFill>
                  <a:srgbClr val="0096FF"/>
                </a:solidFill>
                <a:latin typeface="Calibri"/>
                <a:ea typeface="Calibri"/>
                <a:cs typeface="Calibri"/>
                <a:sym typeface="Calibri"/>
              </a:rPr>
              <a:t>(me.cs.berkeley.edu)</a:t>
            </a:r>
            <a:endParaRPr b="1" i="0" sz="1800" u="none" cap="none" strike="noStrike">
              <a:solidFill>
                <a:srgbClr val="0096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99"/>
          <p:cNvSpPr txBox="1"/>
          <p:nvPr>
            <p:ph type="title"/>
          </p:nvPr>
        </p:nvSpPr>
        <p:spPr>
          <a:xfrm>
            <a:off x="457200" y="274639"/>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4000"/>
              <a:buFont typeface="PT Sans Narrow"/>
              <a:buNone/>
            </a:pPr>
            <a:r>
              <a:rPr b="1" i="0" lang="en" sz="4000" u="none" cap="none" strike="noStrike">
                <a:solidFill>
                  <a:srgbClr val="EF6C00"/>
                </a:solidFill>
                <a:latin typeface="PT Sans Narrow"/>
                <a:ea typeface="PT Sans Narrow"/>
                <a:cs typeface="PT Sans Narrow"/>
                <a:sym typeface="PT Sans Narrow"/>
              </a:rPr>
              <a:t>Anatomy of a URL</a:t>
            </a:r>
            <a:endParaRPr b="1" i="0" sz="4000" u="none" cap="none" strike="noStrike">
              <a:solidFill>
                <a:srgbClr val="EF6C00"/>
              </a:solidFill>
              <a:latin typeface="PT Sans Narrow"/>
              <a:ea typeface="PT Sans Narrow"/>
              <a:cs typeface="PT Sans Narrow"/>
              <a:sym typeface="PT Sans Narrow"/>
            </a:endParaRPr>
          </a:p>
        </p:txBody>
      </p:sp>
      <p:graphicFrame>
        <p:nvGraphicFramePr>
          <p:cNvPr id="1098" name="Google Shape;1098;p99"/>
          <p:cNvGraphicFramePr/>
          <p:nvPr/>
        </p:nvGraphicFramePr>
        <p:xfrm>
          <a:off x="558789" y="1750187"/>
          <a:ext cx="3000000" cy="3000000"/>
        </p:xfrm>
        <a:graphic>
          <a:graphicData uri="http://schemas.openxmlformats.org/drawingml/2006/table">
            <a:tbl>
              <a:tblPr>
                <a:noFill/>
                <a:tableStyleId>{D51543E6-B43B-4200-8542-A6D2EAA5799A}</a:tableStyleId>
              </a:tblPr>
              <a:tblGrid>
                <a:gridCol w="1533900"/>
                <a:gridCol w="6810675"/>
              </a:tblGrid>
              <a:tr h="418975">
                <a:tc>
                  <a:txBody>
                    <a:bodyPr/>
                    <a:lstStyle/>
                    <a:p>
                      <a:pPr indent="0" lvl="0" marL="0" marR="0" rtl="0" algn="l">
                        <a:lnSpc>
                          <a:spcPct val="100000"/>
                        </a:lnSpc>
                        <a:spcBef>
                          <a:spcPts val="0"/>
                        </a:spcBef>
                        <a:spcAft>
                          <a:spcPts val="0"/>
                        </a:spcAft>
                        <a:buClr>
                          <a:schemeClr val="dk1"/>
                        </a:buClr>
                        <a:buSzPts val="2100"/>
                        <a:buFont typeface="Arial"/>
                        <a:buNone/>
                      </a:pPr>
                      <a:r>
                        <a:rPr i="1" lang="en" sz="2100"/>
                        <a:t>Scheme</a:t>
                      </a:r>
                      <a:endParaRPr b="0" i="0" sz="2100" u="none" cap="none" strike="noStrike">
                        <a:latin typeface="Arial"/>
                        <a:ea typeface="Arial"/>
                        <a:cs typeface="Arial"/>
                        <a:sym typeface="Arial"/>
                      </a:endParaRPr>
                    </a:p>
                  </a:txBody>
                  <a:tcPr marT="60975" marB="6097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100"/>
                        <a:buFont typeface="Arial"/>
                        <a:buNone/>
                      </a:pPr>
                      <a:r>
                        <a:rPr lang="en" sz="2100"/>
                        <a:t>Usually a protocol like (</a:t>
                      </a:r>
                      <a:r>
                        <a:rPr b="0" i="0" lang="en" sz="2100" u="none" cap="none" strike="noStrike">
                          <a:latin typeface="Arial"/>
                          <a:ea typeface="Arial"/>
                          <a:cs typeface="Arial"/>
                          <a:sym typeface="Arial"/>
                        </a:rPr>
                        <a:t>http, ftp, https, smtp, rtsp, </a:t>
                      </a:r>
                      <a:r>
                        <a:rPr b="0" i="1" lang="en" sz="2100" u="none" cap="none" strike="noStrike">
                          <a:latin typeface="Arial"/>
                          <a:ea typeface="Arial"/>
                          <a:cs typeface="Arial"/>
                          <a:sym typeface="Arial"/>
                        </a:rPr>
                        <a:t>etc</a:t>
                      </a:r>
                      <a:r>
                        <a:rPr b="0" i="0" lang="en" sz="2100" u="none" cap="none" strike="noStrike">
                          <a:latin typeface="Arial"/>
                          <a:ea typeface="Arial"/>
                          <a:cs typeface="Arial"/>
                          <a:sym typeface="Arial"/>
                        </a:rPr>
                        <a:t>.)</a:t>
                      </a:r>
                      <a:endParaRPr sz="1900" u="none" cap="none" strike="noStrike"/>
                    </a:p>
                  </a:txBody>
                  <a:tcPr marT="60975" marB="6097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418975">
                <a:tc>
                  <a:txBody>
                    <a:bodyPr/>
                    <a:lstStyle/>
                    <a:p>
                      <a:pPr indent="0" lvl="0" marL="0" marR="0" rtl="0" algn="l">
                        <a:lnSpc>
                          <a:spcPct val="100000"/>
                        </a:lnSpc>
                        <a:spcBef>
                          <a:spcPts val="0"/>
                        </a:spcBef>
                        <a:spcAft>
                          <a:spcPts val="0"/>
                        </a:spcAft>
                        <a:buClr>
                          <a:schemeClr val="dk1"/>
                        </a:buClr>
                        <a:buSzPts val="2100"/>
                        <a:buFont typeface="Arial"/>
                        <a:buNone/>
                      </a:pPr>
                      <a:r>
                        <a:rPr i="1" lang="en" sz="2100"/>
                        <a:t>host</a:t>
                      </a:r>
                      <a:endParaRPr b="0" i="0" sz="2100" u="none" cap="none" strike="noStrike">
                        <a:latin typeface="Arial"/>
                        <a:ea typeface="Arial"/>
                        <a:cs typeface="Arial"/>
                        <a:sym typeface="Arial"/>
                      </a:endParaRPr>
                    </a:p>
                  </a:txBody>
                  <a:tcPr marT="60975" marB="6097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100"/>
                        <a:buFont typeface="Arial"/>
                        <a:buNone/>
                      </a:pPr>
                      <a:r>
                        <a:rPr b="0" i="0" lang="en" sz="2100" u="none" cap="none" strike="noStrike">
                          <a:latin typeface="Arial"/>
                          <a:ea typeface="Arial"/>
                          <a:cs typeface="Arial"/>
                          <a:sym typeface="Arial"/>
                        </a:rPr>
                        <a:t>DNS hostname</a:t>
                      </a:r>
                      <a:r>
                        <a:rPr lang="en" sz="2100"/>
                        <a:t> or an </a:t>
                      </a:r>
                      <a:r>
                        <a:rPr b="0" i="0" lang="en" sz="2100" u="none" cap="none" strike="noStrike">
                          <a:latin typeface="Arial"/>
                          <a:ea typeface="Arial"/>
                          <a:cs typeface="Arial"/>
                          <a:sym typeface="Arial"/>
                        </a:rPr>
                        <a:t> IP address</a:t>
                      </a:r>
                      <a:endParaRPr sz="1900" u="none" cap="none" strike="noStrike"/>
                    </a:p>
                  </a:txBody>
                  <a:tcPr marT="60975" marB="6097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723700">
                <a:tc>
                  <a:txBody>
                    <a:bodyPr/>
                    <a:lstStyle/>
                    <a:p>
                      <a:pPr indent="0" lvl="0" marL="0" marR="0" rtl="0" algn="l">
                        <a:lnSpc>
                          <a:spcPct val="100000"/>
                        </a:lnSpc>
                        <a:spcBef>
                          <a:spcPts val="0"/>
                        </a:spcBef>
                        <a:spcAft>
                          <a:spcPts val="0"/>
                        </a:spcAft>
                        <a:buClr>
                          <a:schemeClr val="dk1"/>
                        </a:buClr>
                        <a:buSzPts val="2100"/>
                        <a:buFont typeface="Arial"/>
                        <a:buNone/>
                      </a:pPr>
                      <a:r>
                        <a:rPr b="0" i="1" lang="en" sz="2100" u="none" cap="none" strike="noStrike">
                          <a:latin typeface="Arial"/>
                          <a:ea typeface="Arial"/>
                          <a:cs typeface="Arial"/>
                          <a:sym typeface="Arial"/>
                        </a:rPr>
                        <a:t>port</a:t>
                      </a:r>
                      <a:endParaRPr b="0" i="0" sz="2100" u="none" cap="none" strike="noStrike">
                        <a:latin typeface="Arial"/>
                        <a:ea typeface="Arial"/>
                        <a:cs typeface="Arial"/>
                        <a:sym typeface="Arial"/>
                      </a:endParaRPr>
                    </a:p>
                  </a:txBody>
                  <a:tcPr marT="60975" marB="6097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100"/>
                        <a:buFont typeface="Arial"/>
                        <a:buNone/>
                      </a:pPr>
                      <a:r>
                        <a:rPr b="0" i="0" lang="en" sz="2100" u="none" cap="none" strike="noStrike">
                          <a:latin typeface="Arial"/>
                          <a:ea typeface="Arial"/>
                          <a:cs typeface="Arial"/>
                          <a:sym typeface="Arial"/>
                        </a:rPr>
                        <a:t>Defaults to protocol’s standard port</a:t>
                      </a:r>
                      <a:br>
                        <a:rPr b="0" i="0" lang="en" sz="2100" u="none" cap="none" strike="noStrike">
                          <a:latin typeface="Arial"/>
                          <a:ea typeface="Arial"/>
                          <a:cs typeface="Arial"/>
                          <a:sym typeface="Arial"/>
                        </a:rPr>
                      </a:br>
                      <a:r>
                        <a:rPr b="0" i="1" lang="en" sz="2100" u="none" cap="none" strike="noStrike">
                          <a:latin typeface="Arial"/>
                          <a:ea typeface="Arial"/>
                          <a:cs typeface="Arial"/>
                          <a:sym typeface="Arial"/>
                        </a:rPr>
                        <a:t>e.g.</a:t>
                      </a:r>
                      <a:r>
                        <a:rPr b="0" i="0" lang="en" sz="2100" u="none" cap="none" strike="noStrike">
                          <a:latin typeface="Arial"/>
                          <a:ea typeface="Arial"/>
                          <a:cs typeface="Arial"/>
                          <a:sym typeface="Arial"/>
                        </a:rPr>
                        <a:t> http: 80  https: 443</a:t>
                      </a:r>
                      <a:endParaRPr b="0" i="0" sz="2100" u="none" cap="none" strike="noStrike">
                        <a:latin typeface="Arial"/>
                        <a:ea typeface="Arial"/>
                        <a:cs typeface="Arial"/>
                        <a:sym typeface="Arial"/>
                      </a:endParaRPr>
                    </a:p>
                  </a:txBody>
                  <a:tcPr marT="60975" marB="6097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484700">
                <a:tc>
                  <a:txBody>
                    <a:bodyPr/>
                    <a:lstStyle/>
                    <a:p>
                      <a:pPr indent="0" lvl="0" marL="0" marR="0" rtl="0" algn="l">
                        <a:lnSpc>
                          <a:spcPct val="100000"/>
                        </a:lnSpc>
                        <a:spcBef>
                          <a:spcPts val="0"/>
                        </a:spcBef>
                        <a:spcAft>
                          <a:spcPts val="0"/>
                        </a:spcAft>
                        <a:buClr>
                          <a:schemeClr val="dk1"/>
                        </a:buClr>
                        <a:buSzPts val="2100"/>
                        <a:buFont typeface="Arial"/>
                        <a:buNone/>
                      </a:pPr>
                      <a:r>
                        <a:rPr b="0" i="1" lang="en" sz="2100" u="none" cap="none" strike="noStrike">
                          <a:latin typeface="Arial"/>
                          <a:ea typeface="Arial"/>
                          <a:cs typeface="Arial"/>
                          <a:sym typeface="Arial"/>
                        </a:rPr>
                        <a:t>path</a:t>
                      </a:r>
                      <a:endParaRPr b="0" i="0" sz="2100" u="none" cap="none" strike="noStrike">
                        <a:latin typeface="Arial"/>
                        <a:ea typeface="Arial"/>
                        <a:cs typeface="Arial"/>
                        <a:sym typeface="Arial"/>
                      </a:endParaRPr>
                    </a:p>
                  </a:txBody>
                  <a:tcPr marT="60975" marB="6097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100"/>
                        <a:buFont typeface="Arial"/>
                        <a:buNone/>
                      </a:pPr>
                      <a:r>
                        <a:rPr lang="en" sz="2100"/>
                        <a:t>Traditionally reflects the file system</a:t>
                      </a:r>
                      <a:endParaRPr sz="1900" u="none" cap="none" strike="noStrike"/>
                    </a:p>
                  </a:txBody>
                  <a:tcPr marT="60975" marB="6097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r h="2430075">
                <a:tc>
                  <a:txBody>
                    <a:bodyPr/>
                    <a:lstStyle/>
                    <a:p>
                      <a:pPr indent="0" lvl="0" marL="0" marR="0" rtl="0" algn="l">
                        <a:lnSpc>
                          <a:spcPct val="100000"/>
                        </a:lnSpc>
                        <a:spcBef>
                          <a:spcPts val="0"/>
                        </a:spcBef>
                        <a:spcAft>
                          <a:spcPts val="0"/>
                        </a:spcAft>
                        <a:buClr>
                          <a:schemeClr val="dk1"/>
                        </a:buClr>
                        <a:buSzPts val="2100"/>
                        <a:buFont typeface="Arial"/>
                        <a:buNone/>
                      </a:pPr>
                      <a:r>
                        <a:rPr b="0" i="1" lang="en" sz="2100" u="none" cap="none" strike="noStrike">
                          <a:latin typeface="Arial"/>
                          <a:ea typeface="Arial"/>
                          <a:cs typeface="Arial"/>
                          <a:sym typeface="Arial"/>
                        </a:rPr>
                        <a:t>resource</a:t>
                      </a:r>
                      <a:endParaRPr b="0" i="0" sz="2100" u="none" cap="none" strike="noStrike">
                        <a:latin typeface="Arial"/>
                        <a:ea typeface="Arial"/>
                        <a:cs typeface="Arial"/>
                        <a:sym typeface="Arial"/>
                      </a:endParaRPr>
                    </a:p>
                  </a:txBody>
                  <a:tcPr marT="60975" marB="6097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2100"/>
                        <a:buFont typeface="Arial"/>
                        <a:buNone/>
                      </a:pPr>
                      <a:r>
                        <a:rPr b="0" i="0" lang="en" sz="2100" u="none" cap="none" strike="noStrike">
                          <a:latin typeface="Arial"/>
                          <a:ea typeface="Arial"/>
                          <a:cs typeface="Arial"/>
                          <a:sym typeface="Arial"/>
                        </a:rPr>
                        <a:t>Identifies the desired resource</a:t>
                      </a:r>
                      <a:endParaRPr sz="1900" u="none" cap="none" strike="noStrike"/>
                    </a:p>
                    <a:p>
                      <a:pPr indent="0" lvl="0" marL="0" marR="0" rtl="0" algn="l">
                        <a:lnSpc>
                          <a:spcPct val="100000"/>
                        </a:lnSpc>
                        <a:spcBef>
                          <a:spcPts val="1100"/>
                        </a:spcBef>
                        <a:spcAft>
                          <a:spcPts val="0"/>
                        </a:spcAft>
                        <a:buClr>
                          <a:schemeClr val="dk1"/>
                        </a:buClr>
                        <a:buSzPts val="2100"/>
                        <a:buFont typeface="Arial"/>
                        <a:buNone/>
                      </a:pPr>
                      <a:r>
                        <a:rPr b="0" i="0" lang="en" sz="2100" u="none" cap="none" strike="noStrike">
                          <a:latin typeface="Arial"/>
                          <a:ea typeface="Arial"/>
                          <a:cs typeface="Arial"/>
                          <a:sym typeface="Arial"/>
                        </a:rPr>
                        <a:t>Can also extend to program executions:</a:t>
                      </a:r>
                      <a:endParaRPr sz="1900" u="none" cap="none" strike="noStrike"/>
                    </a:p>
                    <a:p>
                      <a:pPr indent="-12700" lvl="1" marL="457200" marR="0" rtl="0" algn="l">
                        <a:lnSpc>
                          <a:spcPct val="100000"/>
                        </a:lnSpc>
                        <a:spcBef>
                          <a:spcPts val="200"/>
                        </a:spcBef>
                        <a:spcAft>
                          <a:spcPts val="0"/>
                        </a:spcAft>
                        <a:buClr>
                          <a:schemeClr val="dk1"/>
                        </a:buClr>
                        <a:buSzPts val="2100"/>
                        <a:buFont typeface="Helvetica Neue"/>
                        <a:buNone/>
                      </a:pPr>
                      <a:r>
                        <a:rPr b="0" i="0" lang="en" sz="2100" u="none" cap="none" strike="noStrike">
                          <a:latin typeface="Courier"/>
                          <a:ea typeface="Courier"/>
                          <a:cs typeface="Courier"/>
                          <a:sym typeface="Courier"/>
                        </a:rPr>
                        <a:t>http://us.f413.mail.yahoo.com/ym/ShowLetter?box=%40B%40Bulk&amp;MsgId=2604_1744106_29699_1123_1261_0_28917_3552_1289957100&amp;Search=&amp;Nhead=f&amp;YY=31454&amp;order=down&amp;sort=date&amp;pos=0&amp;view=a&amp;head=b</a:t>
                      </a:r>
                      <a:endParaRPr b="0" i="0" sz="2100" u="none" cap="none" strike="noStrike">
                        <a:latin typeface="Arial"/>
                        <a:ea typeface="Arial"/>
                        <a:cs typeface="Arial"/>
                        <a:sym typeface="Arial"/>
                      </a:endParaRPr>
                    </a:p>
                  </a:txBody>
                  <a:tcPr marT="60975" marB="6097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tcPr>
                </a:tc>
              </a:tr>
            </a:tbl>
          </a:graphicData>
        </a:graphic>
      </p:graphicFrame>
      <p:sp>
        <p:nvSpPr>
          <p:cNvPr id="1099" name="Google Shape;1099;p99"/>
          <p:cNvSpPr txBox="1"/>
          <p:nvPr/>
        </p:nvSpPr>
        <p:spPr>
          <a:xfrm>
            <a:off x="304800" y="1177814"/>
            <a:ext cx="8534400" cy="572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695D46"/>
              </a:buClr>
              <a:buSzPts val="2000"/>
              <a:buFont typeface="Arial"/>
              <a:buNone/>
            </a:pPr>
            <a:r>
              <a:rPr b="1" lang="en" sz="2000">
                <a:latin typeface="Roboto Mono"/>
                <a:ea typeface="Roboto Mono"/>
                <a:cs typeface="Roboto Mono"/>
                <a:sym typeface="Roboto Mono"/>
              </a:rPr>
              <a:t>scheme</a:t>
            </a:r>
            <a:r>
              <a:rPr b="1" lang="en" sz="2000" u="none" cap="none" strike="noStrike">
                <a:latin typeface="Roboto Mono"/>
                <a:ea typeface="Roboto Mono"/>
                <a:cs typeface="Roboto Mono"/>
                <a:sym typeface="Roboto Mono"/>
              </a:rPr>
              <a:t>://host</a:t>
            </a:r>
            <a:r>
              <a:rPr lang="en" sz="2000" u="none" cap="none" strike="noStrike">
                <a:latin typeface="Roboto Mono"/>
                <a:ea typeface="Roboto Mono"/>
                <a:cs typeface="Roboto Mono"/>
                <a:sym typeface="Roboto Mono"/>
              </a:rPr>
              <a:t>[</a:t>
            </a:r>
            <a:r>
              <a:rPr b="1" lang="en" sz="2000" u="none" cap="none" strike="noStrike">
                <a:latin typeface="Roboto Mono"/>
                <a:ea typeface="Roboto Mono"/>
                <a:cs typeface="Roboto Mono"/>
                <a:sym typeface="Roboto Mono"/>
              </a:rPr>
              <a:t>:port</a:t>
            </a:r>
            <a:r>
              <a:rPr lang="en" sz="2000" u="none" cap="none" strike="noStrike">
                <a:latin typeface="Roboto Mono"/>
                <a:ea typeface="Roboto Mono"/>
                <a:cs typeface="Roboto Mono"/>
                <a:sym typeface="Roboto Mono"/>
              </a:rPr>
              <a:t>]</a:t>
            </a:r>
            <a:r>
              <a:rPr b="1" lang="en" sz="2000" u="none" cap="none" strike="noStrike">
                <a:latin typeface="Roboto Mono"/>
                <a:ea typeface="Roboto Mono"/>
                <a:cs typeface="Roboto Mono"/>
                <a:sym typeface="Roboto Mono"/>
              </a:rPr>
              <a:t>/</a:t>
            </a:r>
            <a:r>
              <a:rPr b="1" lang="en" sz="2000">
                <a:latin typeface="Roboto Mono"/>
                <a:ea typeface="Roboto Mono"/>
                <a:cs typeface="Roboto Mono"/>
                <a:sym typeface="Roboto Mono"/>
              </a:rPr>
              <a:t>path</a:t>
            </a:r>
            <a:r>
              <a:rPr b="1" lang="en" sz="2000" u="none" cap="none" strike="noStrike">
                <a:latin typeface="Roboto Mono"/>
                <a:ea typeface="Roboto Mono"/>
                <a:cs typeface="Roboto Mono"/>
                <a:sym typeface="Roboto Mono"/>
              </a:rPr>
              <a:t>/resource</a:t>
            </a:r>
            <a:endParaRPr sz="2000" u="none" cap="none" strike="noStrike">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0"/>
          <p:cNvSpPr txBox="1"/>
          <p:nvPr>
            <p:ph type="title"/>
          </p:nvPr>
        </p:nvSpPr>
        <p:spPr>
          <a:xfrm>
            <a:off x="311700" y="593367"/>
            <a:ext cx="8520600" cy="9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4400"/>
              <a:buFont typeface="PT Sans Narrow"/>
              <a:buNone/>
            </a:pPr>
            <a:r>
              <a:rPr b="1" i="0" lang="en" sz="4400" u="none" cap="none" strike="noStrike">
                <a:solidFill>
                  <a:srgbClr val="EF6C00"/>
                </a:solidFill>
                <a:latin typeface="PT Sans Narrow"/>
                <a:ea typeface="PT Sans Narrow"/>
                <a:cs typeface="PT Sans Narrow"/>
                <a:sym typeface="PT Sans Narrow"/>
              </a:rPr>
              <a:t>HTTP</a:t>
            </a:r>
            <a:endParaRPr b="1" i="0" sz="4400" u="none" cap="none" strike="noStrike">
              <a:solidFill>
                <a:srgbClr val="EF6C00"/>
              </a:solidFill>
              <a:latin typeface="PT Sans Narrow"/>
              <a:ea typeface="PT Sans Narrow"/>
              <a:cs typeface="PT Sans Narrow"/>
              <a:sym typeface="PT Sans Narrow"/>
            </a:endParaRPr>
          </a:p>
        </p:txBody>
      </p:sp>
      <p:sp>
        <p:nvSpPr>
          <p:cNvPr id="1105" name="Google Shape;1105;p100"/>
          <p:cNvSpPr txBox="1"/>
          <p:nvPr>
            <p:ph idx="1" type="body"/>
          </p:nvPr>
        </p:nvSpPr>
        <p:spPr>
          <a:xfrm>
            <a:off x="311700" y="1688433"/>
            <a:ext cx="8520600" cy="4403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SzPts val="1600"/>
              <a:buFont typeface="Arial"/>
              <a:buChar char="•"/>
            </a:pPr>
            <a:r>
              <a:rPr b="0" i="0" lang="en" sz="1600" u="none" cap="none" strike="noStrike">
                <a:latin typeface="Avenir"/>
                <a:ea typeface="Avenir"/>
                <a:cs typeface="Avenir"/>
                <a:sym typeface="Avenir"/>
              </a:rPr>
              <a:t>Client-server architecture</a:t>
            </a:r>
            <a:endParaRPr b="0" i="0" sz="2400" u="none" cap="none" strike="noStrike">
              <a:latin typeface="Open Sans"/>
              <a:ea typeface="Open Sans"/>
              <a:cs typeface="Open Sans"/>
              <a:sym typeface="Open Sans"/>
            </a:endParaRPr>
          </a:p>
          <a:p>
            <a:pPr indent="-285750" lvl="1" marL="742950" marR="0" rtl="0" algn="l">
              <a:lnSpc>
                <a:spcPct val="90000"/>
              </a:lnSpc>
              <a:spcBef>
                <a:spcPts val="320"/>
              </a:spcBef>
              <a:spcAft>
                <a:spcPts val="0"/>
              </a:spcAft>
              <a:buSzPts val="1600"/>
              <a:buFont typeface="Arial"/>
              <a:buChar char="–"/>
            </a:pPr>
            <a:r>
              <a:rPr b="0" i="0" lang="en" sz="1600" u="none" cap="none" strike="noStrike">
                <a:latin typeface="Avenir"/>
                <a:ea typeface="Avenir"/>
                <a:cs typeface="Avenir"/>
                <a:sym typeface="Avenir"/>
              </a:rPr>
              <a:t>Server is “always on” and “well known”</a:t>
            </a:r>
            <a:endParaRPr b="0" i="0" sz="2000" u="none" cap="none" strike="noStrike">
              <a:latin typeface="Open Sans"/>
              <a:ea typeface="Open Sans"/>
              <a:cs typeface="Open Sans"/>
              <a:sym typeface="Open Sans"/>
            </a:endParaRPr>
          </a:p>
          <a:p>
            <a:pPr indent="-285750" lvl="1" marL="742950" marR="0" rtl="0" algn="l">
              <a:lnSpc>
                <a:spcPct val="90000"/>
              </a:lnSpc>
              <a:spcBef>
                <a:spcPts val="320"/>
              </a:spcBef>
              <a:spcAft>
                <a:spcPts val="0"/>
              </a:spcAft>
              <a:buSzPts val="1600"/>
              <a:buFont typeface="Arial"/>
              <a:buChar char="–"/>
            </a:pPr>
            <a:r>
              <a:rPr b="0" i="0" lang="en" sz="1600" u="none" cap="none" strike="noStrike">
                <a:latin typeface="Avenir"/>
                <a:ea typeface="Avenir"/>
                <a:cs typeface="Avenir"/>
                <a:sym typeface="Avenir"/>
              </a:rPr>
              <a:t>Clients initiate contact to server</a:t>
            </a:r>
            <a:br>
              <a:rPr b="0" i="0" lang="en" sz="1600" u="none" cap="none" strike="noStrike">
                <a:latin typeface="Avenir"/>
                <a:ea typeface="Avenir"/>
                <a:cs typeface="Avenir"/>
                <a:sym typeface="Avenir"/>
              </a:rPr>
            </a:br>
            <a:endParaRPr b="0" i="0" sz="1600" u="none" cap="none" strike="noStrike">
              <a:latin typeface="Avenir"/>
              <a:ea typeface="Avenir"/>
              <a:cs typeface="Avenir"/>
              <a:sym typeface="Avenir"/>
            </a:endParaRPr>
          </a:p>
          <a:p>
            <a:pPr indent="-342900" lvl="0" marL="342900" marR="0" rtl="0" algn="l">
              <a:lnSpc>
                <a:spcPct val="90000"/>
              </a:lnSpc>
              <a:spcBef>
                <a:spcPts val="320"/>
              </a:spcBef>
              <a:spcAft>
                <a:spcPts val="0"/>
              </a:spcAft>
              <a:buSzPts val="1600"/>
              <a:buFont typeface="Arial"/>
              <a:buChar char="•"/>
            </a:pPr>
            <a:r>
              <a:rPr b="0" i="0" lang="en" sz="1600" u="none" cap="none" strike="noStrike">
                <a:latin typeface="Avenir"/>
                <a:ea typeface="Avenir"/>
                <a:cs typeface="Avenir"/>
                <a:sym typeface="Avenir"/>
              </a:rPr>
              <a:t>Synchronous request/reply protocol</a:t>
            </a:r>
            <a:endParaRPr b="0" i="0" sz="2400" u="none" cap="none" strike="noStrike">
              <a:latin typeface="Open Sans"/>
              <a:ea typeface="Open Sans"/>
              <a:cs typeface="Open Sans"/>
              <a:sym typeface="Open Sans"/>
            </a:endParaRPr>
          </a:p>
          <a:p>
            <a:pPr indent="-285750" lvl="1" marL="742950" marR="0" rtl="0" algn="l">
              <a:lnSpc>
                <a:spcPct val="90000"/>
              </a:lnSpc>
              <a:spcBef>
                <a:spcPts val="320"/>
              </a:spcBef>
              <a:spcAft>
                <a:spcPts val="0"/>
              </a:spcAft>
              <a:buSzPts val="1600"/>
              <a:buFont typeface="Arial"/>
              <a:buChar char="–"/>
            </a:pPr>
            <a:r>
              <a:rPr b="0" i="0" lang="en" sz="1600" u="none" cap="none" strike="noStrike">
                <a:latin typeface="Avenir"/>
                <a:ea typeface="Avenir"/>
                <a:cs typeface="Avenir"/>
                <a:sym typeface="Avenir"/>
              </a:rPr>
              <a:t>“Synchronous” means same HTTP session used for request and reply</a:t>
            </a:r>
            <a:endParaRPr b="0" i="0" sz="2000" u="none" cap="none" strike="noStrike">
              <a:latin typeface="Open Sans"/>
              <a:ea typeface="Open Sans"/>
              <a:cs typeface="Open Sans"/>
              <a:sym typeface="Open Sans"/>
            </a:endParaRPr>
          </a:p>
          <a:p>
            <a:pPr indent="-285750" lvl="1" marL="742950" marR="0" rtl="0" algn="l">
              <a:lnSpc>
                <a:spcPct val="90000"/>
              </a:lnSpc>
              <a:spcBef>
                <a:spcPts val="320"/>
              </a:spcBef>
              <a:spcAft>
                <a:spcPts val="0"/>
              </a:spcAft>
              <a:buSzPts val="1600"/>
              <a:buFont typeface="Arial"/>
              <a:buChar char="–"/>
            </a:pPr>
            <a:r>
              <a:rPr b="0" i="0" lang="en" sz="1600" u="none" cap="none" strike="noStrike">
                <a:latin typeface="Avenir"/>
                <a:ea typeface="Avenir"/>
                <a:cs typeface="Avenir"/>
                <a:sym typeface="Avenir"/>
              </a:rPr>
              <a:t>Runs over TCP, Port 80</a:t>
            </a:r>
            <a:endParaRPr b="0" i="0" sz="1600" u="none" cap="none" strike="noStrike">
              <a:latin typeface="Avenir"/>
              <a:ea typeface="Avenir"/>
              <a:cs typeface="Avenir"/>
              <a:sym typeface="Aveni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01"/>
          <p:cNvSpPr txBox="1"/>
          <p:nvPr>
            <p:ph idx="2" type="body"/>
          </p:nvPr>
        </p:nvSpPr>
        <p:spPr>
          <a:xfrm>
            <a:off x="4832400" y="1688233"/>
            <a:ext cx="3999900" cy="4403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latin typeface="Avenir"/>
                <a:ea typeface="Avenir"/>
                <a:cs typeface="Avenir"/>
                <a:sym typeface="Avenir"/>
              </a:rPr>
              <a:t>Response</a:t>
            </a:r>
            <a:endParaRPr sz="1800">
              <a:latin typeface="Avenir"/>
              <a:ea typeface="Avenir"/>
              <a:cs typeface="Avenir"/>
              <a:sym typeface="Avenir"/>
            </a:endParaRPr>
          </a:p>
          <a:p>
            <a:pPr indent="0" lvl="0" marL="0" rtl="0" algn="l">
              <a:lnSpc>
                <a:spcPct val="115000"/>
              </a:lnSpc>
              <a:spcBef>
                <a:spcPts val="0"/>
              </a:spcBef>
              <a:spcAft>
                <a:spcPts val="0"/>
              </a:spcAft>
              <a:buNone/>
            </a:pPr>
            <a:r>
              <a:t/>
            </a:r>
            <a:endParaRPr sz="1800">
              <a:latin typeface="Avenir"/>
              <a:ea typeface="Avenir"/>
              <a:cs typeface="Avenir"/>
              <a:sym typeface="Avenir"/>
            </a:endParaRPr>
          </a:p>
          <a:p>
            <a:pPr indent="0" lvl="0" marL="0" rtl="0" algn="l">
              <a:lnSpc>
                <a:spcPct val="115000"/>
              </a:lnSpc>
              <a:spcBef>
                <a:spcPts val="0"/>
              </a:spcBef>
              <a:spcAft>
                <a:spcPts val="0"/>
              </a:spcAft>
              <a:buClr>
                <a:srgbClr val="000000"/>
              </a:buClr>
              <a:buSzPts val="1300"/>
              <a:buFont typeface="Arial"/>
              <a:buNone/>
            </a:pPr>
            <a:r>
              <a:rPr b="1" lang="en" sz="1300">
                <a:solidFill>
                  <a:srgbClr val="660066"/>
                </a:solidFill>
                <a:latin typeface="Courier New"/>
                <a:ea typeface="Courier New"/>
                <a:cs typeface="Courier New"/>
                <a:sym typeface="Courier New"/>
              </a:rPr>
              <a:t>HTTP/1.1 200 OK </a:t>
            </a:r>
            <a:endParaRPr>
              <a:latin typeface="Arial"/>
              <a:ea typeface="Arial"/>
              <a:cs typeface="Arial"/>
              <a:sym typeface="Arial"/>
            </a:endParaRPr>
          </a:p>
          <a:p>
            <a:pPr indent="0" lvl="0" marL="0" rtl="0" algn="l">
              <a:lnSpc>
                <a:spcPct val="115000"/>
              </a:lnSpc>
              <a:spcBef>
                <a:spcPts val="0"/>
              </a:spcBef>
              <a:spcAft>
                <a:spcPts val="0"/>
              </a:spcAft>
              <a:buClr>
                <a:srgbClr val="000000"/>
              </a:buClr>
              <a:buSzPts val="1300"/>
              <a:buFont typeface="Arial"/>
              <a:buNone/>
            </a:pPr>
            <a:r>
              <a:rPr b="1" lang="en" sz="1300">
                <a:solidFill>
                  <a:srgbClr val="660066"/>
                </a:solidFill>
                <a:latin typeface="Courier New"/>
                <a:ea typeface="Courier New"/>
                <a:cs typeface="Courier New"/>
                <a:sym typeface="Courier New"/>
              </a:rPr>
              <a:t>Connection close</a:t>
            </a:r>
            <a:endParaRPr>
              <a:latin typeface="Arial"/>
              <a:ea typeface="Arial"/>
              <a:cs typeface="Arial"/>
              <a:sym typeface="Arial"/>
            </a:endParaRPr>
          </a:p>
          <a:p>
            <a:pPr indent="0" lvl="0" marL="0" rtl="0" algn="l">
              <a:lnSpc>
                <a:spcPct val="115000"/>
              </a:lnSpc>
              <a:spcBef>
                <a:spcPts val="0"/>
              </a:spcBef>
              <a:spcAft>
                <a:spcPts val="0"/>
              </a:spcAft>
              <a:buClr>
                <a:srgbClr val="000000"/>
              </a:buClr>
              <a:buSzPts val="1300"/>
              <a:buFont typeface="Arial"/>
              <a:buNone/>
            </a:pPr>
            <a:r>
              <a:rPr b="1" lang="en" sz="1300">
                <a:solidFill>
                  <a:srgbClr val="660066"/>
                </a:solidFill>
                <a:latin typeface="Courier New"/>
                <a:ea typeface="Courier New"/>
                <a:cs typeface="Courier New"/>
                <a:sym typeface="Courier New"/>
              </a:rPr>
              <a:t>Date: Thu, 06 Aug 2006 12:00:15 GMT </a:t>
            </a:r>
            <a:endParaRPr>
              <a:latin typeface="Arial"/>
              <a:ea typeface="Arial"/>
              <a:cs typeface="Arial"/>
              <a:sym typeface="Arial"/>
            </a:endParaRPr>
          </a:p>
          <a:p>
            <a:pPr indent="0" lvl="0" marL="0" rtl="0" algn="l">
              <a:lnSpc>
                <a:spcPct val="115000"/>
              </a:lnSpc>
              <a:spcBef>
                <a:spcPts val="0"/>
              </a:spcBef>
              <a:spcAft>
                <a:spcPts val="0"/>
              </a:spcAft>
              <a:buClr>
                <a:srgbClr val="000000"/>
              </a:buClr>
              <a:buSzPts val="1300"/>
              <a:buFont typeface="Arial"/>
              <a:buNone/>
            </a:pPr>
            <a:r>
              <a:rPr b="1" lang="en" sz="1300">
                <a:solidFill>
                  <a:srgbClr val="660066"/>
                </a:solidFill>
                <a:latin typeface="Courier New"/>
                <a:ea typeface="Courier New"/>
                <a:cs typeface="Courier New"/>
                <a:sym typeface="Courier New"/>
              </a:rPr>
              <a:t>Server: Apache/1.3.0 (Unix) </a:t>
            </a:r>
            <a:endParaRPr>
              <a:latin typeface="Arial"/>
              <a:ea typeface="Arial"/>
              <a:cs typeface="Arial"/>
              <a:sym typeface="Arial"/>
            </a:endParaRPr>
          </a:p>
          <a:p>
            <a:pPr indent="0" lvl="0" marL="0" rtl="0" algn="l">
              <a:lnSpc>
                <a:spcPct val="115000"/>
              </a:lnSpc>
              <a:spcBef>
                <a:spcPts val="0"/>
              </a:spcBef>
              <a:spcAft>
                <a:spcPts val="0"/>
              </a:spcAft>
              <a:buClr>
                <a:srgbClr val="000000"/>
              </a:buClr>
              <a:buSzPts val="1300"/>
              <a:buFont typeface="Arial"/>
              <a:buNone/>
            </a:pPr>
            <a:r>
              <a:rPr b="1" lang="en" sz="1300">
                <a:solidFill>
                  <a:srgbClr val="660066"/>
                </a:solidFill>
                <a:latin typeface="Courier New"/>
                <a:ea typeface="Courier New"/>
                <a:cs typeface="Courier New"/>
                <a:sym typeface="Courier New"/>
              </a:rPr>
              <a:t>Last-Modified: Mon, 22 Jun 2006 ... </a:t>
            </a:r>
            <a:endParaRPr>
              <a:latin typeface="Arial"/>
              <a:ea typeface="Arial"/>
              <a:cs typeface="Arial"/>
              <a:sym typeface="Arial"/>
            </a:endParaRPr>
          </a:p>
          <a:p>
            <a:pPr indent="0" lvl="0" marL="0" rtl="0" algn="l">
              <a:lnSpc>
                <a:spcPct val="115000"/>
              </a:lnSpc>
              <a:spcBef>
                <a:spcPts val="0"/>
              </a:spcBef>
              <a:spcAft>
                <a:spcPts val="0"/>
              </a:spcAft>
              <a:buClr>
                <a:srgbClr val="000000"/>
              </a:buClr>
              <a:buSzPts val="1300"/>
              <a:buFont typeface="Arial"/>
              <a:buNone/>
            </a:pPr>
            <a:r>
              <a:rPr b="1" lang="en" sz="1300">
                <a:solidFill>
                  <a:srgbClr val="660066"/>
                </a:solidFill>
                <a:latin typeface="Courier New"/>
                <a:ea typeface="Courier New"/>
                <a:cs typeface="Courier New"/>
                <a:sym typeface="Courier New"/>
              </a:rPr>
              <a:t>Content-Length: 6821 </a:t>
            </a:r>
            <a:endParaRPr>
              <a:latin typeface="Arial"/>
              <a:ea typeface="Arial"/>
              <a:cs typeface="Arial"/>
              <a:sym typeface="Arial"/>
            </a:endParaRPr>
          </a:p>
          <a:p>
            <a:pPr indent="0" lvl="0" marL="0" rtl="0" algn="l">
              <a:lnSpc>
                <a:spcPct val="115000"/>
              </a:lnSpc>
              <a:spcBef>
                <a:spcPts val="0"/>
              </a:spcBef>
              <a:spcAft>
                <a:spcPts val="0"/>
              </a:spcAft>
              <a:buClr>
                <a:srgbClr val="000000"/>
              </a:buClr>
              <a:buSzPts val="1300"/>
              <a:buFont typeface="Arial"/>
              <a:buNone/>
            </a:pPr>
            <a:r>
              <a:rPr b="1" lang="en" sz="1300">
                <a:solidFill>
                  <a:srgbClr val="660066"/>
                </a:solidFill>
                <a:latin typeface="Courier New"/>
                <a:ea typeface="Courier New"/>
                <a:cs typeface="Courier New"/>
                <a:sym typeface="Courier New"/>
              </a:rPr>
              <a:t>Content-Type: text/html</a:t>
            </a:r>
            <a:endParaRPr>
              <a:latin typeface="Arial"/>
              <a:ea typeface="Arial"/>
              <a:cs typeface="Arial"/>
              <a:sym typeface="Arial"/>
            </a:endParaRPr>
          </a:p>
          <a:p>
            <a:pPr indent="0" lvl="0" marL="0" rtl="0" algn="l">
              <a:lnSpc>
                <a:spcPct val="115000"/>
              </a:lnSpc>
              <a:spcBef>
                <a:spcPts val="0"/>
              </a:spcBef>
              <a:spcAft>
                <a:spcPts val="0"/>
              </a:spcAft>
              <a:buClr>
                <a:srgbClr val="000000"/>
              </a:buClr>
              <a:buSzPts val="1300"/>
              <a:buFont typeface="Arial"/>
              <a:buNone/>
            </a:pPr>
            <a:r>
              <a:rPr lang="en" sz="1300">
                <a:solidFill>
                  <a:srgbClr val="F19685"/>
                </a:solidFill>
                <a:latin typeface="Courier"/>
                <a:ea typeface="Courier"/>
                <a:cs typeface="Courier"/>
                <a:sym typeface="Courier"/>
              </a:rPr>
              <a:t>(blank line)</a:t>
            </a:r>
            <a:r>
              <a:rPr b="1" lang="en" sz="1300">
                <a:solidFill>
                  <a:schemeClr val="accent5"/>
                </a:solidFill>
                <a:latin typeface="Courier New"/>
                <a:ea typeface="Courier New"/>
                <a:cs typeface="Courier New"/>
                <a:sym typeface="Courier New"/>
              </a:rPr>
              <a:t> </a:t>
            </a:r>
            <a:endParaRPr>
              <a:latin typeface="Arial"/>
              <a:ea typeface="Arial"/>
              <a:cs typeface="Arial"/>
              <a:sym typeface="Arial"/>
            </a:endParaRPr>
          </a:p>
          <a:p>
            <a:pPr indent="0" lvl="0" marL="0" rtl="0" algn="l">
              <a:lnSpc>
                <a:spcPct val="115000"/>
              </a:lnSpc>
              <a:spcBef>
                <a:spcPts val="0"/>
              </a:spcBef>
              <a:spcAft>
                <a:spcPts val="0"/>
              </a:spcAft>
              <a:buNone/>
            </a:pPr>
            <a:r>
              <a:rPr b="1" lang="en" sz="1300">
                <a:solidFill>
                  <a:srgbClr val="660066"/>
                </a:solidFill>
                <a:latin typeface="Courier New"/>
                <a:ea typeface="Courier New"/>
                <a:cs typeface="Courier New"/>
                <a:sym typeface="Courier New"/>
              </a:rPr>
              <a:t>data data data data data ... </a:t>
            </a:r>
            <a:endParaRPr/>
          </a:p>
        </p:txBody>
      </p:sp>
      <p:sp>
        <p:nvSpPr>
          <p:cNvPr id="1112" name="Google Shape;1112;p101"/>
          <p:cNvSpPr txBox="1"/>
          <p:nvPr>
            <p:ph type="title"/>
          </p:nvPr>
        </p:nvSpPr>
        <p:spPr>
          <a:xfrm>
            <a:off x="311700" y="593367"/>
            <a:ext cx="8520600" cy="9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4400"/>
              <a:buFont typeface="PT Sans Narrow"/>
              <a:buNone/>
            </a:pPr>
            <a:r>
              <a:rPr b="1" i="0" lang="en" sz="4400" u="none" cap="none" strike="noStrike">
                <a:solidFill>
                  <a:srgbClr val="EF6C00"/>
                </a:solidFill>
                <a:latin typeface="PT Sans Narrow"/>
                <a:ea typeface="PT Sans Narrow"/>
                <a:cs typeface="PT Sans Narrow"/>
                <a:sym typeface="PT Sans Narrow"/>
              </a:rPr>
              <a:t>Requests and Responses</a:t>
            </a:r>
            <a:endParaRPr b="1" i="0" sz="4400" u="none" cap="none" strike="noStrike">
              <a:solidFill>
                <a:srgbClr val="EF6C00"/>
              </a:solidFill>
              <a:latin typeface="PT Sans Narrow"/>
              <a:ea typeface="PT Sans Narrow"/>
              <a:cs typeface="PT Sans Narrow"/>
              <a:sym typeface="PT Sans Narrow"/>
            </a:endParaRPr>
          </a:p>
        </p:txBody>
      </p:sp>
      <p:sp>
        <p:nvSpPr>
          <p:cNvPr id="1113" name="Google Shape;1113;p101"/>
          <p:cNvSpPr txBox="1"/>
          <p:nvPr>
            <p:ph idx="1" type="body"/>
          </p:nvPr>
        </p:nvSpPr>
        <p:spPr>
          <a:xfrm>
            <a:off x="311700" y="1688233"/>
            <a:ext cx="3999900" cy="4403700"/>
          </a:xfrm>
          <a:prstGeom prst="rect">
            <a:avLst/>
          </a:prstGeom>
          <a:noFill/>
          <a:ln>
            <a:noFill/>
          </a:ln>
        </p:spPr>
        <p:txBody>
          <a:bodyPr anchorCtr="0" anchor="t" bIns="45675" lIns="91375" spcFirstLastPara="1" rIns="91375" wrap="square" tIns="45675">
            <a:noAutofit/>
          </a:bodyPr>
          <a:lstStyle/>
          <a:p>
            <a:pPr indent="0" lvl="0" marL="0" rtl="0" algn="l">
              <a:lnSpc>
                <a:spcPct val="115000"/>
              </a:lnSpc>
              <a:spcBef>
                <a:spcPts val="0"/>
              </a:spcBef>
              <a:spcAft>
                <a:spcPts val="0"/>
              </a:spcAft>
              <a:buClr>
                <a:srgbClr val="000000"/>
              </a:buClr>
              <a:buSzPts val="1800"/>
              <a:buFont typeface="Arial"/>
              <a:buNone/>
            </a:pPr>
            <a:r>
              <a:t/>
            </a:r>
            <a:endParaRPr sz="400">
              <a:latin typeface="Avenir"/>
              <a:ea typeface="Avenir"/>
              <a:cs typeface="Avenir"/>
              <a:sym typeface="Avenir"/>
            </a:endParaRPr>
          </a:p>
          <a:p>
            <a:pPr indent="0" lvl="0" marL="0" rtl="0" algn="l">
              <a:lnSpc>
                <a:spcPct val="115000"/>
              </a:lnSpc>
              <a:spcBef>
                <a:spcPts val="0"/>
              </a:spcBef>
              <a:spcAft>
                <a:spcPts val="0"/>
              </a:spcAft>
              <a:buClr>
                <a:srgbClr val="000000"/>
              </a:buClr>
              <a:buSzPts val="1800"/>
              <a:buFont typeface="Arial"/>
              <a:buNone/>
            </a:pPr>
            <a:r>
              <a:rPr lang="en" sz="1800">
                <a:latin typeface="Avenir"/>
                <a:ea typeface="Avenir"/>
                <a:cs typeface="Avenir"/>
                <a:sym typeface="Avenir"/>
              </a:rPr>
              <a:t>Request</a:t>
            </a:r>
            <a:endParaRPr sz="1800">
              <a:latin typeface="Avenir"/>
              <a:ea typeface="Avenir"/>
              <a:cs typeface="Avenir"/>
              <a:sym typeface="Avenir"/>
            </a:endParaRPr>
          </a:p>
          <a:p>
            <a:pPr indent="0" lvl="0" marL="0" rtl="0" algn="l">
              <a:lnSpc>
                <a:spcPct val="115000"/>
              </a:lnSpc>
              <a:spcBef>
                <a:spcPts val="0"/>
              </a:spcBef>
              <a:spcAft>
                <a:spcPts val="0"/>
              </a:spcAft>
              <a:buClr>
                <a:srgbClr val="000000"/>
              </a:buClr>
              <a:buSzPts val="1800"/>
              <a:buFont typeface="Arial"/>
              <a:buNone/>
            </a:pPr>
            <a:r>
              <a:t/>
            </a:r>
            <a:endParaRPr sz="1800">
              <a:latin typeface="Avenir"/>
              <a:ea typeface="Avenir"/>
              <a:cs typeface="Avenir"/>
              <a:sym typeface="Avenir"/>
            </a:endParaRPr>
          </a:p>
          <a:p>
            <a:pPr indent="0" lvl="0" marL="0" marR="0" rtl="0" algn="l">
              <a:lnSpc>
                <a:spcPct val="100000"/>
              </a:lnSpc>
              <a:spcBef>
                <a:spcPts val="0"/>
              </a:spcBef>
              <a:spcAft>
                <a:spcPts val="0"/>
              </a:spcAft>
              <a:buClr>
                <a:srgbClr val="660066"/>
              </a:buClr>
              <a:buSzPts val="1300"/>
              <a:buFont typeface="Arial"/>
              <a:buNone/>
            </a:pPr>
            <a:r>
              <a:rPr b="1" i="0" lang="en" sz="1300" u="none" cap="none" strike="noStrike">
                <a:solidFill>
                  <a:srgbClr val="660066"/>
                </a:solidFill>
                <a:latin typeface="Courier New"/>
                <a:ea typeface="Courier New"/>
                <a:cs typeface="Courier New"/>
                <a:sym typeface="Courier New"/>
              </a:rPr>
              <a:t>GET /somedir/page.html HTTP/1.1</a:t>
            </a:r>
            <a:endParaRPr b="0" i="0" sz="1300" u="none" cap="none" strike="noStrike">
              <a:solidFill>
                <a:srgbClr val="695D46"/>
              </a:solidFill>
              <a:latin typeface="Open Sans"/>
              <a:ea typeface="Open Sans"/>
              <a:cs typeface="Open Sans"/>
              <a:sym typeface="Open Sans"/>
            </a:endParaRPr>
          </a:p>
          <a:p>
            <a:pPr indent="0" lvl="0" marL="0" marR="0" rtl="0" algn="l">
              <a:lnSpc>
                <a:spcPct val="100000"/>
              </a:lnSpc>
              <a:spcBef>
                <a:spcPts val="260"/>
              </a:spcBef>
              <a:spcAft>
                <a:spcPts val="0"/>
              </a:spcAft>
              <a:buClr>
                <a:srgbClr val="660066"/>
              </a:buClr>
              <a:buSzPts val="1300"/>
              <a:buFont typeface="Arial"/>
              <a:buNone/>
            </a:pPr>
            <a:r>
              <a:rPr b="1" i="0" lang="en" sz="1300" u="none" cap="none" strike="noStrike">
                <a:solidFill>
                  <a:srgbClr val="660066"/>
                </a:solidFill>
                <a:latin typeface="Courier New"/>
                <a:ea typeface="Courier New"/>
                <a:cs typeface="Courier New"/>
                <a:sym typeface="Courier New"/>
              </a:rPr>
              <a:t>Host: www.someschool.edu </a:t>
            </a:r>
            <a:endParaRPr b="0" i="0" sz="1300" u="none" cap="none" strike="noStrike">
              <a:solidFill>
                <a:srgbClr val="695D46"/>
              </a:solidFill>
              <a:latin typeface="Open Sans"/>
              <a:ea typeface="Open Sans"/>
              <a:cs typeface="Open Sans"/>
              <a:sym typeface="Open Sans"/>
            </a:endParaRPr>
          </a:p>
          <a:p>
            <a:pPr indent="0" lvl="0" marL="0" marR="0" rtl="0" algn="l">
              <a:lnSpc>
                <a:spcPct val="100000"/>
              </a:lnSpc>
              <a:spcBef>
                <a:spcPts val="260"/>
              </a:spcBef>
              <a:spcAft>
                <a:spcPts val="0"/>
              </a:spcAft>
              <a:buClr>
                <a:srgbClr val="660066"/>
              </a:buClr>
              <a:buSzPts val="1300"/>
              <a:buFont typeface="Arial"/>
              <a:buNone/>
            </a:pPr>
            <a:r>
              <a:rPr b="1" i="0" lang="en" sz="1300" u="none" cap="none" strike="noStrike">
                <a:solidFill>
                  <a:srgbClr val="660066"/>
                </a:solidFill>
                <a:latin typeface="Courier New"/>
                <a:ea typeface="Courier New"/>
                <a:cs typeface="Courier New"/>
                <a:sym typeface="Courier New"/>
              </a:rPr>
              <a:t>User-agent: Mozilla/4.0</a:t>
            </a:r>
            <a:endParaRPr b="0" i="0" sz="1300" u="none" cap="none" strike="noStrike">
              <a:solidFill>
                <a:srgbClr val="695D46"/>
              </a:solidFill>
              <a:latin typeface="Open Sans"/>
              <a:ea typeface="Open Sans"/>
              <a:cs typeface="Open Sans"/>
              <a:sym typeface="Open Sans"/>
            </a:endParaRPr>
          </a:p>
          <a:p>
            <a:pPr indent="0" lvl="0" marL="0" marR="0" rtl="0" algn="l">
              <a:lnSpc>
                <a:spcPct val="100000"/>
              </a:lnSpc>
              <a:spcBef>
                <a:spcPts val="260"/>
              </a:spcBef>
              <a:spcAft>
                <a:spcPts val="0"/>
              </a:spcAft>
              <a:buClr>
                <a:srgbClr val="660066"/>
              </a:buClr>
              <a:buSzPts val="1300"/>
              <a:buFont typeface="Arial"/>
              <a:buNone/>
            </a:pPr>
            <a:r>
              <a:rPr b="1" i="0" lang="en" sz="1300" u="none" cap="none" strike="noStrike">
                <a:solidFill>
                  <a:srgbClr val="660066"/>
                </a:solidFill>
                <a:latin typeface="Courier New"/>
                <a:ea typeface="Courier New"/>
                <a:cs typeface="Courier New"/>
                <a:sym typeface="Courier New"/>
              </a:rPr>
              <a:t>Connection: close </a:t>
            </a:r>
            <a:endParaRPr b="0" i="0" sz="1300" u="none" cap="none" strike="noStrike">
              <a:solidFill>
                <a:srgbClr val="695D46"/>
              </a:solidFill>
              <a:latin typeface="Open Sans"/>
              <a:ea typeface="Open Sans"/>
              <a:cs typeface="Open Sans"/>
              <a:sym typeface="Open Sans"/>
            </a:endParaRPr>
          </a:p>
          <a:p>
            <a:pPr indent="0" lvl="0" marL="0" marR="0" rtl="0" algn="l">
              <a:lnSpc>
                <a:spcPct val="100000"/>
              </a:lnSpc>
              <a:spcBef>
                <a:spcPts val="260"/>
              </a:spcBef>
              <a:spcAft>
                <a:spcPts val="0"/>
              </a:spcAft>
              <a:buClr>
                <a:srgbClr val="660066"/>
              </a:buClr>
              <a:buSzPts val="1300"/>
              <a:buFont typeface="Arial"/>
              <a:buNone/>
            </a:pPr>
            <a:r>
              <a:rPr b="1" i="0" lang="en" sz="1300" u="none" cap="none" strike="noStrike">
                <a:solidFill>
                  <a:srgbClr val="660066"/>
                </a:solidFill>
                <a:latin typeface="Courier New"/>
                <a:ea typeface="Courier New"/>
                <a:cs typeface="Courier New"/>
                <a:sym typeface="Courier New"/>
              </a:rPr>
              <a:t>Accept-language: fr </a:t>
            </a:r>
            <a:endParaRPr b="0" i="0" sz="1300" u="none" cap="none" strike="noStrike">
              <a:solidFill>
                <a:srgbClr val="695D46"/>
              </a:solidFill>
              <a:latin typeface="Open Sans"/>
              <a:ea typeface="Open Sans"/>
              <a:cs typeface="Open Sans"/>
              <a:sym typeface="Open Sans"/>
            </a:endParaRPr>
          </a:p>
          <a:p>
            <a:pPr indent="0" lvl="0" marL="0" marR="0" rtl="0" algn="l">
              <a:lnSpc>
                <a:spcPct val="100000"/>
              </a:lnSpc>
              <a:spcBef>
                <a:spcPts val="260"/>
              </a:spcBef>
              <a:spcAft>
                <a:spcPts val="0"/>
              </a:spcAft>
              <a:buClr>
                <a:srgbClr val="660066"/>
              </a:buClr>
              <a:buSzPts val="1300"/>
              <a:buFont typeface="Arial"/>
              <a:buNone/>
            </a:pPr>
            <a:r>
              <a:rPr b="0" i="0" lang="en" sz="1300" u="none" cap="none" strike="noStrike">
                <a:solidFill>
                  <a:srgbClr val="660066"/>
                </a:solidFill>
                <a:latin typeface="Courier"/>
                <a:ea typeface="Courier"/>
                <a:cs typeface="Courier"/>
                <a:sym typeface="Courier"/>
              </a:rPr>
              <a:t>(blank line)</a:t>
            </a:r>
            <a:r>
              <a:rPr b="1" i="0" lang="en" sz="1300" u="none" cap="none" strike="noStrike">
                <a:solidFill>
                  <a:srgbClr val="660066"/>
                </a:solidFill>
                <a:latin typeface="Courier New"/>
                <a:ea typeface="Courier New"/>
                <a:cs typeface="Courier New"/>
                <a:sym typeface="Courier New"/>
              </a:rPr>
              <a:t> </a:t>
            </a:r>
            <a:endParaRPr b="0" i="0" sz="1300" u="none" cap="none" strike="noStrike">
              <a:solidFill>
                <a:srgbClr val="660066"/>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02"/>
          <p:cNvSpPr txBox="1"/>
          <p:nvPr>
            <p:ph type="title"/>
          </p:nvPr>
        </p:nvSpPr>
        <p:spPr>
          <a:xfrm>
            <a:off x="311700" y="593367"/>
            <a:ext cx="8520600" cy="9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4400"/>
              <a:buFont typeface="PT Sans Narrow"/>
              <a:buNone/>
            </a:pPr>
            <a:r>
              <a:rPr b="1" i="0" lang="en" sz="4400" u="none" cap="none" strike="noStrike">
                <a:solidFill>
                  <a:srgbClr val="EF6C00"/>
                </a:solidFill>
                <a:latin typeface="PT Sans Narrow"/>
                <a:ea typeface="PT Sans Narrow"/>
                <a:cs typeface="PT Sans Narrow"/>
                <a:sym typeface="PT Sans Narrow"/>
              </a:rPr>
              <a:t>Request Patterns</a:t>
            </a:r>
            <a:endParaRPr b="1" i="0" sz="4400" u="none" cap="none" strike="noStrike">
              <a:solidFill>
                <a:srgbClr val="EF6C00"/>
              </a:solidFill>
              <a:latin typeface="PT Sans Narrow"/>
              <a:ea typeface="PT Sans Narrow"/>
              <a:cs typeface="PT Sans Narrow"/>
              <a:sym typeface="PT Sans Narrow"/>
            </a:endParaRPr>
          </a:p>
        </p:txBody>
      </p:sp>
      <p:pic>
        <p:nvPicPr>
          <p:cNvPr id="1120" name="Google Shape;1120;p102"/>
          <p:cNvPicPr preferRelativeResize="0"/>
          <p:nvPr/>
        </p:nvPicPr>
        <p:blipFill rotWithShape="1">
          <a:blip r:embed="rId3">
            <a:alphaModFix/>
          </a:blip>
          <a:srcRect b="0" l="0" r="0" t="0"/>
          <a:stretch/>
        </p:blipFill>
        <p:spPr>
          <a:xfrm>
            <a:off x="457199" y="2138969"/>
            <a:ext cx="1900134" cy="2761276"/>
          </a:xfrm>
          <a:prstGeom prst="rect">
            <a:avLst/>
          </a:prstGeom>
          <a:noFill/>
          <a:ln>
            <a:noFill/>
          </a:ln>
        </p:spPr>
      </p:pic>
      <p:pic>
        <p:nvPicPr>
          <p:cNvPr id="1121" name="Google Shape;1121;p102"/>
          <p:cNvPicPr preferRelativeResize="0"/>
          <p:nvPr/>
        </p:nvPicPr>
        <p:blipFill rotWithShape="1">
          <a:blip r:embed="rId4">
            <a:alphaModFix/>
          </a:blip>
          <a:srcRect b="0" l="0" r="0" t="0"/>
          <a:stretch/>
        </p:blipFill>
        <p:spPr>
          <a:xfrm>
            <a:off x="3254829" y="2138969"/>
            <a:ext cx="2487012" cy="3196198"/>
          </a:xfrm>
          <a:prstGeom prst="rect">
            <a:avLst/>
          </a:prstGeom>
          <a:noFill/>
          <a:ln>
            <a:noFill/>
          </a:ln>
        </p:spPr>
      </p:pic>
      <p:cxnSp>
        <p:nvCxnSpPr>
          <p:cNvPr id="1122" name="Google Shape;1122;p102"/>
          <p:cNvCxnSpPr/>
          <p:nvPr/>
        </p:nvCxnSpPr>
        <p:spPr>
          <a:xfrm>
            <a:off x="6563975" y="2373047"/>
            <a:ext cx="1493700" cy="533700"/>
          </a:xfrm>
          <a:prstGeom prst="straightConnector1">
            <a:avLst/>
          </a:prstGeom>
          <a:noFill/>
          <a:ln cap="flat" cmpd="sng" w="25400">
            <a:solidFill>
              <a:schemeClr val="accent5"/>
            </a:solidFill>
            <a:prstDash val="solid"/>
            <a:round/>
            <a:headEnd len="sm" w="sm" type="none"/>
            <a:tailEnd len="med" w="med" type="triangle"/>
          </a:ln>
        </p:spPr>
      </p:cxnSp>
      <p:cxnSp>
        <p:nvCxnSpPr>
          <p:cNvPr id="1123" name="Google Shape;1123;p102"/>
          <p:cNvCxnSpPr/>
          <p:nvPr/>
        </p:nvCxnSpPr>
        <p:spPr>
          <a:xfrm flipH="1">
            <a:off x="6569300" y="2919314"/>
            <a:ext cx="1499400" cy="535500"/>
          </a:xfrm>
          <a:prstGeom prst="straightConnector1">
            <a:avLst/>
          </a:prstGeom>
          <a:noFill/>
          <a:ln cap="flat" cmpd="sng" w="25400">
            <a:solidFill>
              <a:schemeClr val="accent2"/>
            </a:solidFill>
            <a:prstDash val="solid"/>
            <a:round/>
            <a:headEnd len="sm" w="sm" type="none"/>
            <a:tailEnd len="med" w="med" type="triangle"/>
          </a:ln>
        </p:spPr>
      </p:cxnSp>
      <p:cxnSp>
        <p:nvCxnSpPr>
          <p:cNvPr id="1124" name="Google Shape;1124;p102"/>
          <p:cNvCxnSpPr/>
          <p:nvPr/>
        </p:nvCxnSpPr>
        <p:spPr>
          <a:xfrm>
            <a:off x="6563859" y="3463375"/>
            <a:ext cx="1496700" cy="534900"/>
          </a:xfrm>
          <a:prstGeom prst="straightConnector1">
            <a:avLst/>
          </a:prstGeom>
          <a:noFill/>
          <a:ln cap="flat" cmpd="sng" w="25400">
            <a:solidFill>
              <a:schemeClr val="accent5"/>
            </a:solidFill>
            <a:prstDash val="solid"/>
            <a:round/>
            <a:headEnd len="sm" w="sm" type="none"/>
            <a:tailEnd len="med" w="med" type="triangle"/>
          </a:ln>
        </p:spPr>
      </p:cxnSp>
      <p:cxnSp>
        <p:nvCxnSpPr>
          <p:cNvPr id="1125" name="Google Shape;1125;p102"/>
          <p:cNvCxnSpPr/>
          <p:nvPr/>
        </p:nvCxnSpPr>
        <p:spPr>
          <a:xfrm flipH="1">
            <a:off x="6563876" y="4000405"/>
            <a:ext cx="1497900" cy="535200"/>
          </a:xfrm>
          <a:prstGeom prst="straightConnector1">
            <a:avLst/>
          </a:prstGeom>
          <a:noFill/>
          <a:ln cap="flat" cmpd="sng" w="25400">
            <a:solidFill>
              <a:schemeClr val="accent2"/>
            </a:solidFill>
            <a:prstDash val="solid"/>
            <a:round/>
            <a:headEnd len="sm" w="sm" type="none"/>
            <a:tailEnd len="med" w="med" type="triangle"/>
          </a:ln>
        </p:spPr>
      </p:cxnSp>
      <p:sp>
        <p:nvSpPr>
          <p:cNvPr id="1126" name="Google Shape;1126;p102"/>
          <p:cNvSpPr txBox="1"/>
          <p:nvPr/>
        </p:nvSpPr>
        <p:spPr>
          <a:xfrm>
            <a:off x="7135587" y="2300831"/>
            <a:ext cx="635100" cy="39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 u="none" cap="none" strike="noStrike">
                <a:latin typeface="Calibri"/>
                <a:ea typeface="Calibri"/>
                <a:cs typeface="Calibri"/>
                <a:sym typeface="Calibri"/>
              </a:rPr>
              <a:t>SYN</a:t>
            </a:r>
            <a:endParaRPr b="0" i="0" u="none" cap="none" strike="noStrike">
              <a:latin typeface="Calibri"/>
              <a:ea typeface="Calibri"/>
              <a:cs typeface="Calibri"/>
              <a:sym typeface="Calibri"/>
            </a:endParaRPr>
          </a:p>
        </p:txBody>
      </p:sp>
      <p:sp>
        <p:nvSpPr>
          <p:cNvPr id="1127" name="Google Shape;1127;p102"/>
          <p:cNvSpPr txBox="1"/>
          <p:nvPr/>
        </p:nvSpPr>
        <p:spPr>
          <a:xfrm>
            <a:off x="6796317" y="2800055"/>
            <a:ext cx="1113900" cy="39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latin typeface="Calibri"/>
                <a:ea typeface="Calibri"/>
                <a:cs typeface="Calibri"/>
                <a:sym typeface="Calibri"/>
              </a:rPr>
              <a:t>SYN + ACK</a:t>
            </a:r>
            <a:endParaRPr b="0" i="0" sz="1300" u="none" cap="none" strike="noStrike">
              <a:latin typeface="Calibri"/>
              <a:ea typeface="Calibri"/>
              <a:cs typeface="Calibri"/>
              <a:sym typeface="Calibri"/>
            </a:endParaRPr>
          </a:p>
        </p:txBody>
      </p:sp>
      <p:sp>
        <p:nvSpPr>
          <p:cNvPr id="1128" name="Google Shape;1128;p102"/>
          <p:cNvSpPr txBox="1"/>
          <p:nvPr/>
        </p:nvSpPr>
        <p:spPr>
          <a:xfrm>
            <a:off x="7035122" y="3382324"/>
            <a:ext cx="1113900" cy="39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latin typeface="Calibri"/>
                <a:ea typeface="Calibri"/>
                <a:cs typeface="Calibri"/>
                <a:sym typeface="Calibri"/>
              </a:rPr>
              <a:t>ACK + R1</a:t>
            </a:r>
            <a:endParaRPr b="0" i="0" sz="1300" u="none" cap="none" strike="noStrike">
              <a:latin typeface="Calibri"/>
              <a:ea typeface="Calibri"/>
              <a:cs typeface="Calibri"/>
              <a:sym typeface="Calibri"/>
            </a:endParaRPr>
          </a:p>
        </p:txBody>
      </p:sp>
      <p:sp>
        <p:nvSpPr>
          <p:cNvPr id="1129" name="Google Shape;1129;p102"/>
          <p:cNvSpPr txBox="1"/>
          <p:nvPr/>
        </p:nvSpPr>
        <p:spPr>
          <a:xfrm>
            <a:off x="7218763" y="3938679"/>
            <a:ext cx="602400" cy="39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latin typeface="Calibri"/>
                <a:ea typeface="Calibri"/>
                <a:cs typeface="Calibri"/>
                <a:sym typeface="Calibri"/>
              </a:rPr>
              <a:t>T1</a:t>
            </a:r>
            <a:endParaRPr b="0" i="0" sz="1300" u="none" cap="none" strike="noStrike">
              <a:latin typeface="Calibri"/>
              <a:ea typeface="Calibri"/>
              <a:cs typeface="Calibri"/>
              <a:sym typeface="Calibri"/>
            </a:endParaRPr>
          </a:p>
        </p:txBody>
      </p:sp>
      <p:sp>
        <p:nvSpPr>
          <p:cNvPr id="1130" name="Google Shape;1130;p102"/>
          <p:cNvSpPr txBox="1"/>
          <p:nvPr/>
        </p:nvSpPr>
        <p:spPr>
          <a:xfrm>
            <a:off x="849073" y="1618967"/>
            <a:ext cx="16776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2200" u="none" cap="none" strike="noStrike">
                <a:solidFill>
                  <a:schemeClr val="accent3"/>
                </a:solidFill>
                <a:latin typeface="Avenir"/>
                <a:ea typeface="Avenir"/>
                <a:cs typeface="Avenir"/>
                <a:sym typeface="Avenir"/>
              </a:rPr>
              <a:t>Concurrent</a:t>
            </a:r>
            <a:endParaRPr b="1" i="0" sz="2200" u="none" cap="none" strike="noStrike">
              <a:solidFill>
                <a:schemeClr val="accent3"/>
              </a:solidFill>
              <a:latin typeface="Avenir"/>
              <a:ea typeface="Avenir"/>
              <a:cs typeface="Avenir"/>
              <a:sym typeface="Avenir"/>
            </a:endParaRPr>
          </a:p>
        </p:txBody>
      </p:sp>
      <p:sp>
        <p:nvSpPr>
          <p:cNvPr id="1131" name="Google Shape;1131;p102"/>
          <p:cNvSpPr txBox="1"/>
          <p:nvPr/>
        </p:nvSpPr>
        <p:spPr>
          <a:xfrm>
            <a:off x="3987800" y="1618957"/>
            <a:ext cx="13860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2200" u="none" cap="none" strike="noStrike">
                <a:solidFill>
                  <a:schemeClr val="accent3"/>
                </a:solidFill>
                <a:latin typeface="Avenir"/>
                <a:ea typeface="Avenir"/>
                <a:cs typeface="Avenir"/>
                <a:sym typeface="Avenir"/>
              </a:rPr>
              <a:t>Pipelined</a:t>
            </a:r>
            <a:endParaRPr b="1" i="0" sz="2200" u="none" cap="none" strike="noStrike">
              <a:solidFill>
                <a:schemeClr val="accent3"/>
              </a:solidFill>
              <a:latin typeface="Avenir"/>
              <a:ea typeface="Avenir"/>
              <a:cs typeface="Avenir"/>
              <a:sym typeface="Avenir"/>
            </a:endParaRPr>
          </a:p>
        </p:txBody>
      </p:sp>
      <p:sp>
        <p:nvSpPr>
          <p:cNvPr id="1132" name="Google Shape;1132;p102"/>
          <p:cNvSpPr txBox="1"/>
          <p:nvPr/>
        </p:nvSpPr>
        <p:spPr>
          <a:xfrm>
            <a:off x="6643927" y="1618700"/>
            <a:ext cx="16776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2200" u="none" cap="none" strike="noStrike">
                <a:solidFill>
                  <a:schemeClr val="accent3"/>
                </a:solidFill>
                <a:latin typeface="Avenir"/>
                <a:ea typeface="Avenir"/>
                <a:cs typeface="Avenir"/>
                <a:sym typeface="Avenir"/>
              </a:rPr>
              <a:t>Persistent</a:t>
            </a:r>
            <a:endParaRPr b="1" i="0" sz="2200" u="none" cap="none" strike="noStrike">
              <a:solidFill>
                <a:schemeClr val="accent3"/>
              </a:solidFill>
              <a:latin typeface="Avenir"/>
              <a:ea typeface="Avenir"/>
              <a:cs typeface="Avenir"/>
              <a:sym typeface="Avenir"/>
            </a:endParaRPr>
          </a:p>
        </p:txBody>
      </p:sp>
      <p:cxnSp>
        <p:nvCxnSpPr>
          <p:cNvPr id="1133" name="Google Shape;1133;p102"/>
          <p:cNvCxnSpPr/>
          <p:nvPr/>
        </p:nvCxnSpPr>
        <p:spPr>
          <a:xfrm>
            <a:off x="6556675" y="2235214"/>
            <a:ext cx="0" cy="4065600"/>
          </a:xfrm>
          <a:prstGeom prst="straightConnector1">
            <a:avLst/>
          </a:prstGeom>
          <a:noFill/>
          <a:ln cap="flat" cmpd="sng" w="19050">
            <a:solidFill>
              <a:schemeClr val="dk2"/>
            </a:solidFill>
            <a:prstDash val="solid"/>
            <a:round/>
            <a:headEnd len="med" w="med" type="none"/>
            <a:tailEnd len="med" w="med" type="none"/>
          </a:ln>
        </p:spPr>
      </p:cxnSp>
      <p:cxnSp>
        <p:nvCxnSpPr>
          <p:cNvPr id="1134" name="Google Shape;1134;p102"/>
          <p:cNvCxnSpPr/>
          <p:nvPr/>
        </p:nvCxnSpPr>
        <p:spPr>
          <a:xfrm>
            <a:off x="8066725" y="2289614"/>
            <a:ext cx="0" cy="4046700"/>
          </a:xfrm>
          <a:prstGeom prst="straightConnector1">
            <a:avLst/>
          </a:prstGeom>
          <a:noFill/>
          <a:ln cap="flat" cmpd="sng" w="19050">
            <a:solidFill>
              <a:schemeClr val="dk2"/>
            </a:solidFill>
            <a:prstDash val="solid"/>
            <a:round/>
            <a:headEnd len="med" w="med" type="none"/>
            <a:tailEnd len="med" w="med" type="none"/>
          </a:ln>
        </p:spPr>
      </p:cxnSp>
      <p:cxnSp>
        <p:nvCxnSpPr>
          <p:cNvPr id="1135" name="Google Shape;1135;p102"/>
          <p:cNvCxnSpPr/>
          <p:nvPr/>
        </p:nvCxnSpPr>
        <p:spPr>
          <a:xfrm>
            <a:off x="6563859" y="4536525"/>
            <a:ext cx="1496700" cy="534900"/>
          </a:xfrm>
          <a:prstGeom prst="straightConnector1">
            <a:avLst/>
          </a:prstGeom>
          <a:noFill/>
          <a:ln cap="flat" cmpd="sng" w="25400">
            <a:solidFill>
              <a:schemeClr val="accent5"/>
            </a:solidFill>
            <a:prstDash val="solid"/>
            <a:round/>
            <a:headEnd len="sm" w="sm" type="none"/>
            <a:tailEnd len="med" w="med" type="triangle"/>
          </a:ln>
        </p:spPr>
      </p:cxnSp>
      <p:sp>
        <p:nvSpPr>
          <p:cNvPr id="1136" name="Google Shape;1136;p102"/>
          <p:cNvSpPr txBox="1"/>
          <p:nvPr/>
        </p:nvSpPr>
        <p:spPr>
          <a:xfrm>
            <a:off x="7218763" y="4465729"/>
            <a:ext cx="602400" cy="39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lang="en" sz="1300">
                <a:latin typeface="Calibri"/>
                <a:ea typeface="Calibri"/>
                <a:cs typeface="Calibri"/>
                <a:sym typeface="Calibri"/>
              </a:rPr>
              <a:t>ACK</a:t>
            </a:r>
            <a:endParaRPr b="0" i="0" sz="1300" u="none" cap="none" strike="noStrike">
              <a:latin typeface="Calibri"/>
              <a:ea typeface="Calibri"/>
              <a:cs typeface="Calibri"/>
              <a:sym typeface="Calibri"/>
            </a:endParaRPr>
          </a:p>
        </p:txBody>
      </p:sp>
      <p:cxnSp>
        <p:nvCxnSpPr>
          <p:cNvPr id="1137" name="Google Shape;1137;p102"/>
          <p:cNvCxnSpPr/>
          <p:nvPr/>
        </p:nvCxnSpPr>
        <p:spPr>
          <a:xfrm>
            <a:off x="6563859" y="5190575"/>
            <a:ext cx="1496700" cy="534900"/>
          </a:xfrm>
          <a:prstGeom prst="straightConnector1">
            <a:avLst/>
          </a:prstGeom>
          <a:noFill/>
          <a:ln cap="flat" cmpd="sng" w="25400">
            <a:solidFill>
              <a:schemeClr val="accent5"/>
            </a:solidFill>
            <a:prstDash val="solid"/>
            <a:round/>
            <a:headEnd len="sm" w="sm" type="none"/>
            <a:tailEnd len="med" w="med" type="triangle"/>
          </a:ln>
        </p:spPr>
      </p:cxnSp>
      <p:sp>
        <p:nvSpPr>
          <p:cNvPr id="1138" name="Google Shape;1138;p102"/>
          <p:cNvSpPr txBox="1"/>
          <p:nvPr/>
        </p:nvSpPr>
        <p:spPr>
          <a:xfrm>
            <a:off x="7035122" y="5109524"/>
            <a:ext cx="1113900" cy="39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lang="en" sz="1300">
                <a:latin typeface="Calibri"/>
                <a:ea typeface="Calibri"/>
                <a:cs typeface="Calibri"/>
                <a:sym typeface="Calibri"/>
              </a:rPr>
              <a:t>R2</a:t>
            </a:r>
            <a:endParaRPr b="0" i="0" sz="1300" u="none" cap="none" strike="noStrike">
              <a:latin typeface="Calibri"/>
              <a:ea typeface="Calibri"/>
              <a:cs typeface="Calibri"/>
              <a:sym typeface="Calibri"/>
            </a:endParaRPr>
          </a:p>
        </p:txBody>
      </p:sp>
      <p:cxnSp>
        <p:nvCxnSpPr>
          <p:cNvPr id="1139" name="Google Shape;1139;p102"/>
          <p:cNvCxnSpPr/>
          <p:nvPr/>
        </p:nvCxnSpPr>
        <p:spPr>
          <a:xfrm flipH="1">
            <a:off x="6563876" y="5727605"/>
            <a:ext cx="1497900" cy="535200"/>
          </a:xfrm>
          <a:prstGeom prst="straightConnector1">
            <a:avLst/>
          </a:prstGeom>
          <a:noFill/>
          <a:ln cap="flat" cmpd="sng" w="25400">
            <a:solidFill>
              <a:schemeClr val="accent2"/>
            </a:solidFill>
            <a:prstDash val="solid"/>
            <a:round/>
            <a:headEnd len="sm" w="sm" type="none"/>
            <a:tailEnd len="med" w="med" type="triangle"/>
          </a:ln>
        </p:spPr>
      </p:cxnSp>
      <p:sp>
        <p:nvSpPr>
          <p:cNvPr id="1140" name="Google Shape;1140;p102"/>
          <p:cNvSpPr txBox="1"/>
          <p:nvPr/>
        </p:nvSpPr>
        <p:spPr>
          <a:xfrm>
            <a:off x="7127523" y="5665879"/>
            <a:ext cx="602400" cy="39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latin typeface="Calibri"/>
                <a:ea typeface="Calibri"/>
                <a:cs typeface="Calibri"/>
                <a:sym typeface="Calibri"/>
              </a:rPr>
              <a:t>T</a:t>
            </a:r>
            <a:r>
              <a:rPr lang="en" sz="1300">
                <a:latin typeface="Calibri"/>
                <a:ea typeface="Calibri"/>
                <a:cs typeface="Calibri"/>
                <a:sym typeface="Calibri"/>
              </a:rPr>
              <a:t>2</a:t>
            </a:r>
            <a:endParaRPr b="0" i="0" sz="1300" u="none" cap="none" strike="noStrike">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7"/>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Datacenters</a:t>
            </a:r>
            <a:endParaRPr/>
          </a:p>
        </p:txBody>
      </p:sp>
      <p:sp>
        <p:nvSpPr>
          <p:cNvPr id="338" name="Google Shape;338;p67"/>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How does one design datacenter networks?</a:t>
            </a:r>
            <a:endParaRPr/>
          </a:p>
          <a:p>
            <a:pPr indent="-381000" lvl="0" marL="457200" rtl="0" algn="l">
              <a:spcBef>
                <a:spcPts val="0"/>
              </a:spcBef>
              <a:spcAft>
                <a:spcPts val="0"/>
              </a:spcAft>
              <a:buSzPts val="2400"/>
              <a:buChar char="●"/>
            </a:pPr>
            <a:r>
              <a:rPr lang="en"/>
              <a:t>Consider new assumptions (i.e., different from what we learned in Internet).</a:t>
            </a:r>
            <a:endParaRPr/>
          </a:p>
          <a:p>
            <a:pPr indent="-355600" lvl="1" marL="914400" rtl="0" algn="l">
              <a:spcBef>
                <a:spcPts val="0"/>
              </a:spcBef>
              <a:spcAft>
                <a:spcPts val="0"/>
              </a:spcAft>
              <a:buSzPts val="2000"/>
              <a:buChar char="○"/>
            </a:pPr>
            <a:r>
              <a:rPr b="1" lang="en"/>
              <a:t>Single administrative control</a:t>
            </a:r>
            <a:r>
              <a:rPr lang="en"/>
              <a:t> over the network topology, traffic, and to some degree end hosts</a:t>
            </a:r>
            <a:endParaRPr/>
          </a:p>
          <a:p>
            <a:pPr indent="-355600" lvl="1" marL="914400" rtl="0" algn="l">
              <a:spcBef>
                <a:spcPts val="0"/>
              </a:spcBef>
              <a:spcAft>
                <a:spcPts val="0"/>
              </a:spcAft>
              <a:buSzPts val="2000"/>
              <a:buChar char="○"/>
            </a:pPr>
            <a:r>
              <a:rPr lang="en"/>
              <a:t>Much more </a:t>
            </a:r>
            <a:r>
              <a:rPr b="1" lang="en"/>
              <a:t>homogenous</a:t>
            </a:r>
            <a:endParaRPr b="1"/>
          </a:p>
          <a:p>
            <a:pPr indent="-355600" lvl="1" marL="914400" rtl="0" algn="l">
              <a:spcBef>
                <a:spcPts val="0"/>
              </a:spcBef>
              <a:spcAft>
                <a:spcPts val="0"/>
              </a:spcAft>
              <a:buSzPts val="2000"/>
              <a:buChar char="○"/>
            </a:pPr>
            <a:r>
              <a:rPr lang="en"/>
              <a:t>Strong emphasis on </a:t>
            </a:r>
            <a:r>
              <a:rPr b="1" lang="en"/>
              <a:t>performance</a:t>
            </a:r>
            <a:endParaRPr b="1"/>
          </a:p>
          <a:p>
            <a:pPr indent="-355600" lvl="1" marL="914400" rtl="0" algn="l">
              <a:spcBef>
                <a:spcPts val="0"/>
              </a:spcBef>
              <a:spcAft>
                <a:spcPts val="0"/>
              </a:spcAft>
              <a:buSzPts val="2000"/>
              <a:buChar char="○"/>
            </a:pPr>
            <a:r>
              <a:rPr lang="en"/>
              <a:t>Few backwards compatibility requirements, </a:t>
            </a:r>
            <a:r>
              <a:rPr b="1" lang="en"/>
              <a:t>clean-slate solutions</a:t>
            </a:r>
            <a:r>
              <a:rPr lang="en"/>
              <a:t> welcome!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03"/>
          <p:cNvSpPr txBox="1"/>
          <p:nvPr>
            <p:ph type="title"/>
          </p:nvPr>
        </p:nvSpPr>
        <p:spPr>
          <a:xfrm>
            <a:off x="311700" y="593367"/>
            <a:ext cx="8520600" cy="9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4400"/>
              <a:buFont typeface="PT Sans Narrow"/>
              <a:buNone/>
            </a:pPr>
            <a:r>
              <a:rPr b="1" i="0" lang="en" sz="4400" u="none" cap="none" strike="noStrike">
                <a:solidFill>
                  <a:srgbClr val="EF6C00"/>
                </a:solidFill>
                <a:latin typeface="PT Sans Narrow"/>
                <a:ea typeface="PT Sans Narrow"/>
                <a:cs typeface="PT Sans Narrow"/>
                <a:sym typeface="PT Sans Narrow"/>
              </a:rPr>
              <a:t>Caching: How</a:t>
            </a:r>
            <a:endParaRPr b="1" i="0" sz="4400" u="none" cap="none" strike="noStrike">
              <a:solidFill>
                <a:srgbClr val="EF6C00"/>
              </a:solidFill>
              <a:latin typeface="PT Sans Narrow"/>
              <a:ea typeface="PT Sans Narrow"/>
              <a:cs typeface="PT Sans Narrow"/>
              <a:sym typeface="PT Sans Narrow"/>
            </a:endParaRPr>
          </a:p>
        </p:txBody>
      </p:sp>
      <p:sp>
        <p:nvSpPr>
          <p:cNvPr id="1146" name="Google Shape;1146;p103"/>
          <p:cNvSpPr txBox="1"/>
          <p:nvPr>
            <p:ph idx="1" type="body"/>
          </p:nvPr>
        </p:nvSpPr>
        <p:spPr>
          <a:xfrm>
            <a:off x="311700" y="1688433"/>
            <a:ext cx="8520600" cy="4403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b="0" i="0" lang="en" sz="2400" u="none" cap="none" strike="noStrike">
                <a:solidFill>
                  <a:srgbClr val="695D46"/>
                </a:solidFill>
                <a:latin typeface="Avenir"/>
                <a:ea typeface="Avenir"/>
                <a:cs typeface="Avenir"/>
                <a:sym typeface="Avenir"/>
              </a:rPr>
              <a:t>Idea: Replication</a:t>
            </a:r>
            <a:endParaRPr b="0" i="0" sz="24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Avenir"/>
                <a:ea typeface="Avenir"/>
                <a:cs typeface="Avenir"/>
                <a:sym typeface="Avenir"/>
              </a:rPr>
              <a:t>Replicate the content across multiple copies to reduce bottlenecks</a:t>
            </a:r>
            <a:endParaRPr b="0" i="0" sz="2000" u="none" cap="none" strike="noStrike">
              <a:solidFill>
                <a:srgbClr val="695D46"/>
              </a:solidFill>
              <a:latin typeface="Open Sans"/>
              <a:ea typeface="Open Sans"/>
              <a:cs typeface="Open Sans"/>
              <a:sym typeface="Open Sans"/>
            </a:endParaRPr>
          </a:p>
          <a:p>
            <a:pPr indent="-342900" lvl="0" marL="342900" marR="0" rtl="0" algn="l">
              <a:lnSpc>
                <a:spcPct val="100000"/>
              </a:lnSpc>
              <a:spcBef>
                <a:spcPts val="480"/>
              </a:spcBef>
              <a:spcAft>
                <a:spcPts val="0"/>
              </a:spcAft>
              <a:buClr>
                <a:srgbClr val="695D46"/>
              </a:buClr>
              <a:buSzPts val="2400"/>
              <a:buFont typeface="Arial"/>
              <a:buChar char="•"/>
            </a:pPr>
            <a:r>
              <a:rPr b="0" i="0" lang="en" sz="2400" u="none" cap="none" strike="noStrike">
                <a:solidFill>
                  <a:srgbClr val="695D46"/>
                </a:solidFill>
                <a:latin typeface="Avenir"/>
                <a:ea typeface="Avenir"/>
                <a:cs typeface="Avenir"/>
                <a:sym typeface="Avenir"/>
              </a:rPr>
              <a:t>Implementation: content distribution networks (CDNs)</a:t>
            </a:r>
            <a:endParaRPr b="0" i="0" sz="24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Avenir"/>
                <a:ea typeface="Avenir"/>
                <a:cs typeface="Avenir"/>
                <a:sym typeface="Avenir"/>
              </a:rPr>
              <a:t>The client content provider modifies its content so that embedded URLs reference the new domains.</a:t>
            </a:r>
            <a:endParaRPr b="0" i="0" sz="20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Avenir"/>
                <a:ea typeface="Avenir"/>
                <a:cs typeface="Avenir"/>
                <a:sym typeface="Avenir"/>
              </a:rPr>
              <a:t>“Akamaize” content</a:t>
            </a:r>
            <a:endParaRPr b="0" i="0" sz="20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Avenir"/>
                <a:ea typeface="Avenir"/>
                <a:cs typeface="Avenir"/>
                <a:sym typeface="Avenir"/>
              </a:rPr>
              <a:t>e.g.: </a:t>
            </a:r>
            <a:r>
              <a:rPr i="1" lang="en" sz="1800">
                <a:solidFill>
                  <a:srgbClr val="0E04D6"/>
                </a:solidFill>
                <a:latin typeface="Avenir"/>
                <a:ea typeface="Avenir"/>
                <a:cs typeface="Avenir"/>
                <a:sym typeface="Avenir"/>
              </a:rPr>
              <a:t>http://www.netflix.com/tiger_king.jpg</a:t>
            </a:r>
            <a:r>
              <a:rPr b="0" i="0" lang="en" sz="2000" u="none" cap="none" strike="noStrike">
                <a:solidFill>
                  <a:srgbClr val="695D46"/>
                </a:solidFill>
                <a:latin typeface="Avenir"/>
                <a:ea typeface="Avenir"/>
                <a:cs typeface="Avenir"/>
                <a:sym typeface="Avenir"/>
              </a:rPr>
              <a:t> </a:t>
            </a:r>
            <a:r>
              <a:rPr lang="en" sz="2000">
                <a:solidFill>
                  <a:srgbClr val="695D46"/>
                </a:solidFill>
                <a:latin typeface="Avenir"/>
                <a:ea typeface="Avenir"/>
                <a:cs typeface="Avenir"/>
                <a:sym typeface="Avenir"/>
              </a:rPr>
              <a:t>might become</a:t>
            </a:r>
            <a:r>
              <a:rPr b="0" i="0" lang="en" sz="2000" u="none" cap="none" strike="noStrike">
                <a:solidFill>
                  <a:srgbClr val="695D46"/>
                </a:solidFill>
                <a:latin typeface="Avenir"/>
                <a:ea typeface="Avenir"/>
                <a:cs typeface="Avenir"/>
                <a:sym typeface="Avenir"/>
              </a:rPr>
              <a:t> </a:t>
            </a:r>
            <a:r>
              <a:rPr i="1" lang="en" sz="1800">
                <a:solidFill>
                  <a:srgbClr val="0E04D6"/>
                </a:solidFill>
                <a:latin typeface="Avenir"/>
                <a:ea typeface="Avenir"/>
                <a:cs typeface="Avenir"/>
                <a:sym typeface="Avenir"/>
              </a:rPr>
              <a:t>http://a1386.g.akamai.net/tiger_king.jpg</a:t>
            </a:r>
            <a:endParaRPr b="0" i="0" sz="2000" u="none" cap="none" strike="noStrike">
              <a:solidFill>
                <a:srgbClr val="695D46"/>
              </a:solidFill>
              <a:latin typeface="Avenir"/>
              <a:ea typeface="Avenir"/>
              <a:cs typeface="Avenir"/>
              <a:sym typeface="Aveni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04"/>
          <p:cNvSpPr txBox="1"/>
          <p:nvPr>
            <p:ph idx="1" type="body"/>
          </p:nvPr>
        </p:nvSpPr>
        <p:spPr>
          <a:xfrm>
            <a:off x="311700" y="1688433"/>
            <a:ext cx="8520600" cy="44037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lang="en" sz="2400">
                <a:solidFill>
                  <a:srgbClr val="695D46"/>
                </a:solidFill>
                <a:latin typeface="Avenir"/>
                <a:ea typeface="Avenir"/>
                <a:cs typeface="Avenir"/>
                <a:sym typeface="Avenir"/>
              </a:rPr>
              <a:t>Instead of using a weird URL, use CNAMEs!</a:t>
            </a:r>
            <a:endParaRPr b="0" i="0" sz="20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lang="en" sz="2000">
                <a:solidFill>
                  <a:srgbClr val="695D46"/>
                </a:solidFill>
                <a:latin typeface="Avenir"/>
                <a:ea typeface="Avenir"/>
                <a:cs typeface="Avenir"/>
                <a:sym typeface="Avenir"/>
              </a:rPr>
              <a:t>List picture as </a:t>
            </a:r>
            <a:r>
              <a:rPr i="1" lang="en" sz="1800">
                <a:solidFill>
                  <a:srgbClr val="0E04D6"/>
                </a:solidFill>
                <a:latin typeface="Avenir"/>
                <a:ea typeface="Avenir"/>
                <a:cs typeface="Avenir"/>
                <a:sym typeface="Avenir"/>
              </a:rPr>
              <a:t>http://cdn.netflix.com/tiger_king.jpg</a:t>
            </a:r>
            <a:endParaRPr sz="2000">
              <a:solidFill>
                <a:srgbClr val="695D46"/>
              </a:solidFill>
              <a:latin typeface="Avenir"/>
              <a:ea typeface="Avenir"/>
              <a:cs typeface="Avenir"/>
              <a:sym typeface="Avenir"/>
            </a:endParaRPr>
          </a:p>
          <a:p>
            <a:pPr indent="-285750" lvl="1" marL="742950" marR="0" rtl="0" algn="l">
              <a:lnSpc>
                <a:spcPct val="100000"/>
              </a:lnSpc>
              <a:spcBef>
                <a:spcPts val="400"/>
              </a:spcBef>
              <a:spcAft>
                <a:spcPts val="0"/>
              </a:spcAft>
              <a:buClr>
                <a:srgbClr val="695D46"/>
              </a:buClr>
              <a:buSzPts val="2000"/>
              <a:buFont typeface="Arial"/>
              <a:buChar char="–"/>
            </a:pPr>
            <a:r>
              <a:rPr lang="en" sz="2000">
                <a:solidFill>
                  <a:srgbClr val="695D46"/>
                </a:solidFill>
                <a:latin typeface="Avenir"/>
                <a:ea typeface="Avenir"/>
                <a:cs typeface="Avenir"/>
                <a:sym typeface="Avenir"/>
              </a:rPr>
              <a:t>The authoritative server for this is controlled by netflix</a:t>
            </a:r>
            <a:endParaRPr sz="2000">
              <a:solidFill>
                <a:srgbClr val="695D46"/>
              </a:solidFill>
              <a:latin typeface="Avenir"/>
              <a:ea typeface="Avenir"/>
              <a:cs typeface="Avenir"/>
              <a:sym typeface="Avenir"/>
            </a:endParaRPr>
          </a:p>
          <a:p>
            <a:pPr indent="-285750" lvl="1" marL="742950" marR="0" rtl="0" algn="l">
              <a:lnSpc>
                <a:spcPct val="100000"/>
              </a:lnSpc>
              <a:spcBef>
                <a:spcPts val="400"/>
              </a:spcBef>
              <a:spcAft>
                <a:spcPts val="0"/>
              </a:spcAft>
              <a:buClr>
                <a:srgbClr val="695D46"/>
              </a:buClr>
              <a:buSzPts val="2000"/>
              <a:buFont typeface="Arial"/>
              <a:buChar char="–"/>
            </a:pPr>
            <a:r>
              <a:rPr lang="en" sz="2000">
                <a:solidFill>
                  <a:srgbClr val="695D46"/>
                </a:solidFill>
                <a:latin typeface="Avenir"/>
                <a:ea typeface="Avenir"/>
                <a:cs typeface="Avenir"/>
                <a:sym typeface="Avenir"/>
              </a:rPr>
              <a:t>CNAME record aliases </a:t>
            </a:r>
            <a:r>
              <a:rPr i="1" lang="en" sz="1800">
                <a:solidFill>
                  <a:srgbClr val="0E04D6"/>
                </a:solidFill>
                <a:latin typeface="Avenir"/>
                <a:ea typeface="Avenir"/>
                <a:cs typeface="Avenir"/>
                <a:sym typeface="Avenir"/>
              </a:rPr>
              <a:t>cdn.netflix.com </a:t>
            </a:r>
            <a:r>
              <a:rPr lang="en" sz="2000">
                <a:solidFill>
                  <a:srgbClr val="695D46"/>
                </a:solidFill>
                <a:latin typeface="Avenir"/>
                <a:ea typeface="Avenir"/>
                <a:cs typeface="Avenir"/>
                <a:sym typeface="Avenir"/>
              </a:rPr>
              <a:t>to </a:t>
            </a:r>
            <a:r>
              <a:rPr i="1" lang="en" sz="1800">
                <a:solidFill>
                  <a:srgbClr val="0E04D6"/>
                </a:solidFill>
                <a:latin typeface="Avenir"/>
                <a:ea typeface="Avenir"/>
                <a:cs typeface="Avenir"/>
                <a:sym typeface="Avenir"/>
              </a:rPr>
              <a:t>a1386.g.akamai.net</a:t>
            </a:r>
            <a:endParaRPr sz="2000">
              <a:solidFill>
                <a:srgbClr val="695D46"/>
              </a:solidFill>
              <a:latin typeface="Avenir"/>
              <a:ea typeface="Avenir"/>
              <a:cs typeface="Avenir"/>
              <a:sym typeface="Avenir"/>
            </a:endParaRPr>
          </a:p>
          <a:p>
            <a:pPr indent="-355600" lvl="0" marL="457200" marR="0" rtl="0" algn="l">
              <a:lnSpc>
                <a:spcPct val="100000"/>
              </a:lnSpc>
              <a:spcBef>
                <a:spcPts val="400"/>
              </a:spcBef>
              <a:spcAft>
                <a:spcPts val="0"/>
              </a:spcAft>
              <a:buClr>
                <a:srgbClr val="695D46"/>
              </a:buClr>
              <a:buSzPts val="2000"/>
              <a:buFont typeface="Avenir"/>
              <a:buChar char="•"/>
            </a:pPr>
            <a:r>
              <a:rPr lang="en" sz="2000">
                <a:solidFill>
                  <a:srgbClr val="695D46"/>
                </a:solidFill>
                <a:latin typeface="Avenir"/>
                <a:ea typeface="Avenir"/>
                <a:cs typeface="Avenir"/>
                <a:sym typeface="Avenir"/>
              </a:rPr>
              <a:t>Akamai handles sending to the closest server because </a:t>
            </a:r>
            <a:r>
              <a:rPr i="1" lang="en">
                <a:solidFill>
                  <a:srgbClr val="0E04D6"/>
                </a:solidFill>
                <a:latin typeface="Avenir"/>
                <a:ea typeface="Avenir"/>
                <a:cs typeface="Avenir"/>
                <a:sym typeface="Avenir"/>
              </a:rPr>
              <a:t>a1386.g.akamai.net </a:t>
            </a:r>
            <a:r>
              <a:rPr lang="en" sz="2000">
                <a:solidFill>
                  <a:srgbClr val="695D46"/>
                </a:solidFill>
                <a:latin typeface="Avenir"/>
                <a:ea typeface="Avenir"/>
                <a:cs typeface="Avenir"/>
                <a:sym typeface="Avenir"/>
              </a:rPr>
              <a:t>is under an Akamai nameserver</a:t>
            </a:r>
            <a:br>
              <a:rPr lang="en" sz="2000">
                <a:solidFill>
                  <a:srgbClr val="695D46"/>
                </a:solidFill>
                <a:latin typeface="Avenir"/>
                <a:ea typeface="Avenir"/>
                <a:cs typeface="Avenir"/>
                <a:sym typeface="Avenir"/>
              </a:rPr>
            </a:br>
            <a:endParaRPr sz="2000">
              <a:solidFill>
                <a:srgbClr val="695D46"/>
              </a:solidFill>
              <a:latin typeface="Avenir"/>
              <a:ea typeface="Avenir"/>
              <a:cs typeface="Avenir"/>
              <a:sym typeface="Avenir"/>
            </a:endParaRPr>
          </a:p>
          <a:p>
            <a:pPr indent="-355600" lvl="0" marL="457200" marR="0" rtl="0" algn="l">
              <a:lnSpc>
                <a:spcPct val="100000"/>
              </a:lnSpc>
              <a:spcBef>
                <a:spcPts val="400"/>
              </a:spcBef>
              <a:spcAft>
                <a:spcPts val="0"/>
              </a:spcAft>
              <a:buClr>
                <a:srgbClr val="695D46"/>
              </a:buClr>
              <a:buSzPts val="2000"/>
              <a:buFont typeface="Avenir"/>
              <a:buChar char="•"/>
            </a:pPr>
            <a:r>
              <a:rPr lang="en" sz="2000">
                <a:solidFill>
                  <a:srgbClr val="695D46"/>
                </a:solidFill>
                <a:latin typeface="Avenir"/>
                <a:ea typeface="Avenir"/>
                <a:cs typeface="Avenir"/>
                <a:sym typeface="Avenir"/>
              </a:rPr>
              <a:t>Only change to the HTML is </a:t>
            </a:r>
            <a:r>
              <a:rPr i="1" lang="en">
                <a:solidFill>
                  <a:srgbClr val="0000FF"/>
                </a:solidFill>
                <a:latin typeface="Avenir"/>
                <a:ea typeface="Avenir"/>
                <a:cs typeface="Avenir"/>
                <a:sym typeface="Avenir"/>
              </a:rPr>
              <a:t>http://www.netflix.com/tiger_king.jpg </a:t>
            </a:r>
            <a:r>
              <a:rPr lang="en">
                <a:solidFill>
                  <a:srgbClr val="695D46"/>
                </a:solidFill>
                <a:latin typeface="Avenir"/>
                <a:ea typeface="Avenir"/>
                <a:cs typeface="Avenir"/>
                <a:sym typeface="Avenir"/>
              </a:rPr>
              <a:t>became</a:t>
            </a:r>
            <a:r>
              <a:rPr i="1" lang="en">
                <a:solidFill>
                  <a:srgbClr val="0E04D6"/>
                </a:solidFill>
                <a:latin typeface="Avenir"/>
                <a:ea typeface="Avenir"/>
                <a:cs typeface="Avenir"/>
                <a:sym typeface="Avenir"/>
              </a:rPr>
              <a:t> http://cdn.netflix.com/tiger_king.jpg</a:t>
            </a:r>
            <a:endParaRPr i="1">
              <a:solidFill>
                <a:srgbClr val="0E04D6"/>
              </a:solidFill>
              <a:latin typeface="Avenir"/>
              <a:ea typeface="Avenir"/>
              <a:cs typeface="Avenir"/>
              <a:sym typeface="Avenir"/>
            </a:endParaRPr>
          </a:p>
        </p:txBody>
      </p:sp>
      <p:sp>
        <p:nvSpPr>
          <p:cNvPr id="1152" name="Google Shape;1152;p104"/>
          <p:cNvSpPr txBox="1"/>
          <p:nvPr>
            <p:ph type="title"/>
          </p:nvPr>
        </p:nvSpPr>
        <p:spPr>
          <a:xfrm>
            <a:off x="311700" y="593367"/>
            <a:ext cx="8520600" cy="9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4400"/>
              <a:buFont typeface="PT Sans Narrow"/>
              <a:buNone/>
            </a:pPr>
            <a:r>
              <a:rPr b="1" i="0" lang="en" sz="4400" u="none" cap="none" strike="noStrike">
                <a:solidFill>
                  <a:srgbClr val="EF6C00"/>
                </a:solidFill>
                <a:latin typeface="PT Sans Narrow"/>
                <a:ea typeface="PT Sans Narrow"/>
                <a:cs typeface="PT Sans Narrow"/>
                <a:sym typeface="PT Sans Narrow"/>
              </a:rPr>
              <a:t>Caching: </a:t>
            </a:r>
            <a:r>
              <a:rPr lang="en" sz="4400">
                <a:solidFill>
                  <a:srgbClr val="EF6C00"/>
                </a:solidFill>
              </a:rPr>
              <a:t>CNAMEs</a:t>
            </a:r>
            <a:endParaRPr b="1" i="0" sz="4400" u="none" cap="none" strike="noStrike">
              <a:solidFill>
                <a:srgbClr val="EF6C00"/>
              </a:solidFill>
              <a:latin typeface="PT Sans Narrow"/>
              <a:ea typeface="PT Sans Narrow"/>
              <a:cs typeface="PT Sans Narrow"/>
              <a:sym typeface="PT Sans Narro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05"/>
          <p:cNvSpPr txBox="1"/>
          <p:nvPr>
            <p:ph type="title"/>
          </p:nvPr>
        </p:nvSpPr>
        <p:spPr>
          <a:xfrm>
            <a:off x="311700" y="593367"/>
            <a:ext cx="8520600" cy="943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4400"/>
              <a:buFont typeface="PT Sans Narrow"/>
              <a:buNone/>
            </a:pPr>
            <a:r>
              <a:rPr b="1" i="0" lang="en" sz="4400" u="none" cap="none" strike="noStrike">
                <a:solidFill>
                  <a:srgbClr val="EF6C00"/>
                </a:solidFill>
                <a:latin typeface="PT Sans Narrow"/>
                <a:ea typeface="PT Sans Narrow"/>
                <a:cs typeface="PT Sans Narrow"/>
                <a:sym typeface="PT Sans Narrow"/>
              </a:rPr>
              <a:t>Caching: Specifics in HTTP</a:t>
            </a:r>
            <a:endParaRPr b="1" i="0" sz="4400" u="none" cap="none" strike="noStrike">
              <a:solidFill>
                <a:srgbClr val="EF6C00"/>
              </a:solidFill>
              <a:latin typeface="PT Sans Narrow"/>
              <a:ea typeface="PT Sans Narrow"/>
              <a:cs typeface="PT Sans Narrow"/>
              <a:sym typeface="PT Sans Narrow"/>
            </a:endParaRPr>
          </a:p>
        </p:txBody>
      </p:sp>
      <p:sp>
        <p:nvSpPr>
          <p:cNvPr id="1158" name="Google Shape;1158;p105"/>
          <p:cNvSpPr txBox="1"/>
          <p:nvPr>
            <p:ph idx="1" type="body"/>
          </p:nvPr>
        </p:nvSpPr>
        <p:spPr>
          <a:xfrm>
            <a:off x="311700" y="1688433"/>
            <a:ext cx="8520600" cy="4695300"/>
          </a:xfrm>
          <a:prstGeom prst="rect">
            <a:avLst/>
          </a:prstGeom>
          <a:noFill/>
          <a:ln>
            <a:noFill/>
          </a:ln>
        </p:spPr>
        <p:txBody>
          <a:bodyPr anchorCtr="0" anchor="t" bIns="45700" lIns="91425" spcFirstLastPara="1" rIns="91425" wrap="square" tIns="45700">
            <a:noAutofit/>
          </a:bodyPr>
          <a:lstStyle/>
          <a:p>
            <a:pPr indent="-231562" lvl="0" marL="345862" marR="0" rtl="0" algn="l">
              <a:lnSpc>
                <a:spcPct val="70000"/>
              </a:lnSpc>
              <a:spcBef>
                <a:spcPts val="0"/>
              </a:spcBef>
              <a:spcAft>
                <a:spcPts val="0"/>
              </a:spcAft>
              <a:buClr>
                <a:srgbClr val="695D46"/>
              </a:buClr>
              <a:buSzPts val="2220"/>
              <a:buFont typeface="Arial"/>
              <a:buChar char="•"/>
            </a:pPr>
            <a:r>
              <a:rPr lang="en" sz="2220">
                <a:latin typeface="Arial"/>
                <a:ea typeface="Arial"/>
                <a:cs typeface="Arial"/>
                <a:sym typeface="Arial"/>
              </a:rPr>
              <a:t>GET Request header</a:t>
            </a:r>
            <a:r>
              <a:rPr b="0" i="0" lang="en" sz="2220" u="none" cap="none" strike="noStrike">
                <a:solidFill>
                  <a:srgbClr val="695D46"/>
                </a:solidFill>
                <a:latin typeface="Arial"/>
                <a:ea typeface="Arial"/>
                <a:cs typeface="Arial"/>
                <a:sym typeface="Arial"/>
              </a:rPr>
              <a:t>:</a:t>
            </a:r>
            <a:endParaRPr b="0" i="0" sz="2400" u="none" cap="none" strike="noStrike">
              <a:solidFill>
                <a:srgbClr val="695D46"/>
              </a:solidFill>
              <a:latin typeface="Open Sans"/>
              <a:ea typeface="Open Sans"/>
              <a:cs typeface="Open Sans"/>
              <a:sym typeface="Open Sans"/>
            </a:endParaRPr>
          </a:p>
          <a:p>
            <a:pPr indent="-236048" lvl="1" marL="794849" marR="0" rtl="0" algn="l">
              <a:lnSpc>
                <a:spcPct val="70000"/>
              </a:lnSpc>
              <a:spcBef>
                <a:spcPts val="407"/>
              </a:spcBef>
              <a:spcAft>
                <a:spcPts val="0"/>
              </a:spcAft>
              <a:buClr>
                <a:srgbClr val="FF0000"/>
              </a:buClr>
              <a:buSzPts val="2035"/>
              <a:buFont typeface="Arial"/>
              <a:buChar char="–"/>
            </a:pPr>
            <a:r>
              <a:rPr b="0" i="0" lang="en" sz="2035" u="none" cap="none" strike="noStrike">
                <a:solidFill>
                  <a:srgbClr val="FF0000"/>
                </a:solidFill>
                <a:latin typeface="Courier"/>
                <a:ea typeface="Courier"/>
                <a:cs typeface="Courier"/>
                <a:sym typeface="Courier"/>
              </a:rPr>
              <a:t>If-</a:t>
            </a:r>
            <a:r>
              <a:rPr lang="en" sz="2035">
                <a:solidFill>
                  <a:srgbClr val="FF0000"/>
                </a:solidFill>
                <a:latin typeface="Courier"/>
                <a:ea typeface="Courier"/>
                <a:cs typeface="Courier"/>
                <a:sym typeface="Courier"/>
              </a:rPr>
              <a:t>M</a:t>
            </a:r>
            <a:r>
              <a:rPr b="0" i="0" lang="en" sz="2035" u="none" cap="none" strike="noStrike">
                <a:solidFill>
                  <a:srgbClr val="FF0000"/>
                </a:solidFill>
                <a:latin typeface="Courier"/>
                <a:ea typeface="Courier"/>
                <a:cs typeface="Courier"/>
                <a:sym typeface="Courier"/>
              </a:rPr>
              <a:t>odified-</a:t>
            </a:r>
            <a:r>
              <a:rPr lang="en" sz="2035">
                <a:solidFill>
                  <a:srgbClr val="FF0000"/>
                </a:solidFill>
                <a:latin typeface="Courier"/>
                <a:ea typeface="Courier"/>
                <a:cs typeface="Courier"/>
                <a:sym typeface="Courier"/>
              </a:rPr>
              <a:t>S</a:t>
            </a:r>
            <a:r>
              <a:rPr b="0" i="0" lang="en" sz="2035" u="none" cap="none" strike="noStrike">
                <a:solidFill>
                  <a:srgbClr val="FF0000"/>
                </a:solidFill>
                <a:latin typeface="Courier"/>
                <a:ea typeface="Courier"/>
                <a:cs typeface="Courier"/>
                <a:sym typeface="Courier"/>
              </a:rPr>
              <a:t>ince</a:t>
            </a:r>
            <a:r>
              <a:rPr b="0" i="0" lang="en" sz="1850" u="none" cap="none" strike="noStrike">
                <a:solidFill>
                  <a:srgbClr val="FF0000"/>
                </a:solidFill>
                <a:latin typeface="Arial"/>
                <a:ea typeface="Arial"/>
                <a:cs typeface="Arial"/>
                <a:sym typeface="Arial"/>
              </a:rPr>
              <a:t> </a:t>
            </a:r>
            <a:r>
              <a:rPr b="0" i="0" lang="en" sz="1850" u="none" cap="none" strike="noStrike">
                <a:solidFill>
                  <a:srgbClr val="695D46"/>
                </a:solidFill>
                <a:latin typeface="Arial"/>
                <a:ea typeface="Arial"/>
                <a:cs typeface="Arial"/>
                <a:sym typeface="Arial"/>
              </a:rPr>
              <a:t>– returns “not modified” if resource not modified since specified time</a:t>
            </a:r>
            <a:endParaRPr b="0" i="0" sz="1850" u="none" cap="none" strike="noStrike">
              <a:solidFill>
                <a:srgbClr val="695D46"/>
              </a:solidFill>
              <a:latin typeface="Arial"/>
              <a:ea typeface="Arial"/>
              <a:cs typeface="Arial"/>
              <a:sym typeface="Arial"/>
            </a:endParaRPr>
          </a:p>
          <a:p>
            <a:pPr indent="-346075" lvl="1" marL="914400" rtl="0" algn="l">
              <a:lnSpc>
                <a:spcPct val="70000"/>
              </a:lnSpc>
              <a:spcBef>
                <a:spcPts val="407"/>
              </a:spcBef>
              <a:spcAft>
                <a:spcPts val="0"/>
              </a:spcAft>
              <a:buClr>
                <a:srgbClr val="695D46"/>
              </a:buClr>
              <a:buSzPts val="1850"/>
              <a:buFont typeface="Arial"/>
              <a:buChar char="–"/>
            </a:pPr>
            <a:r>
              <a:rPr lang="en" sz="2035">
                <a:solidFill>
                  <a:srgbClr val="FF0000"/>
                </a:solidFill>
                <a:latin typeface="Courier"/>
                <a:ea typeface="Courier"/>
                <a:cs typeface="Courier"/>
                <a:sym typeface="Courier"/>
              </a:rPr>
              <a:t>Cache-Control: no-cache</a:t>
            </a:r>
            <a:r>
              <a:rPr lang="en" sz="1850">
                <a:solidFill>
                  <a:srgbClr val="FF0000"/>
                </a:solidFill>
                <a:latin typeface="Arial"/>
                <a:ea typeface="Arial"/>
                <a:cs typeface="Arial"/>
                <a:sym typeface="Arial"/>
              </a:rPr>
              <a:t> </a:t>
            </a:r>
            <a:r>
              <a:rPr lang="en" sz="1850">
                <a:solidFill>
                  <a:schemeClr val="dk2"/>
                </a:solidFill>
                <a:latin typeface="Arial"/>
                <a:ea typeface="Arial"/>
                <a:cs typeface="Arial"/>
                <a:sym typeface="Arial"/>
              </a:rPr>
              <a:t>– ignore all caches; always get resource directly from server (think force refresh)</a:t>
            </a:r>
            <a:endParaRPr sz="1850">
              <a:solidFill>
                <a:srgbClr val="695D46"/>
              </a:solidFill>
              <a:latin typeface="Arial"/>
              <a:ea typeface="Arial"/>
              <a:cs typeface="Arial"/>
              <a:sym typeface="Arial"/>
            </a:endParaRPr>
          </a:p>
          <a:p>
            <a:pPr indent="-231562" lvl="0" marL="345862" marR="0" rtl="0" algn="l">
              <a:lnSpc>
                <a:spcPct val="70000"/>
              </a:lnSpc>
              <a:spcBef>
                <a:spcPts val="444"/>
              </a:spcBef>
              <a:spcAft>
                <a:spcPts val="0"/>
              </a:spcAft>
              <a:buClr>
                <a:srgbClr val="695D46"/>
              </a:buClr>
              <a:buSzPts val="2220"/>
              <a:buFont typeface="Arial"/>
              <a:buChar char="•"/>
            </a:pPr>
            <a:r>
              <a:rPr b="0" i="0" lang="en" sz="2220" u="none" cap="none" strike="noStrike">
                <a:solidFill>
                  <a:srgbClr val="695D46"/>
                </a:solidFill>
                <a:latin typeface="Arial"/>
                <a:ea typeface="Arial"/>
                <a:cs typeface="Arial"/>
                <a:sym typeface="Arial"/>
              </a:rPr>
              <a:t>Response header:</a:t>
            </a:r>
            <a:endParaRPr b="0" i="0" sz="2400" u="none" cap="none" strike="noStrike">
              <a:solidFill>
                <a:srgbClr val="695D46"/>
              </a:solidFill>
              <a:latin typeface="Open Sans"/>
              <a:ea typeface="Open Sans"/>
              <a:cs typeface="Open Sans"/>
              <a:sym typeface="Open Sans"/>
            </a:endParaRPr>
          </a:p>
          <a:p>
            <a:pPr indent="-236048" lvl="1" marL="794849" marR="0" rtl="0" algn="l">
              <a:lnSpc>
                <a:spcPct val="70000"/>
              </a:lnSpc>
              <a:spcBef>
                <a:spcPts val="407"/>
              </a:spcBef>
              <a:spcAft>
                <a:spcPts val="0"/>
              </a:spcAft>
              <a:buClr>
                <a:srgbClr val="FF0000"/>
              </a:buClr>
              <a:buSzPts val="2035"/>
              <a:buFont typeface="Arial"/>
              <a:buChar char="–"/>
            </a:pPr>
            <a:r>
              <a:rPr lang="en" sz="2035">
                <a:solidFill>
                  <a:srgbClr val="FF0000"/>
                </a:solidFill>
                <a:latin typeface="Courier"/>
                <a:ea typeface="Courier"/>
                <a:cs typeface="Courier"/>
                <a:sym typeface="Courier"/>
              </a:rPr>
              <a:t>Cache-Control: max-age=&lt;ttl&gt;</a:t>
            </a:r>
            <a:r>
              <a:rPr b="0" i="0" lang="en" sz="1850" u="none" cap="none" strike="noStrike">
                <a:solidFill>
                  <a:srgbClr val="695D46"/>
                </a:solidFill>
                <a:latin typeface="Arial"/>
                <a:ea typeface="Arial"/>
                <a:cs typeface="Arial"/>
                <a:sym typeface="Arial"/>
              </a:rPr>
              <a:t> – TTL: how long </a:t>
            </a:r>
            <a:r>
              <a:rPr lang="en" sz="1850">
                <a:solidFill>
                  <a:srgbClr val="695D46"/>
                </a:solidFill>
                <a:latin typeface="Arial"/>
                <a:ea typeface="Arial"/>
                <a:cs typeface="Arial"/>
                <a:sym typeface="Arial"/>
              </a:rPr>
              <a:t>to cache the resource</a:t>
            </a:r>
            <a:endParaRPr b="0" i="0" sz="2000" u="none" cap="none" strike="noStrike">
              <a:solidFill>
                <a:srgbClr val="695D46"/>
              </a:solidFill>
              <a:latin typeface="Open Sans"/>
              <a:ea typeface="Open Sans"/>
              <a:cs typeface="Open Sans"/>
              <a:sym typeface="Open Sans"/>
            </a:endParaRPr>
          </a:p>
          <a:p>
            <a:pPr indent="-236048" lvl="1" marL="794849" marR="0" rtl="0" algn="l">
              <a:lnSpc>
                <a:spcPct val="70000"/>
              </a:lnSpc>
              <a:spcBef>
                <a:spcPts val="407"/>
              </a:spcBef>
              <a:spcAft>
                <a:spcPts val="0"/>
              </a:spcAft>
              <a:buClr>
                <a:srgbClr val="FF0000"/>
              </a:buClr>
              <a:buSzPts val="2035"/>
              <a:buFont typeface="Arial"/>
              <a:buChar char="–"/>
            </a:pPr>
            <a:r>
              <a:rPr lang="en" sz="2035">
                <a:solidFill>
                  <a:srgbClr val="FF0000"/>
                </a:solidFill>
                <a:latin typeface="Courier"/>
                <a:ea typeface="Courier"/>
                <a:cs typeface="Courier"/>
                <a:sym typeface="Courier"/>
              </a:rPr>
              <a:t>Cache-Control: </a:t>
            </a:r>
            <a:r>
              <a:rPr lang="en" sz="2035">
                <a:solidFill>
                  <a:srgbClr val="FF0000"/>
                </a:solidFill>
                <a:latin typeface="Courier"/>
                <a:ea typeface="Courier"/>
                <a:cs typeface="Courier"/>
                <a:sym typeface="Courier"/>
              </a:rPr>
              <a:t>no-store</a:t>
            </a:r>
            <a:r>
              <a:rPr b="0" i="0" lang="en" sz="1850" u="none" cap="none" strike="noStrike">
                <a:solidFill>
                  <a:srgbClr val="FF0000"/>
                </a:solidFill>
                <a:latin typeface="Arial"/>
                <a:ea typeface="Arial"/>
                <a:cs typeface="Arial"/>
                <a:sym typeface="Arial"/>
              </a:rPr>
              <a:t> </a:t>
            </a:r>
            <a:r>
              <a:rPr b="0" i="0" lang="en" sz="1850" u="none" cap="none" strike="noStrike">
                <a:solidFill>
                  <a:srgbClr val="695D46"/>
                </a:solidFill>
                <a:latin typeface="Arial"/>
                <a:ea typeface="Arial"/>
                <a:cs typeface="Arial"/>
                <a:sym typeface="Arial"/>
              </a:rPr>
              <a:t>– </a:t>
            </a:r>
            <a:r>
              <a:rPr lang="en" sz="1850">
                <a:solidFill>
                  <a:srgbClr val="695D46"/>
                </a:solidFill>
                <a:latin typeface="Arial"/>
                <a:ea typeface="Arial"/>
                <a:cs typeface="Arial"/>
                <a:sym typeface="Arial"/>
              </a:rPr>
              <a:t>Don’t cache this</a:t>
            </a:r>
            <a:endParaRPr b="0" i="0" sz="2000" u="none" cap="none" strike="noStrike">
              <a:solidFill>
                <a:srgbClr val="695D46"/>
              </a:solidFill>
              <a:latin typeface="Open Sans"/>
              <a:ea typeface="Open Sans"/>
              <a:cs typeface="Open Sans"/>
              <a:sym typeface="Open Sans"/>
            </a:endParaRPr>
          </a:p>
          <a:p>
            <a:pPr indent="-229699" lvl="0" marL="394799" marR="0" rtl="0" algn="l">
              <a:lnSpc>
                <a:spcPct val="100000"/>
              </a:lnSpc>
              <a:spcBef>
                <a:spcPts val="444"/>
              </a:spcBef>
              <a:spcAft>
                <a:spcPts val="0"/>
              </a:spcAft>
              <a:buClr>
                <a:srgbClr val="695D46"/>
              </a:buClr>
              <a:buSzPts val="2220"/>
              <a:buFont typeface="Arial"/>
              <a:buChar char="•"/>
            </a:pPr>
            <a:r>
              <a:rPr b="0" i="0" lang="en" sz="2220" u="none" cap="none" strike="noStrike">
                <a:solidFill>
                  <a:srgbClr val="695D46"/>
                </a:solidFill>
                <a:latin typeface="Arial"/>
                <a:ea typeface="Arial"/>
                <a:cs typeface="Arial"/>
                <a:sym typeface="Arial"/>
              </a:rPr>
              <a:t>When making request, if within the TTL, just load cached resource</a:t>
            </a:r>
            <a:r>
              <a:rPr lang="en" sz="2220">
                <a:latin typeface="Arial"/>
                <a:ea typeface="Arial"/>
                <a:cs typeface="Arial"/>
                <a:sym typeface="Arial"/>
              </a:rPr>
              <a:t>… </a:t>
            </a:r>
            <a:r>
              <a:rPr b="0" i="0" lang="en" sz="2220" u="none" cap="none" strike="noStrike">
                <a:solidFill>
                  <a:srgbClr val="695D46"/>
                </a:solidFill>
                <a:latin typeface="Arial"/>
                <a:ea typeface="Arial"/>
                <a:cs typeface="Arial"/>
                <a:sym typeface="Arial"/>
              </a:rPr>
              <a:t>otherwise, send with </a:t>
            </a:r>
            <a:r>
              <a:rPr b="0" i="1" lang="en" sz="2220" u="none" cap="none" strike="noStrike">
                <a:solidFill>
                  <a:srgbClr val="695D46"/>
                </a:solidFill>
                <a:latin typeface="Arial"/>
                <a:ea typeface="Arial"/>
                <a:cs typeface="Arial"/>
                <a:sym typeface="Arial"/>
              </a:rPr>
              <a:t>if-modified. 	</a:t>
            </a:r>
            <a:endParaRPr b="0" i="1" sz="2400" u="none" cap="none" strike="noStrike">
              <a:solidFill>
                <a:srgbClr val="695D46"/>
              </a:solidFill>
              <a:latin typeface="Open Sans"/>
              <a:ea typeface="Open Sans"/>
              <a:cs typeface="Open Sans"/>
              <a:sym typeface="Open Sans"/>
            </a:endParaRPr>
          </a:p>
          <a:p>
            <a:pPr indent="-236048" lvl="1" marL="794849" marR="0" rtl="0" algn="l">
              <a:lnSpc>
                <a:spcPct val="70000"/>
              </a:lnSpc>
              <a:spcBef>
                <a:spcPts val="370"/>
              </a:spcBef>
              <a:spcAft>
                <a:spcPts val="0"/>
              </a:spcAft>
              <a:buClr>
                <a:srgbClr val="695D46"/>
              </a:buClr>
              <a:buSzPts val="1850"/>
              <a:buFont typeface="Arial"/>
              <a:buChar char="–"/>
            </a:pPr>
            <a:r>
              <a:rPr b="0" i="0" lang="en" sz="1850" u="none" cap="none" strike="noStrike">
                <a:solidFill>
                  <a:srgbClr val="695D46"/>
                </a:solidFill>
                <a:latin typeface="Arial"/>
                <a:ea typeface="Arial"/>
                <a:cs typeface="Arial"/>
                <a:sym typeface="Arial"/>
              </a:rPr>
              <a:t>Server will either send a HTTP 304 (</a:t>
            </a:r>
            <a:r>
              <a:rPr lang="en" sz="1850">
                <a:latin typeface="Arial"/>
                <a:ea typeface="Arial"/>
                <a:cs typeface="Arial"/>
                <a:sym typeface="Arial"/>
              </a:rPr>
              <a:t>“Not Modified”</a:t>
            </a:r>
            <a:r>
              <a:rPr b="0" i="0" lang="en" sz="1850" u="none" cap="none" strike="noStrike">
                <a:solidFill>
                  <a:srgbClr val="695D46"/>
                </a:solidFill>
                <a:latin typeface="Arial"/>
                <a:ea typeface="Arial"/>
                <a:cs typeface="Arial"/>
                <a:sym typeface="Arial"/>
              </a:rPr>
              <a:t>) or HTTP 200 (changed, and here’s the new data)</a:t>
            </a:r>
            <a:endParaRPr b="0" i="0" sz="1850" u="none" cap="none" strike="noStrike">
              <a:solidFill>
                <a:srgbClr val="695D46"/>
              </a:solidFill>
              <a:latin typeface="Arial"/>
              <a:ea typeface="Arial"/>
              <a:cs typeface="Arial"/>
              <a:sym typeface="Arial"/>
            </a:endParaRPr>
          </a:p>
          <a:p>
            <a:pPr indent="-201930" lvl="0" marL="342900" marR="0" rtl="0" algn="l">
              <a:lnSpc>
                <a:spcPct val="80000"/>
              </a:lnSpc>
              <a:spcBef>
                <a:spcPts val="444"/>
              </a:spcBef>
              <a:spcAft>
                <a:spcPts val="0"/>
              </a:spcAft>
              <a:buClr>
                <a:srgbClr val="695D46"/>
              </a:buClr>
              <a:buSzPts val="2220"/>
              <a:buFont typeface="Arial"/>
              <a:buNone/>
            </a:pPr>
            <a:r>
              <a:t/>
            </a:r>
            <a:endParaRPr b="0" i="0" sz="2220" u="none" cap="none" strike="noStrike">
              <a:solidFill>
                <a:srgbClr val="695D46"/>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06"/>
          <p:cNvSpPr txBox="1"/>
          <p:nvPr>
            <p:ph type="title"/>
          </p:nvPr>
        </p:nvSpPr>
        <p:spPr>
          <a:xfrm>
            <a:off x="457200" y="274639"/>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4400"/>
              <a:buFont typeface="PT Sans Narrow"/>
              <a:buNone/>
            </a:pPr>
            <a:r>
              <a:rPr b="1" i="0" lang="en" sz="4400" u="none" cap="none" strike="noStrike">
                <a:solidFill>
                  <a:srgbClr val="EF6C00"/>
                </a:solidFill>
                <a:latin typeface="PT Sans Narrow"/>
                <a:ea typeface="PT Sans Narrow"/>
                <a:cs typeface="PT Sans Narrow"/>
                <a:sym typeface="PT Sans Narrow"/>
              </a:rPr>
              <a:t>Caching: Where</a:t>
            </a:r>
            <a:endParaRPr b="1" i="0" sz="4400" u="none" cap="none" strike="noStrike">
              <a:solidFill>
                <a:srgbClr val="EF6C00"/>
              </a:solidFill>
              <a:latin typeface="PT Sans Narrow"/>
              <a:ea typeface="PT Sans Narrow"/>
              <a:cs typeface="PT Sans Narrow"/>
              <a:sym typeface="PT Sans Narrow"/>
            </a:endParaRPr>
          </a:p>
        </p:txBody>
      </p:sp>
      <p:pic>
        <p:nvPicPr>
          <p:cNvPr id="1165" name="Google Shape;1165;p106"/>
          <p:cNvPicPr preferRelativeResize="0"/>
          <p:nvPr/>
        </p:nvPicPr>
        <p:blipFill rotWithShape="1">
          <a:blip r:embed="rId3">
            <a:alphaModFix/>
          </a:blip>
          <a:srcRect b="0" l="0" r="0" t="0"/>
          <a:stretch/>
        </p:blipFill>
        <p:spPr>
          <a:xfrm>
            <a:off x="2111828" y="1764689"/>
            <a:ext cx="6785725" cy="3387599"/>
          </a:xfrm>
          <a:prstGeom prst="rect">
            <a:avLst/>
          </a:prstGeom>
          <a:noFill/>
          <a:ln>
            <a:noFill/>
          </a:ln>
        </p:spPr>
      </p:pic>
      <p:sp>
        <p:nvSpPr>
          <p:cNvPr id="1166" name="Google Shape;1166;p106"/>
          <p:cNvSpPr txBox="1"/>
          <p:nvPr>
            <p:ph idx="1" type="body"/>
          </p:nvPr>
        </p:nvSpPr>
        <p:spPr>
          <a:xfrm>
            <a:off x="457200" y="1600201"/>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b="0" i="0" lang="en" sz="2400" u="none" cap="none" strike="noStrike">
                <a:solidFill>
                  <a:srgbClr val="695D46"/>
                </a:solidFill>
                <a:latin typeface="Avenir"/>
                <a:ea typeface="Avenir"/>
                <a:cs typeface="Avenir"/>
                <a:sym typeface="Avenir"/>
              </a:rPr>
              <a:t>Forward Proxies</a:t>
            </a:r>
            <a:endParaRPr b="0" i="0" sz="24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Avenir"/>
                <a:ea typeface="Avenir"/>
                <a:cs typeface="Avenir"/>
                <a:sym typeface="Avenir"/>
              </a:rPr>
              <a:t>Cache near the client</a:t>
            </a:r>
            <a:endParaRPr b="0" i="0" sz="2000" u="none" cap="none" strike="noStrike">
              <a:solidFill>
                <a:srgbClr val="695D46"/>
              </a:solidFill>
              <a:latin typeface="Open Sans"/>
              <a:ea typeface="Open Sans"/>
              <a:cs typeface="Open Sans"/>
              <a:sym typeface="Open Sans"/>
            </a:endParaRPr>
          </a:p>
          <a:p>
            <a:pPr indent="-342900" lvl="0" marL="342900" marR="0" rtl="0" algn="l">
              <a:lnSpc>
                <a:spcPct val="100000"/>
              </a:lnSpc>
              <a:spcBef>
                <a:spcPts val="480"/>
              </a:spcBef>
              <a:spcAft>
                <a:spcPts val="0"/>
              </a:spcAft>
              <a:buClr>
                <a:srgbClr val="695D46"/>
              </a:buClr>
              <a:buSzPts val="2400"/>
              <a:buFont typeface="Arial"/>
              <a:buChar char="•"/>
            </a:pPr>
            <a:r>
              <a:rPr b="0" i="0" lang="en" sz="2400" u="none" cap="none" strike="noStrike">
                <a:solidFill>
                  <a:srgbClr val="695D46"/>
                </a:solidFill>
                <a:latin typeface="Avenir"/>
                <a:ea typeface="Avenir"/>
                <a:cs typeface="Avenir"/>
                <a:sym typeface="Avenir"/>
              </a:rPr>
              <a:t>Reverse proxies</a:t>
            </a:r>
            <a:endParaRPr b="0" i="0" sz="24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Avenir"/>
                <a:ea typeface="Avenir"/>
                <a:cs typeface="Avenir"/>
                <a:sym typeface="Avenir"/>
              </a:rPr>
              <a:t>Reduce server load</a:t>
            </a:r>
            <a:endParaRPr b="0" i="0" sz="2000" u="none" cap="none" strike="noStrike">
              <a:solidFill>
                <a:srgbClr val="695D46"/>
              </a:solidFill>
              <a:latin typeface="Avenir"/>
              <a:ea typeface="Avenir"/>
              <a:cs typeface="Avenir"/>
              <a:sym typeface="Aveni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07"/>
          <p:cNvSpPr txBox="1"/>
          <p:nvPr>
            <p:ph type="title"/>
          </p:nvPr>
        </p:nvSpPr>
        <p:spPr>
          <a:xfrm>
            <a:off x="490250" y="701800"/>
            <a:ext cx="6227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DHCP, ARP</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8"/>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1400"/>
              <a:buFont typeface="PT Sans Narrow"/>
              <a:buNone/>
            </a:pPr>
            <a:r>
              <a:rPr b="1" i="0" lang="en" sz="4400" u="none" cap="none" strike="noStrike">
                <a:solidFill>
                  <a:srgbClr val="EF6C00"/>
                </a:solidFill>
                <a:latin typeface="PT Sans Narrow"/>
                <a:ea typeface="PT Sans Narrow"/>
                <a:cs typeface="PT Sans Narrow"/>
                <a:sym typeface="PT Sans Narrow"/>
              </a:rPr>
              <a:t>DHCP</a:t>
            </a:r>
            <a:endParaRPr b="1" i="0" sz="4400" u="none" cap="none" strike="noStrike">
              <a:solidFill>
                <a:srgbClr val="EF6C00"/>
              </a:solidFill>
              <a:latin typeface="PT Sans Narrow"/>
              <a:ea typeface="PT Sans Narrow"/>
              <a:cs typeface="PT Sans Narrow"/>
              <a:sym typeface="PT Sans Narrow"/>
            </a:endParaRPr>
          </a:p>
        </p:txBody>
      </p:sp>
      <p:sp>
        <p:nvSpPr>
          <p:cNvPr id="1177" name="Google Shape;1177;p108"/>
          <p:cNvSpPr txBox="1"/>
          <p:nvPr>
            <p:ph idx="1" type="body"/>
          </p:nvPr>
        </p:nvSpPr>
        <p:spPr>
          <a:xfrm>
            <a:off x="457200" y="1199098"/>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Enables a host to learn about its….</a:t>
            </a:r>
            <a:endParaRPr b="0" i="0" sz="24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Open Sans"/>
                <a:ea typeface="Open Sans"/>
                <a:cs typeface="Open Sans"/>
                <a:sym typeface="Open Sans"/>
              </a:rPr>
              <a:t>Own IP Address</a:t>
            </a:r>
            <a:endParaRPr b="0" i="0" sz="20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Open Sans"/>
                <a:ea typeface="Open Sans"/>
                <a:cs typeface="Open Sans"/>
                <a:sym typeface="Open Sans"/>
              </a:rPr>
              <a:t>Network Mask</a:t>
            </a:r>
            <a:endParaRPr b="0" i="0" sz="20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Open Sans"/>
                <a:ea typeface="Open Sans"/>
                <a:cs typeface="Open Sans"/>
                <a:sym typeface="Open Sans"/>
              </a:rPr>
              <a:t>First-hop router’s IP Address </a:t>
            </a:r>
            <a:endParaRPr b="0" i="0" sz="20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Open Sans"/>
                <a:ea typeface="Open Sans"/>
                <a:cs typeface="Open Sans"/>
                <a:sym typeface="Open Sans"/>
              </a:rPr>
              <a:t>DNS Server(s) IP Address(es)</a:t>
            </a:r>
            <a:endParaRPr b="0" i="0" sz="2000" u="none" cap="none" strike="noStrike">
              <a:solidFill>
                <a:srgbClr val="695D46"/>
              </a:solidFill>
              <a:latin typeface="Open Sans"/>
              <a:ea typeface="Open Sans"/>
              <a:cs typeface="Open Sans"/>
              <a:sym typeface="Open Sans"/>
            </a:endParaRPr>
          </a:p>
          <a:p>
            <a:pPr indent="0" lvl="1" marL="457200" marR="0" rtl="0" algn="l">
              <a:lnSpc>
                <a:spcPct val="100000"/>
              </a:lnSpc>
              <a:spcBef>
                <a:spcPts val="400"/>
              </a:spcBef>
              <a:spcAft>
                <a:spcPts val="0"/>
              </a:spcAft>
              <a:buClr>
                <a:srgbClr val="695D46"/>
              </a:buClr>
              <a:buSzPts val="2000"/>
              <a:buFont typeface="Arial"/>
              <a:buNone/>
            </a:pPr>
            <a:r>
              <a:t/>
            </a:r>
            <a:endParaRPr b="0" i="0" sz="2000" u="none" cap="none" strike="noStrike">
              <a:solidFill>
                <a:srgbClr val="695D46"/>
              </a:solidFill>
              <a:latin typeface="Open Sans"/>
              <a:ea typeface="Open Sans"/>
              <a:cs typeface="Open Sans"/>
              <a:sym typeface="Open Sans"/>
            </a:endParaRPr>
          </a:p>
        </p:txBody>
      </p:sp>
      <p:pic>
        <p:nvPicPr>
          <p:cNvPr descr="skd188256sdc.png" id="1178" name="Google Shape;1178;p108"/>
          <p:cNvPicPr preferRelativeResize="0"/>
          <p:nvPr/>
        </p:nvPicPr>
        <p:blipFill rotWithShape="1">
          <a:blip r:embed="rId3">
            <a:alphaModFix/>
          </a:blip>
          <a:srcRect b="0" l="0" r="0" t="0"/>
          <a:stretch/>
        </p:blipFill>
        <p:spPr>
          <a:xfrm>
            <a:off x="457201" y="3861536"/>
            <a:ext cx="1350774" cy="1162496"/>
          </a:xfrm>
          <a:prstGeom prst="rect">
            <a:avLst/>
          </a:prstGeom>
          <a:noFill/>
          <a:ln>
            <a:noFill/>
          </a:ln>
        </p:spPr>
      </p:pic>
      <p:sp>
        <p:nvSpPr>
          <p:cNvPr id="1179" name="Google Shape;1179;p108"/>
          <p:cNvSpPr/>
          <p:nvPr/>
        </p:nvSpPr>
        <p:spPr>
          <a:xfrm>
            <a:off x="5455355" y="3207201"/>
            <a:ext cx="3231468" cy="2652912"/>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0" name="Google Shape;1180;p108"/>
          <p:cNvSpPr/>
          <p:nvPr/>
        </p:nvSpPr>
        <p:spPr>
          <a:xfrm>
            <a:off x="2483555" y="4769556"/>
            <a:ext cx="28221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1" name="Google Shape;1181;p108"/>
          <p:cNvSpPr txBox="1"/>
          <p:nvPr/>
        </p:nvSpPr>
        <p:spPr>
          <a:xfrm>
            <a:off x="6180668" y="4141070"/>
            <a:ext cx="2031900" cy="5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dk1"/>
                </a:solidFill>
                <a:latin typeface="Calibri"/>
                <a:ea typeface="Calibri"/>
                <a:cs typeface="Calibri"/>
                <a:sym typeface="Calibri"/>
              </a:rPr>
              <a:t>INTERNET</a:t>
            </a:r>
            <a:endParaRPr b="0" i="0" sz="3000" u="none" cap="none" strike="noStrike">
              <a:solidFill>
                <a:schemeClr val="dk1"/>
              </a:solidFill>
              <a:latin typeface="Calibri"/>
              <a:ea typeface="Calibri"/>
              <a:cs typeface="Calibri"/>
              <a:sym typeface="Calibri"/>
            </a:endParaRPr>
          </a:p>
        </p:txBody>
      </p:sp>
      <p:sp>
        <p:nvSpPr>
          <p:cNvPr id="1182" name="Google Shape;1182;p108"/>
          <p:cNvSpPr txBox="1"/>
          <p:nvPr/>
        </p:nvSpPr>
        <p:spPr>
          <a:xfrm>
            <a:off x="2034352" y="3870424"/>
            <a:ext cx="4752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0" i="0" lang="en" sz="2600" u="none" cap="none" strike="noStrike">
                <a:solidFill>
                  <a:srgbClr val="FF6600"/>
                </a:solidFill>
                <a:latin typeface="Calibri"/>
                <a:ea typeface="Calibri"/>
                <a:cs typeface="Calibri"/>
                <a:sym typeface="Calibri"/>
              </a:rPr>
              <a:t>?</a:t>
            </a:r>
            <a:endParaRPr b="0" i="0" sz="2600" u="none" cap="none" strike="noStrike">
              <a:solidFill>
                <a:srgbClr val="FF6600"/>
              </a:solidFill>
              <a:latin typeface="Calibri"/>
              <a:ea typeface="Calibri"/>
              <a:cs typeface="Calibri"/>
              <a:sym typeface="Calibri"/>
            </a:endParaRPr>
          </a:p>
        </p:txBody>
      </p:sp>
      <p:sp>
        <p:nvSpPr>
          <p:cNvPr id="1183" name="Google Shape;1183;p108"/>
          <p:cNvSpPr txBox="1"/>
          <p:nvPr/>
        </p:nvSpPr>
        <p:spPr>
          <a:xfrm>
            <a:off x="1083734" y="3175000"/>
            <a:ext cx="4752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0" i="0" lang="en" sz="2600" u="none" cap="none" strike="noStrike">
                <a:solidFill>
                  <a:srgbClr val="FF6600"/>
                </a:solidFill>
                <a:latin typeface="Calibri"/>
                <a:ea typeface="Calibri"/>
                <a:cs typeface="Calibri"/>
                <a:sym typeface="Calibri"/>
              </a:rPr>
              <a:t>?</a:t>
            </a:r>
            <a:endParaRPr b="0" i="0" sz="2600" u="none" cap="none" strike="noStrike">
              <a:solidFill>
                <a:srgbClr val="FF6600"/>
              </a:solidFill>
              <a:latin typeface="Calibri"/>
              <a:ea typeface="Calibri"/>
              <a:cs typeface="Calibri"/>
              <a:sym typeface="Calibri"/>
            </a:endParaRPr>
          </a:p>
        </p:txBody>
      </p:sp>
      <p:sp>
        <p:nvSpPr>
          <p:cNvPr id="1184" name="Google Shape;1184;p108"/>
          <p:cNvSpPr txBox="1"/>
          <p:nvPr/>
        </p:nvSpPr>
        <p:spPr>
          <a:xfrm>
            <a:off x="1647710" y="3369093"/>
            <a:ext cx="4752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0" i="0" lang="en" sz="2600" u="none" cap="none" strike="noStrike">
                <a:solidFill>
                  <a:srgbClr val="FF6600"/>
                </a:solidFill>
                <a:latin typeface="Calibri"/>
                <a:ea typeface="Calibri"/>
                <a:cs typeface="Calibri"/>
                <a:sym typeface="Calibri"/>
              </a:rPr>
              <a:t>?</a:t>
            </a:r>
            <a:endParaRPr b="0" i="0" sz="2600" u="none" cap="none" strike="noStrike">
              <a:solidFill>
                <a:srgbClr val="FF6600"/>
              </a:solidFill>
              <a:latin typeface="Calibri"/>
              <a:ea typeface="Calibri"/>
              <a:cs typeface="Calibri"/>
              <a:sym typeface="Calibri"/>
            </a:endParaRPr>
          </a:p>
        </p:txBody>
      </p:sp>
      <p:sp>
        <p:nvSpPr>
          <p:cNvPr id="1185" name="Google Shape;1185;p108"/>
          <p:cNvSpPr txBox="1"/>
          <p:nvPr/>
        </p:nvSpPr>
        <p:spPr>
          <a:xfrm>
            <a:off x="2017890" y="5413946"/>
            <a:ext cx="4752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0" i="0" lang="en" sz="2600" u="none" cap="none" strike="noStrike">
                <a:solidFill>
                  <a:srgbClr val="FF6600"/>
                </a:solidFill>
                <a:latin typeface="Calibri"/>
                <a:ea typeface="Calibri"/>
                <a:cs typeface="Calibri"/>
                <a:sym typeface="Calibri"/>
              </a:rPr>
              <a:t>?</a:t>
            </a:r>
            <a:endParaRPr b="0" i="0" sz="2600" u="none" cap="none" strike="noStrike">
              <a:solidFill>
                <a:srgbClr val="FF6600"/>
              </a:solidFill>
              <a:latin typeface="Calibri"/>
              <a:ea typeface="Calibri"/>
              <a:cs typeface="Calibri"/>
              <a:sym typeface="Calibri"/>
            </a:endParaRPr>
          </a:p>
        </p:txBody>
      </p:sp>
      <p:sp>
        <p:nvSpPr>
          <p:cNvPr id="1186" name="Google Shape;1186;p108"/>
          <p:cNvSpPr txBox="1"/>
          <p:nvPr/>
        </p:nvSpPr>
        <p:spPr>
          <a:xfrm>
            <a:off x="608660" y="5720153"/>
            <a:ext cx="4752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0" i="0" lang="en" sz="2600" u="none" cap="none" strike="noStrike">
                <a:solidFill>
                  <a:srgbClr val="FF6600"/>
                </a:solidFill>
                <a:latin typeface="Calibri"/>
                <a:ea typeface="Calibri"/>
                <a:cs typeface="Calibri"/>
                <a:sym typeface="Calibri"/>
              </a:rPr>
              <a:t>?</a:t>
            </a:r>
            <a:endParaRPr b="0" i="0" sz="2600" u="none" cap="none" strike="noStrike">
              <a:solidFill>
                <a:srgbClr val="FF6600"/>
              </a:solidFill>
              <a:latin typeface="Calibri"/>
              <a:ea typeface="Calibri"/>
              <a:cs typeface="Calibri"/>
              <a:sym typeface="Calibri"/>
            </a:endParaRPr>
          </a:p>
        </p:txBody>
      </p:sp>
      <p:sp>
        <p:nvSpPr>
          <p:cNvPr id="1187" name="Google Shape;1187;p108"/>
          <p:cNvSpPr txBox="1"/>
          <p:nvPr/>
        </p:nvSpPr>
        <p:spPr>
          <a:xfrm>
            <a:off x="1321271" y="5581667"/>
            <a:ext cx="4752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0" i="0" lang="en" sz="2600" u="none" cap="none" strike="noStrike">
                <a:solidFill>
                  <a:srgbClr val="FF6600"/>
                </a:solidFill>
                <a:latin typeface="Calibri"/>
                <a:ea typeface="Calibri"/>
                <a:cs typeface="Calibri"/>
                <a:sym typeface="Calibri"/>
              </a:rPr>
              <a:t>?</a:t>
            </a:r>
            <a:endParaRPr b="0" i="0" sz="2600" u="none" cap="none" strike="noStrike">
              <a:solidFill>
                <a:srgbClr val="FF6600"/>
              </a:solidFill>
              <a:latin typeface="Calibri"/>
              <a:ea typeface="Calibri"/>
              <a:cs typeface="Calibri"/>
              <a:sym typeface="Calibri"/>
            </a:endParaRPr>
          </a:p>
        </p:txBody>
      </p:sp>
      <p:sp>
        <p:nvSpPr>
          <p:cNvPr id="1188" name="Google Shape;1188;p108"/>
          <p:cNvSpPr txBox="1"/>
          <p:nvPr/>
        </p:nvSpPr>
        <p:spPr>
          <a:xfrm>
            <a:off x="219664" y="3172178"/>
            <a:ext cx="4752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0" i="0" lang="en" sz="2600" u="none" cap="none" strike="noStrike">
                <a:solidFill>
                  <a:srgbClr val="FF6600"/>
                </a:solidFill>
                <a:latin typeface="Calibri"/>
                <a:ea typeface="Calibri"/>
                <a:cs typeface="Calibri"/>
                <a:sym typeface="Calibri"/>
              </a:rPr>
              <a:t>?</a:t>
            </a:r>
            <a:endParaRPr b="0" i="0" sz="2600" u="none" cap="none" strike="noStrike">
              <a:solidFill>
                <a:srgbClr val="FF6600"/>
              </a:solidFill>
              <a:latin typeface="Calibri"/>
              <a:ea typeface="Calibri"/>
              <a:cs typeface="Calibri"/>
              <a:sym typeface="Calibri"/>
            </a:endParaRPr>
          </a:p>
        </p:txBody>
      </p:sp>
      <p:sp>
        <p:nvSpPr>
          <p:cNvPr id="1189" name="Google Shape;1189;p108"/>
          <p:cNvSpPr/>
          <p:nvPr/>
        </p:nvSpPr>
        <p:spPr>
          <a:xfrm>
            <a:off x="8817425" y="98250"/>
            <a:ext cx="186300" cy="1764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09"/>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1400"/>
              <a:buFont typeface="PT Sans Narrow"/>
              <a:buNone/>
            </a:pPr>
            <a:r>
              <a:rPr b="1" i="0" lang="en" sz="4400" u="none" cap="none" strike="noStrike">
                <a:solidFill>
                  <a:srgbClr val="EF6C00"/>
                </a:solidFill>
                <a:latin typeface="PT Sans Narrow"/>
                <a:ea typeface="PT Sans Narrow"/>
                <a:cs typeface="PT Sans Narrow"/>
                <a:sym typeface="PT Sans Narrow"/>
              </a:rPr>
              <a:t>DHCP </a:t>
            </a:r>
            <a:r>
              <a:rPr lang="en"/>
              <a:t>Discovery</a:t>
            </a:r>
            <a:endParaRPr b="1" i="0" sz="4400" u="none" cap="none" strike="noStrike">
              <a:solidFill>
                <a:srgbClr val="EF6C00"/>
              </a:solidFill>
              <a:latin typeface="PT Sans Narrow"/>
              <a:ea typeface="PT Sans Narrow"/>
              <a:cs typeface="PT Sans Narrow"/>
              <a:sym typeface="PT Sans Narrow"/>
            </a:endParaRPr>
          </a:p>
        </p:txBody>
      </p:sp>
      <p:sp>
        <p:nvSpPr>
          <p:cNvPr id="1195" name="Google Shape;1195;p109"/>
          <p:cNvSpPr txBox="1"/>
          <p:nvPr>
            <p:ph idx="1" type="body"/>
          </p:nvPr>
        </p:nvSpPr>
        <p:spPr>
          <a:xfrm>
            <a:off x="457199" y="1199098"/>
            <a:ext cx="8418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DHCP server(s) located on same local network as host</a:t>
            </a:r>
            <a:endParaRPr b="0" i="0" sz="2400" u="none" cap="none" strike="noStrike">
              <a:solidFill>
                <a:srgbClr val="695D46"/>
              </a:solidFill>
              <a:latin typeface="Open Sans"/>
              <a:ea typeface="Open Sans"/>
              <a:cs typeface="Open Sans"/>
              <a:sym typeface="Open Sans"/>
            </a:endParaRPr>
          </a:p>
          <a:p>
            <a:pPr indent="-342900" lvl="0" marL="342900" marR="0" rtl="0" algn="l">
              <a:lnSpc>
                <a:spcPct val="100000"/>
              </a:lnSpc>
              <a:spcBef>
                <a:spcPts val="48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Host initially broadcasts </a:t>
            </a:r>
            <a:r>
              <a:rPr b="1" i="0" lang="en" sz="2400" u="none" cap="none" strike="noStrike">
                <a:solidFill>
                  <a:srgbClr val="695D46"/>
                </a:solidFill>
                <a:latin typeface="Open Sans"/>
                <a:ea typeface="Open Sans"/>
                <a:cs typeface="Open Sans"/>
                <a:sym typeface="Open Sans"/>
              </a:rPr>
              <a:t>discover</a:t>
            </a:r>
            <a:r>
              <a:rPr b="0" i="0" lang="en" sz="2400" u="none" cap="none" strike="noStrike">
                <a:solidFill>
                  <a:srgbClr val="695D46"/>
                </a:solidFill>
                <a:latin typeface="Open Sans"/>
                <a:ea typeface="Open Sans"/>
                <a:cs typeface="Open Sans"/>
                <a:sym typeface="Open Sans"/>
              </a:rPr>
              <a:t> message  </a:t>
            </a:r>
            <a:endParaRPr b="0" i="0" sz="2400" u="none" cap="none" strike="noStrike">
              <a:solidFill>
                <a:srgbClr val="695D46"/>
              </a:solidFill>
              <a:latin typeface="Open Sans"/>
              <a:ea typeface="Open Sans"/>
              <a:cs typeface="Open Sans"/>
              <a:sym typeface="Open Sans"/>
            </a:endParaRPr>
          </a:p>
          <a:p>
            <a:pPr indent="-190500" lvl="0" marL="342900" marR="0" rtl="0" algn="l">
              <a:lnSpc>
                <a:spcPct val="100000"/>
              </a:lnSpc>
              <a:spcBef>
                <a:spcPts val="480"/>
              </a:spcBef>
              <a:spcAft>
                <a:spcPts val="0"/>
              </a:spcAft>
              <a:buClr>
                <a:srgbClr val="695D46"/>
              </a:buClr>
              <a:buSzPts val="2400"/>
              <a:buFont typeface="Arial"/>
              <a:buNone/>
            </a:pPr>
            <a:r>
              <a:t/>
            </a:r>
            <a:endParaRPr b="0" i="0" sz="2400" u="none" cap="none" strike="noStrike">
              <a:solidFill>
                <a:srgbClr val="695D46"/>
              </a:solidFill>
              <a:latin typeface="Open Sans"/>
              <a:ea typeface="Open Sans"/>
              <a:cs typeface="Open Sans"/>
              <a:sym typeface="Open Sans"/>
            </a:endParaRPr>
          </a:p>
        </p:txBody>
      </p:sp>
      <p:pic>
        <p:nvPicPr>
          <p:cNvPr descr="skd188256sdc.png" id="1196" name="Google Shape;1196;p109"/>
          <p:cNvPicPr preferRelativeResize="0"/>
          <p:nvPr/>
        </p:nvPicPr>
        <p:blipFill rotWithShape="1">
          <a:blip r:embed="rId3">
            <a:alphaModFix/>
          </a:blip>
          <a:srcRect b="0" l="0" r="0" t="0"/>
          <a:stretch/>
        </p:blipFill>
        <p:spPr>
          <a:xfrm>
            <a:off x="457199" y="4510647"/>
            <a:ext cx="1350774" cy="1162496"/>
          </a:xfrm>
          <a:prstGeom prst="rect">
            <a:avLst/>
          </a:prstGeom>
          <a:noFill/>
          <a:ln>
            <a:noFill/>
          </a:ln>
        </p:spPr>
      </p:pic>
      <p:sp>
        <p:nvSpPr>
          <p:cNvPr id="1197" name="Google Shape;1197;p109"/>
          <p:cNvSpPr/>
          <p:nvPr/>
        </p:nvSpPr>
        <p:spPr>
          <a:xfrm>
            <a:off x="4356127" y="4223088"/>
            <a:ext cx="3231468" cy="2355156"/>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Calibri"/>
                <a:ea typeface="Calibri"/>
                <a:cs typeface="Calibri"/>
                <a:sym typeface="Calibri"/>
              </a:rPr>
              <a:t>Local Network</a:t>
            </a:r>
            <a:endParaRPr b="0" i="0" sz="3000" u="none" cap="none" strike="noStrike">
              <a:solidFill>
                <a:schemeClr val="lt1"/>
              </a:solidFill>
              <a:latin typeface="Calibri"/>
              <a:ea typeface="Calibri"/>
              <a:cs typeface="Calibri"/>
              <a:sym typeface="Calibri"/>
            </a:endParaRPr>
          </a:p>
        </p:txBody>
      </p:sp>
      <p:sp>
        <p:nvSpPr>
          <p:cNvPr id="1198" name="Google Shape;1198;p109"/>
          <p:cNvSpPr/>
          <p:nvPr/>
        </p:nvSpPr>
        <p:spPr>
          <a:xfrm>
            <a:off x="2483555" y="5400623"/>
            <a:ext cx="16932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9" name="Google Shape;1199;p109"/>
          <p:cNvSpPr/>
          <p:nvPr/>
        </p:nvSpPr>
        <p:spPr>
          <a:xfrm rot="-5400000">
            <a:off x="5519143" y="3771459"/>
            <a:ext cx="7080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0" name="Google Shape;1200;p109"/>
          <p:cNvSpPr txBox="1"/>
          <p:nvPr/>
        </p:nvSpPr>
        <p:spPr>
          <a:xfrm>
            <a:off x="6947140" y="2627110"/>
            <a:ext cx="1642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DHCP Server</a:t>
            </a:r>
            <a:endParaRPr b="0" i="0" sz="1800" u="none" cap="none" strike="noStrike">
              <a:solidFill>
                <a:schemeClr val="dk1"/>
              </a:solidFill>
              <a:latin typeface="Calibri"/>
              <a:ea typeface="Calibri"/>
              <a:cs typeface="Calibri"/>
              <a:sym typeface="Calibri"/>
            </a:endParaRPr>
          </a:p>
        </p:txBody>
      </p:sp>
      <p:pic>
        <p:nvPicPr>
          <p:cNvPr descr="box.png" id="1201" name="Google Shape;1201;p109"/>
          <p:cNvPicPr preferRelativeResize="0"/>
          <p:nvPr/>
        </p:nvPicPr>
        <p:blipFill rotWithShape="1">
          <a:blip r:embed="rId4">
            <a:alphaModFix/>
          </a:blip>
          <a:srcRect b="0" l="0" r="0" t="0"/>
          <a:stretch/>
        </p:blipFill>
        <p:spPr>
          <a:xfrm>
            <a:off x="2481010" y="4945131"/>
            <a:ext cx="313183" cy="313183"/>
          </a:xfrm>
          <a:prstGeom prst="rect">
            <a:avLst/>
          </a:prstGeom>
          <a:noFill/>
          <a:ln>
            <a:noFill/>
          </a:ln>
        </p:spPr>
      </p:pic>
      <p:pic>
        <p:nvPicPr>
          <p:cNvPr descr="box.png" id="1202" name="Google Shape;1202;p109"/>
          <p:cNvPicPr preferRelativeResize="0"/>
          <p:nvPr/>
        </p:nvPicPr>
        <p:blipFill rotWithShape="1">
          <a:blip r:embed="rId4">
            <a:alphaModFix/>
          </a:blip>
          <a:srcRect b="0" l="0" r="0" t="0"/>
          <a:stretch/>
        </p:blipFill>
        <p:spPr>
          <a:xfrm>
            <a:off x="5774292" y="5877461"/>
            <a:ext cx="313183" cy="313183"/>
          </a:xfrm>
          <a:prstGeom prst="rect">
            <a:avLst/>
          </a:prstGeom>
          <a:noFill/>
          <a:ln>
            <a:noFill/>
          </a:ln>
        </p:spPr>
      </p:pic>
      <p:pic>
        <p:nvPicPr>
          <p:cNvPr descr="box.png" id="1203" name="Google Shape;1203;p109"/>
          <p:cNvPicPr preferRelativeResize="0"/>
          <p:nvPr/>
        </p:nvPicPr>
        <p:blipFill rotWithShape="1">
          <a:blip r:embed="rId4">
            <a:alphaModFix/>
          </a:blip>
          <a:srcRect b="0" l="0" r="0" t="0"/>
          <a:stretch/>
        </p:blipFill>
        <p:spPr>
          <a:xfrm>
            <a:off x="6553200" y="5715000"/>
            <a:ext cx="313183" cy="313183"/>
          </a:xfrm>
          <a:prstGeom prst="rect">
            <a:avLst/>
          </a:prstGeom>
          <a:noFill/>
          <a:ln>
            <a:noFill/>
          </a:ln>
        </p:spPr>
      </p:pic>
      <p:pic>
        <p:nvPicPr>
          <p:cNvPr descr="box.png" id="1204" name="Google Shape;1204;p109"/>
          <p:cNvPicPr preferRelativeResize="0"/>
          <p:nvPr/>
        </p:nvPicPr>
        <p:blipFill rotWithShape="1">
          <a:blip r:embed="rId4">
            <a:alphaModFix/>
          </a:blip>
          <a:srcRect b="0" l="0" r="0" t="0"/>
          <a:stretch/>
        </p:blipFill>
        <p:spPr>
          <a:xfrm>
            <a:off x="6134953" y="4207215"/>
            <a:ext cx="313183" cy="313183"/>
          </a:xfrm>
          <a:prstGeom prst="rect">
            <a:avLst/>
          </a:prstGeom>
          <a:noFill/>
          <a:ln>
            <a:noFill/>
          </a:ln>
        </p:spPr>
      </p:pic>
      <p:pic>
        <p:nvPicPr>
          <p:cNvPr descr="box.png" id="1205" name="Google Shape;1205;p109"/>
          <p:cNvPicPr preferRelativeResize="0"/>
          <p:nvPr/>
        </p:nvPicPr>
        <p:blipFill rotWithShape="1">
          <a:blip r:embed="rId4">
            <a:alphaModFix/>
          </a:blip>
          <a:srcRect b="0" l="0" r="0" t="0"/>
          <a:stretch/>
        </p:blipFill>
        <p:spPr>
          <a:xfrm>
            <a:off x="7067123" y="4982377"/>
            <a:ext cx="313183" cy="313183"/>
          </a:xfrm>
          <a:prstGeom prst="rect">
            <a:avLst/>
          </a:prstGeom>
          <a:noFill/>
          <a:ln>
            <a:noFill/>
          </a:ln>
        </p:spPr>
      </p:pic>
      <p:sp>
        <p:nvSpPr>
          <p:cNvPr id="1206" name="Google Shape;1206;p109"/>
          <p:cNvSpPr/>
          <p:nvPr/>
        </p:nvSpPr>
        <p:spPr>
          <a:xfrm>
            <a:off x="4350453" y="5273445"/>
            <a:ext cx="2716800" cy="1932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7" name="Google Shape;1207;p109"/>
          <p:cNvSpPr/>
          <p:nvPr/>
        </p:nvSpPr>
        <p:spPr>
          <a:xfrm flipH="1" rot="9015227">
            <a:off x="4331273" y="4806514"/>
            <a:ext cx="1598076" cy="171726"/>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8" name="Google Shape;1208;p109"/>
          <p:cNvSpPr/>
          <p:nvPr/>
        </p:nvSpPr>
        <p:spPr>
          <a:xfrm rot="755123">
            <a:off x="4518182" y="5653165"/>
            <a:ext cx="2043193" cy="149129"/>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9" name="Google Shape;1209;p109"/>
          <p:cNvSpPr/>
          <p:nvPr/>
        </p:nvSpPr>
        <p:spPr>
          <a:xfrm rot="1542149">
            <a:off x="4429372" y="5758949"/>
            <a:ext cx="1381376" cy="147464"/>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0" name="Google Shape;1210;p109"/>
          <p:cNvSpPr txBox="1"/>
          <p:nvPr/>
        </p:nvSpPr>
        <p:spPr>
          <a:xfrm>
            <a:off x="338667" y="2777643"/>
            <a:ext cx="34854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IP Address: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Subnet Mask: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First-hop Router IP Address: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DNS IP Address: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1" name="Google Shape;1211;p109"/>
          <p:cNvSpPr/>
          <p:nvPr/>
        </p:nvSpPr>
        <p:spPr>
          <a:xfrm>
            <a:off x="5157159" y="2136217"/>
            <a:ext cx="1234200" cy="1282800"/>
          </a:xfrm>
          <a:prstGeom prst="can">
            <a:avLst>
              <a:gd fmla="val 25000" name="adj"/>
            </a:avLst>
          </a:prstGeom>
          <a:solidFill>
            <a:schemeClr val="lt2"/>
          </a:solidFill>
          <a:ln cap="flat" cmpd="sng" w="9525">
            <a:solidFill>
              <a:schemeClr val="lt2"/>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10"/>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1400"/>
              <a:buFont typeface="PT Sans Narrow"/>
              <a:buNone/>
            </a:pPr>
            <a:r>
              <a:rPr b="1" i="0" lang="en" sz="4400" u="none" cap="none" strike="noStrike">
                <a:solidFill>
                  <a:srgbClr val="EF6C00"/>
                </a:solidFill>
                <a:latin typeface="PT Sans Narrow"/>
                <a:ea typeface="PT Sans Narrow"/>
                <a:cs typeface="PT Sans Narrow"/>
                <a:sym typeface="PT Sans Narrow"/>
              </a:rPr>
              <a:t>DHCP Offer</a:t>
            </a:r>
            <a:endParaRPr b="1" i="0" sz="4400" u="none" cap="none" strike="noStrike">
              <a:solidFill>
                <a:srgbClr val="EF6C00"/>
              </a:solidFill>
              <a:latin typeface="PT Sans Narrow"/>
              <a:ea typeface="PT Sans Narrow"/>
              <a:cs typeface="PT Sans Narrow"/>
              <a:sym typeface="PT Sans Narrow"/>
            </a:endParaRPr>
          </a:p>
        </p:txBody>
      </p:sp>
      <p:sp>
        <p:nvSpPr>
          <p:cNvPr id="1217" name="Google Shape;1217;p110"/>
          <p:cNvSpPr txBox="1"/>
          <p:nvPr>
            <p:ph idx="1" type="body"/>
          </p:nvPr>
        </p:nvSpPr>
        <p:spPr>
          <a:xfrm>
            <a:off x="457199" y="1199098"/>
            <a:ext cx="8418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DHCP server(s) responds by broadcasting </a:t>
            </a:r>
            <a:r>
              <a:rPr b="1" i="0" lang="en" sz="2400" u="none" cap="none" strike="noStrike">
                <a:solidFill>
                  <a:srgbClr val="695D46"/>
                </a:solidFill>
                <a:latin typeface="Open Sans"/>
                <a:ea typeface="Open Sans"/>
                <a:cs typeface="Open Sans"/>
                <a:sym typeface="Open Sans"/>
              </a:rPr>
              <a:t>offer</a:t>
            </a:r>
            <a:r>
              <a:rPr b="0" i="0" lang="en" sz="2400" u="none" cap="none" strike="noStrike">
                <a:solidFill>
                  <a:srgbClr val="695D46"/>
                </a:solidFill>
                <a:latin typeface="Open Sans"/>
                <a:ea typeface="Open Sans"/>
                <a:cs typeface="Open Sans"/>
                <a:sym typeface="Open Sans"/>
              </a:rPr>
              <a:t> message</a:t>
            </a:r>
            <a:endParaRPr b="0" i="0" sz="2400" u="none" cap="none" strike="noStrike">
              <a:solidFill>
                <a:srgbClr val="695D46"/>
              </a:solidFill>
              <a:latin typeface="Open Sans"/>
              <a:ea typeface="Open Sans"/>
              <a:cs typeface="Open Sans"/>
              <a:sym typeface="Open Sans"/>
            </a:endParaRPr>
          </a:p>
          <a:p>
            <a:pPr indent="-342900" lvl="0" marL="342900" marR="0" rtl="0" algn="l">
              <a:lnSpc>
                <a:spcPct val="100000"/>
              </a:lnSpc>
              <a:spcBef>
                <a:spcPts val="48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Message includes assigned IP address, network mask, first-hop router address, DNS server addresses</a:t>
            </a:r>
            <a:endParaRPr b="0" i="0" sz="2400" u="none" cap="none" strike="noStrike">
              <a:solidFill>
                <a:srgbClr val="695D46"/>
              </a:solidFill>
              <a:latin typeface="Open Sans"/>
              <a:ea typeface="Open Sans"/>
              <a:cs typeface="Open Sans"/>
              <a:sym typeface="Open Sans"/>
            </a:endParaRPr>
          </a:p>
          <a:p>
            <a:pPr indent="-190500" lvl="0" marL="342900" marR="0" rtl="0" algn="l">
              <a:lnSpc>
                <a:spcPct val="100000"/>
              </a:lnSpc>
              <a:spcBef>
                <a:spcPts val="480"/>
              </a:spcBef>
              <a:spcAft>
                <a:spcPts val="0"/>
              </a:spcAft>
              <a:buClr>
                <a:srgbClr val="695D46"/>
              </a:buClr>
              <a:buSzPts val="2400"/>
              <a:buFont typeface="Arial"/>
              <a:buNone/>
            </a:pPr>
            <a:r>
              <a:t/>
            </a:r>
            <a:endParaRPr b="0" i="0" sz="2400" u="none" cap="none" strike="noStrike">
              <a:solidFill>
                <a:srgbClr val="695D46"/>
              </a:solidFill>
              <a:latin typeface="Open Sans"/>
              <a:ea typeface="Open Sans"/>
              <a:cs typeface="Open Sans"/>
              <a:sym typeface="Open Sans"/>
            </a:endParaRPr>
          </a:p>
        </p:txBody>
      </p:sp>
      <p:pic>
        <p:nvPicPr>
          <p:cNvPr descr="skd188256sdc.png" id="1218" name="Google Shape;1218;p110"/>
          <p:cNvPicPr preferRelativeResize="0"/>
          <p:nvPr/>
        </p:nvPicPr>
        <p:blipFill rotWithShape="1">
          <a:blip r:embed="rId3">
            <a:alphaModFix/>
          </a:blip>
          <a:srcRect b="0" l="0" r="0" t="0"/>
          <a:stretch/>
        </p:blipFill>
        <p:spPr>
          <a:xfrm>
            <a:off x="457199" y="4510647"/>
            <a:ext cx="1350774" cy="1162496"/>
          </a:xfrm>
          <a:prstGeom prst="rect">
            <a:avLst/>
          </a:prstGeom>
          <a:noFill/>
          <a:ln>
            <a:noFill/>
          </a:ln>
        </p:spPr>
      </p:pic>
      <p:sp>
        <p:nvSpPr>
          <p:cNvPr id="1219" name="Google Shape;1219;p110"/>
          <p:cNvSpPr/>
          <p:nvPr/>
        </p:nvSpPr>
        <p:spPr>
          <a:xfrm>
            <a:off x="4356127" y="4510647"/>
            <a:ext cx="3231468" cy="2067552"/>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Calibri"/>
                <a:ea typeface="Calibri"/>
                <a:cs typeface="Calibri"/>
                <a:sym typeface="Calibri"/>
              </a:rPr>
              <a:t>Local Network</a:t>
            </a:r>
            <a:endParaRPr b="0" i="0" sz="3000" u="none" cap="none" strike="noStrike">
              <a:solidFill>
                <a:schemeClr val="lt1"/>
              </a:solidFill>
              <a:latin typeface="Calibri"/>
              <a:ea typeface="Calibri"/>
              <a:cs typeface="Calibri"/>
              <a:sym typeface="Calibri"/>
            </a:endParaRPr>
          </a:p>
        </p:txBody>
      </p:sp>
      <p:sp>
        <p:nvSpPr>
          <p:cNvPr id="1220" name="Google Shape;1220;p110"/>
          <p:cNvSpPr/>
          <p:nvPr/>
        </p:nvSpPr>
        <p:spPr>
          <a:xfrm rot="10800000">
            <a:off x="2483688" y="5400478"/>
            <a:ext cx="16932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1" name="Google Shape;1221;p110"/>
          <p:cNvSpPr/>
          <p:nvPr/>
        </p:nvSpPr>
        <p:spPr>
          <a:xfrm rot="5400000">
            <a:off x="5617777" y="4057795"/>
            <a:ext cx="7080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2" name="Google Shape;1222;p110"/>
          <p:cNvSpPr txBox="1"/>
          <p:nvPr/>
        </p:nvSpPr>
        <p:spPr>
          <a:xfrm>
            <a:off x="6947140" y="2840640"/>
            <a:ext cx="1642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DHCP Server</a:t>
            </a:r>
            <a:endParaRPr b="0" i="0" sz="1800" u="none" cap="none" strike="noStrike">
              <a:solidFill>
                <a:schemeClr val="dk1"/>
              </a:solidFill>
              <a:latin typeface="Calibri"/>
              <a:ea typeface="Calibri"/>
              <a:cs typeface="Calibri"/>
              <a:sym typeface="Calibri"/>
            </a:endParaRPr>
          </a:p>
        </p:txBody>
      </p:sp>
      <p:pic>
        <p:nvPicPr>
          <p:cNvPr descr="box.png" id="1223" name="Google Shape;1223;p110"/>
          <p:cNvPicPr preferRelativeResize="0"/>
          <p:nvPr/>
        </p:nvPicPr>
        <p:blipFill rotWithShape="1">
          <a:blip r:embed="rId4">
            <a:alphaModFix/>
          </a:blip>
          <a:srcRect b="0" l="0" r="0" t="0"/>
          <a:stretch/>
        </p:blipFill>
        <p:spPr>
          <a:xfrm>
            <a:off x="5356046" y="3751768"/>
            <a:ext cx="313183" cy="313183"/>
          </a:xfrm>
          <a:prstGeom prst="rect">
            <a:avLst/>
          </a:prstGeom>
          <a:noFill/>
          <a:ln>
            <a:noFill/>
          </a:ln>
        </p:spPr>
      </p:pic>
      <p:sp>
        <p:nvSpPr>
          <p:cNvPr id="1224" name="Google Shape;1224;p110"/>
          <p:cNvSpPr txBox="1"/>
          <p:nvPr/>
        </p:nvSpPr>
        <p:spPr>
          <a:xfrm>
            <a:off x="338667" y="2777643"/>
            <a:ext cx="34854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IP Address: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Subnet Mask: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First-hop Router IP Address: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DNS IP Address: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5" name="Google Shape;1225;p110"/>
          <p:cNvSpPr txBox="1"/>
          <p:nvPr/>
        </p:nvSpPr>
        <p:spPr>
          <a:xfrm>
            <a:off x="338664" y="2762130"/>
            <a:ext cx="51912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IP Address: 212.0.0.0 (tentative)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Subnet Mask: /8 (tentative)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First-hop Router IP Address: 212.2.3.0 (tentative)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DNS IP Address: 212.4.7.8 (tentative)</a:t>
            </a:r>
            <a:endParaRPr b="0" i="0" sz="1800" u="none" cap="none" strike="noStrike">
              <a:solidFill>
                <a:schemeClr val="dk1"/>
              </a:solidFill>
              <a:latin typeface="Calibri"/>
              <a:ea typeface="Calibri"/>
              <a:cs typeface="Calibri"/>
              <a:sym typeface="Calibri"/>
            </a:endParaRPr>
          </a:p>
        </p:txBody>
      </p:sp>
      <p:sp>
        <p:nvSpPr>
          <p:cNvPr id="1226" name="Google Shape;1226;p110"/>
          <p:cNvSpPr/>
          <p:nvPr/>
        </p:nvSpPr>
        <p:spPr>
          <a:xfrm rot="5400000">
            <a:off x="5476628" y="5131155"/>
            <a:ext cx="9903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box.png" id="1227" name="Google Shape;1227;p110"/>
          <p:cNvPicPr preferRelativeResize="0"/>
          <p:nvPr/>
        </p:nvPicPr>
        <p:blipFill rotWithShape="1">
          <a:blip r:embed="rId4">
            <a:alphaModFix/>
          </a:blip>
          <a:srcRect b="0" l="0" r="0" t="0"/>
          <a:stretch/>
        </p:blipFill>
        <p:spPr>
          <a:xfrm>
            <a:off x="4704631" y="5306932"/>
            <a:ext cx="313183" cy="313183"/>
          </a:xfrm>
          <a:prstGeom prst="rect">
            <a:avLst/>
          </a:prstGeom>
          <a:noFill/>
          <a:ln>
            <a:noFill/>
          </a:ln>
        </p:spPr>
      </p:pic>
      <p:pic>
        <p:nvPicPr>
          <p:cNvPr descr="box.png" id="1228" name="Google Shape;1228;p110"/>
          <p:cNvPicPr preferRelativeResize="0"/>
          <p:nvPr/>
        </p:nvPicPr>
        <p:blipFill rotWithShape="1">
          <a:blip r:embed="rId4">
            <a:alphaModFix/>
          </a:blip>
          <a:srcRect b="0" l="0" r="0" t="0"/>
          <a:stretch/>
        </p:blipFill>
        <p:spPr>
          <a:xfrm>
            <a:off x="6738017" y="5162509"/>
            <a:ext cx="313183" cy="313183"/>
          </a:xfrm>
          <a:prstGeom prst="rect">
            <a:avLst/>
          </a:prstGeom>
          <a:noFill/>
          <a:ln>
            <a:noFill/>
          </a:ln>
        </p:spPr>
      </p:pic>
      <p:pic>
        <p:nvPicPr>
          <p:cNvPr descr="box.png" id="1229" name="Google Shape;1229;p110"/>
          <p:cNvPicPr preferRelativeResize="0"/>
          <p:nvPr/>
        </p:nvPicPr>
        <p:blipFill rotWithShape="1">
          <a:blip r:embed="rId4">
            <a:alphaModFix/>
          </a:blip>
          <a:srcRect b="0" l="0" r="0" t="0"/>
          <a:stretch/>
        </p:blipFill>
        <p:spPr>
          <a:xfrm>
            <a:off x="5861505" y="5877578"/>
            <a:ext cx="313183" cy="313183"/>
          </a:xfrm>
          <a:prstGeom prst="rect">
            <a:avLst/>
          </a:prstGeom>
          <a:noFill/>
          <a:ln>
            <a:noFill/>
          </a:ln>
        </p:spPr>
      </p:pic>
      <p:sp>
        <p:nvSpPr>
          <p:cNvPr id="1230" name="Google Shape;1230;p110"/>
          <p:cNvSpPr/>
          <p:nvPr/>
        </p:nvSpPr>
        <p:spPr>
          <a:xfrm flipH="1" rot="-7826645">
            <a:off x="5994586" y="4867802"/>
            <a:ext cx="699701" cy="305157"/>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1" name="Google Shape;1231;p110"/>
          <p:cNvSpPr/>
          <p:nvPr/>
        </p:nvSpPr>
        <p:spPr>
          <a:xfrm rot="7678616">
            <a:off x="4972261" y="5016416"/>
            <a:ext cx="990665" cy="197496"/>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2" name="Google Shape;1232;p110"/>
          <p:cNvSpPr/>
          <p:nvPr/>
        </p:nvSpPr>
        <p:spPr>
          <a:xfrm>
            <a:off x="5354724" y="2815472"/>
            <a:ext cx="1028700" cy="902100"/>
          </a:xfrm>
          <a:prstGeom prst="can">
            <a:avLst>
              <a:gd fmla="val 25000" name="adj"/>
            </a:avLst>
          </a:prstGeom>
          <a:solidFill>
            <a:schemeClr val="lt2"/>
          </a:solidFill>
          <a:ln cap="flat" cmpd="sng" w="9525">
            <a:solidFill>
              <a:schemeClr val="lt2"/>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2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11"/>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1400"/>
              <a:buFont typeface="PT Sans Narrow"/>
              <a:buNone/>
            </a:pPr>
            <a:r>
              <a:rPr b="1" i="0" lang="en" sz="4400" u="none" cap="none" strike="noStrike">
                <a:solidFill>
                  <a:srgbClr val="EF6C00"/>
                </a:solidFill>
                <a:latin typeface="PT Sans Narrow"/>
                <a:ea typeface="PT Sans Narrow"/>
                <a:cs typeface="PT Sans Narrow"/>
                <a:sym typeface="PT Sans Narrow"/>
              </a:rPr>
              <a:t>DHCP Request</a:t>
            </a:r>
            <a:endParaRPr b="1" i="0" sz="4400" u="none" cap="none" strike="noStrike">
              <a:solidFill>
                <a:srgbClr val="EF6C00"/>
              </a:solidFill>
              <a:latin typeface="PT Sans Narrow"/>
              <a:ea typeface="PT Sans Narrow"/>
              <a:cs typeface="PT Sans Narrow"/>
              <a:sym typeface="PT Sans Narrow"/>
            </a:endParaRPr>
          </a:p>
        </p:txBody>
      </p:sp>
      <p:sp>
        <p:nvSpPr>
          <p:cNvPr id="1238" name="Google Shape;1238;p111"/>
          <p:cNvSpPr txBox="1"/>
          <p:nvPr>
            <p:ph idx="1" type="body"/>
          </p:nvPr>
        </p:nvSpPr>
        <p:spPr>
          <a:xfrm>
            <a:off x="457199" y="1199098"/>
            <a:ext cx="8418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Host responds by broadcasting </a:t>
            </a:r>
            <a:r>
              <a:rPr b="1" i="0" lang="en" sz="2400" u="none" cap="none" strike="noStrike">
                <a:solidFill>
                  <a:srgbClr val="695D46"/>
                </a:solidFill>
                <a:latin typeface="Open Sans"/>
                <a:ea typeface="Open Sans"/>
                <a:cs typeface="Open Sans"/>
                <a:sym typeface="Open Sans"/>
              </a:rPr>
              <a:t>request</a:t>
            </a:r>
            <a:r>
              <a:rPr b="0" i="0" lang="en" sz="2400" u="none" cap="none" strike="noStrike">
                <a:solidFill>
                  <a:srgbClr val="695D46"/>
                </a:solidFill>
                <a:latin typeface="Open Sans"/>
                <a:ea typeface="Open Sans"/>
                <a:cs typeface="Open Sans"/>
                <a:sym typeface="Open Sans"/>
              </a:rPr>
              <a:t> message</a:t>
            </a:r>
            <a:endParaRPr b="0" i="0" sz="2400" u="none" cap="none" strike="noStrike">
              <a:solidFill>
                <a:srgbClr val="695D46"/>
              </a:solidFill>
              <a:latin typeface="Open Sans"/>
              <a:ea typeface="Open Sans"/>
              <a:cs typeface="Open Sans"/>
              <a:sym typeface="Open Sans"/>
            </a:endParaRPr>
          </a:p>
          <a:p>
            <a:pPr indent="-342900" lvl="0" marL="342900" marR="0" rtl="0" algn="l">
              <a:lnSpc>
                <a:spcPct val="100000"/>
              </a:lnSpc>
              <a:spcBef>
                <a:spcPts val="48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This message identifies which offer was accepted (helps when there are multiple local DHCP servers) </a:t>
            </a:r>
            <a:endParaRPr b="0" i="0" sz="2400" u="none" cap="none" strike="noStrike">
              <a:solidFill>
                <a:srgbClr val="695D46"/>
              </a:solidFill>
              <a:latin typeface="Open Sans"/>
              <a:ea typeface="Open Sans"/>
              <a:cs typeface="Open Sans"/>
              <a:sym typeface="Open Sans"/>
            </a:endParaRPr>
          </a:p>
        </p:txBody>
      </p:sp>
      <p:pic>
        <p:nvPicPr>
          <p:cNvPr descr="skd188256sdc.png" id="1239" name="Google Shape;1239;p111"/>
          <p:cNvPicPr preferRelativeResize="0"/>
          <p:nvPr/>
        </p:nvPicPr>
        <p:blipFill rotWithShape="1">
          <a:blip r:embed="rId3">
            <a:alphaModFix/>
          </a:blip>
          <a:srcRect b="0" l="0" r="0" t="0"/>
          <a:stretch/>
        </p:blipFill>
        <p:spPr>
          <a:xfrm>
            <a:off x="457199" y="4510647"/>
            <a:ext cx="1350774" cy="1162496"/>
          </a:xfrm>
          <a:prstGeom prst="rect">
            <a:avLst/>
          </a:prstGeom>
          <a:noFill/>
          <a:ln>
            <a:noFill/>
          </a:ln>
        </p:spPr>
      </p:pic>
      <p:sp>
        <p:nvSpPr>
          <p:cNvPr id="1240" name="Google Shape;1240;p111"/>
          <p:cNvSpPr/>
          <p:nvPr/>
        </p:nvSpPr>
        <p:spPr>
          <a:xfrm>
            <a:off x="4356127" y="4223088"/>
            <a:ext cx="3231468" cy="2355156"/>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Calibri"/>
                <a:ea typeface="Calibri"/>
                <a:cs typeface="Calibri"/>
                <a:sym typeface="Calibri"/>
              </a:rPr>
              <a:t>Local Network</a:t>
            </a:r>
            <a:endParaRPr b="0" i="0" sz="3000" u="none" cap="none" strike="noStrike">
              <a:solidFill>
                <a:schemeClr val="lt1"/>
              </a:solidFill>
              <a:latin typeface="Calibri"/>
              <a:ea typeface="Calibri"/>
              <a:cs typeface="Calibri"/>
              <a:sym typeface="Calibri"/>
            </a:endParaRPr>
          </a:p>
        </p:txBody>
      </p:sp>
      <p:sp>
        <p:nvSpPr>
          <p:cNvPr id="1241" name="Google Shape;1241;p111"/>
          <p:cNvSpPr/>
          <p:nvPr/>
        </p:nvSpPr>
        <p:spPr>
          <a:xfrm>
            <a:off x="2483555" y="5400623"/>
            <a:ext cx="16932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2" name="Google Shape;1242;p111"/>
          <p:cNvSpPr/>
          <p:nvPr/>
        </p:nvSpPr>
        <p:spPr>
          <a:xfrm rot="-5400000">
            <a:off x="5519143" y="3771459"/>
            <a:ext cx="7080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3" name="Google Shape;1243;p111"/>
          <p:cNvSpPr txBox="1"/>
          <p:nvPr/>
        </p:nvSpPr>
        <p:spPr>
          <a:xfrm>
            <a:off x="6947140" y="2627110"/>
            <a:ext cx="1642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DHCP Server</a:t>
            </a:r>
            <a:endParaRPr b="0" i="0" sz="1800" u="none" cap="none" strike="noStrike">
              <a:solidFill>
                <a:schemeClr val="dk1"/>
              </a:solidFill>
              <a:latin typeface="Calibri"/>
              <a:ea typeface="Calibri"/>
              <a:cs typeface="Calibri"/>
              <a:sym typeface="Calibri"/>
            </a:endParaRPr>
          </a:p>
        </p:txBody>
      </p:sp>
      <p:pic>
        <p:nvPicPr>
          <p:cNvPr descr="box.png" id="1244" name="Google Shape;1244;p111"/>
          <p:cNvPicPr preferRelativeResize="0"/>
          <p:nvPr/>
        </p:nvPicPr>
        <p:blipFill rotWithShape="1">
          <a:blip r:embed="rId4">
            <a:alphaModFix/>
          </a:blip>
          <a:srcRect b="0" l="0" r="0" t="0"/>
          <a:stretch/>
        </p:blipFill>
        <p:spPr>
          <a:xfrm>
            <a:off x="2481010" y="4945131"/>
            <a:ext cx="313183" cy="313183"/>
          </a:xfrm>
          <a:prstGeom prst="rect">
            <a:avLst/>
          </a:prstGeom>
          <a:noFill/>
          <a:ln>
            <a:noFill/>
          </a:ln>
        </p:spPr>
      </p:pic>
      <p:pic>
        <p:nvPicPr>
          <p:cNvPr descr="box.png" id="1245" name="Google Shape;1245;p111"/>
          <p:cNvPicPr preferRelativeResize="0"/>
          <p:nvPr/>
        </p:nvPicPr>
        <p:blipFill rotWithShape="1">
          <a:blip r:embed="rId4">
            <a:alphaModFix/>
          </a:blip>
          <a:srcRect b="0" l="0" r="0" t="0"/>
          <a:stretch/>
        </p:blipFill>
        <p:spPr>
          <a:xfrm>
            <a:off x="5774292" y="5877461"/>
            <a:ext cx="313183" cy="313183"/>
          </a:xfrm>
          <a:prstGeom prst="rect">
            <a:avLst/>
          </a:prstGeom>
          <a:noFill/>
          <a:ln>
            <a:noFill/>
          </a:ln>
        </p:spPr>
      </p:pic>
      <p:pic>
        <p:nvPicPr>
          <p:cNvPr descr="box.png" id="1246" name="Google Shape;1246;p111"/>
          <p:cNvPicPr preferRelativeResize="0"/>
          <p:nvPr/>
        </p:nvPicPr>
        <p:blipFill rotWithShape="1">
          <a:blip r:embed="rId4">
            <a:alphaModFix/>
          </a:blip>
          <a:srcRect b="0" l="0" r="0" t="0"/>
          <a:stretch/>
        </p:blipFill>
        <p:spPr>
          <a:xfrm>
            <a:off x="6553200" y="5715000"/>
            <a:ext cx="313183" cy="313183"/>
          </a:xfrm>
          <a:prstGeom prst="rect">
            <a:avLst/>
          </a:prstGeom>
          <a:noFill/>
          <a:ln>
            <a:noFill/>
          </a:ln>
        </p:spPr>
      </p:pic>
      <p:pic>
        <p:nvPicPr>
          <p:cNvPr descr="box.png" id="1247" name="Google Shape;1247;p111"/>
          <p:cNvPicPr preferRelativeResize="0"/>
          <p:nvPr/>
        </p:nvPicPr>
        <p:blipFill rotWithShape="1">
          <a:blip r:embed="rId4">
            <a:alphaModFix/>
          </a:blip>
          <a:srcRect b="0" l="0" r="0" t="0"/>
          <a:stretch/>
        </p:blipFill>
        <p:spPr>
          <a:xfrm>
            <a:off x="6134953" y="4207215"/>
            <a:ext cx="313183" cy="313183"/>
          </a:xfrm>
          <a:prstGeom prst="rect">
            <a:avLst/>
          </a:prstGeom>
          <a:noFill/>
          <a:ln>
            <a:noFill/>
          </a:ln>
        </p:spPr>
      </p:pic>
      <p:pic>
        <p:nvPicPr>
          <p:cNvPr descr="box.png" id="1248" name="Google Shape;1248;p111"/>
          <p:cNvPicPr preferRelativeResize="0"/>
          <p:nvPr/>
        </p:nvPicPr>
        <p:blipFill rotWithShape="1">
          <a:blip r:embed="rId4">
            <a:alphaModFix/>
          </a:blip>
          <a:srcRect b="0" l="0" r="0" t="0"/>
          <a:stretch/>
        </p:blipFill>
        <p:spPr>
          <a:xfrm>
            <a:off x="7067123" y="4982377"/>
            <a:ext cx="313183" cy="313183"/>
          </a:xfrm>
          <a:prstGeom prst="rect">
            <a:avLst/>
          </a:prstGeom>
          <a:noFill/>
          <a:ln>
            <a:noFill/>
          </a:ln>
        </p:spPr>
      </p:pic>
      <p:sp>
        <p:nvSpPr>
          <p:cNvPr id="1249" name="Google Shape;1249;p111"/>
          <p:cNvSpPr/>
          <p:nvPr/>
        </p:nvSpPr>
        <p:spPr>
          <a:xfrm>
            <a:off x="4350453" y="5273445"/>
            <a:ext cx="2716800" cy="1932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0" name="Google Shape;1250;p111"/>
          <p:cNvSpPr/>
          <p:nvPr/>
        </p:nvSpPr>
        <p:spPr>
          <a:xfrm flipH="1" rot="9015227">
            <a:off x="4331273" y="4806514"/>
            <a:ext cx="1598076" cy="171726"/>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1" name="Google Shape;1251;p111"/>
          <p:cNvSpPr/>
          <p:nvPr/>
        </p:nvSpPr>
        <p:spPr>
          <a:xfrm rot="755123">
            <a:off x="4518182" y="5653165"/>
            <a:ext cx="2043193" cy="149129"/>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2" name="Google Shape;1252;p111"/>
          <p:cNvSpPr/>
          <p:nvPr/>
        </p:nvSpPr>
        <p:spPr>
          <a:xfrm rot="1542149">
            <a:off x="4429372" y="5758949"/>
            <a:ext cx="1381376" cy="147464"/>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3" name="Google Shape;1253;p111"/>
          <p:cNvSpPr/>
          <p:nvPr/>
        </p:nvSpPr>
        <p:spPr>
          <a:xfrm>
            <a:off x="5459357" y="2566329"/>
            <a:ext cx="814800" cy="860100"/>
          </a:xfrm>
          <a:prstGeom prst="can">
            <a:avLst>
              <a:gd fmla="val 25000" name="adj"/>
            </a:avLst>
          </a:prstGeom>
          <a:solidFill>
            <a:schemeClr val="lt2"/>
          </a:solidFill>
          <a:ln cap="flat" cmpd="sng" w="9525">
            <a:solidFill>
              <a:schemeClr val="lt2"/>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4" name="Google Shape;1254;p111"/>
          <p:cNvSpPr txBox="1"/>
          <p:nvPr/>
        </p:nvSpPr>
        <p:spPr>
          <a:xfrm>
            <a:off x="338664" y="2762130"/>
            <a:ext cx="51912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IP Address: 212.0.0.0 (tentative)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Subnet Mask: /8 (tentative)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First-hop Router IP Address: 212.2.3.0 (tentative)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DNS IP Address: 212.4.7.8 (tentative)</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12"/>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1400"/>
              <a:buFont typeface="PT Sans Narrow"/>
              <a:buNone/>
            </a:pPr>
            <a:r>
              <a:rPr b="1" i="0" lang="en" sz="4400" u="none" cap="none" strike="noStrike">
                <a:solidFill>
                  <a:srgbClr val="EF6C00"/>
                </a:solidFill>
                <a:latin typeface="PT Sans Narrow"/>
                <a:ea typeface="PT Sans Narrow"/>
                <a:cs typeface="PT Sans Narrow"/>
                <a:sym typeface="PT Sans Narrow"/>
              </a:rPr>
              <a:t>DHCP </a:t>
            </a:r>
            <a:r>
              <a:rPr lang="en"/>
              <a:t>Acknowledgement</a:t>
            </a:r>
            <a:endParaRPr b="1" i="0" sz="4400" u="none" cap="none" strike="noStrike">
              <a:solidFill>
                <a:srgbClr val="EF6C00"/>
              </a:solidFill>
              <a:latin typeface="PT Sans Narrow"/>
              <a:ea typeface="PT Sans Narrow"/>
              <a:cs typeface="PT Sans Narrow"/>
              <a:sym typeface="PT Sans Narrow"/>
            </a:endParaRPr>
          </a:p>
        </p:txBody>
      </p:sp>
      <p:sp>
        <p:nvSpPr>
          <p:cNvPr id="1260" name="Google Shape;1260;p112"/>
          <p:cNvSpPr txBox="1"/>
          <p:nvPr>
            <p:ph idx="1" type="body"/>
          </p:nvPr>
        </p:nvSpPr>
        <p:spPr>
          <a:xfrm>
            <a:off x="457199" y="1199098"/>
            <a:ext cx="8418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Chosen DHCP server responds by broadcasting </a:t>
            </a:r>
            <a:r>
              <a:rPr b="1" i="0" lang="en" sz="2400" u="none" cap="none" strike="noStrike">
                <a:solidFill>
                  <a:srgbClr val="695D46"/>
                </a:solidFill>
                <a:latin typeface="Open Sans"/>
                <a:ea typeface="Open Sans"/>
                <a:cs typeface="Open Sans"/>
                <a:sym typeface="Open Sans"/>
              </a:rPr>
              <a:t>ACK</a:t>
            </a:r>
            <a:endParaRPr b="0" i="0" sz="2400" u="none" cap="none" strike="noStrike">
              <a:solidFill>
                <a:srgbClr val="695D46"/>
              </a:solidFill>
              <a:latin typeface="Open Sans"/>
              <a:ea typeface="Open Sans"/>
              <a:cs typeface="Open Sans"/>
              <a:sym typeface="Open Sans"/>
            </a:endParaRPr>
          </a:p>
          <a:p>
            <a:pPr indent="-190500" lvl="0" marL="342900" marR="0" rtl="0" algn="l">
              <a:lnSpc>
                <a:spcPct val="100000"/>
              </a:lnSpc>
              <a:spcBef>
                <a:spcPts val="480"/>
              </a:spcBef>
              <a:spcAft>
                <a:spcPts val="0"/>
              </a:spcAft>
              <a:buClr>
                <a:srgbClr val="695D46"/>
              </a:buClr>
              <a:buSzPts val="2400"/>
              <a:buFont typeface="Arial"/>
              <a:buNone/>
            </a:pPr>
            <a:r>
              <a:t/>
            </a:r>
            <a:endParaRPr b="0" i="0" sz="2400" u="none" cap="none" strike="noStrike">
              <a:solidFill>
                <a:srgbClr val="695D46"/>
              </a:solidFill>
              <a:latin typeface="Open Sans"/>
              <a:ea typeface="Open Sans"/>
              <a:cs typeface="Open Sans"/>
              <a:sym typeface="Open Sans"/>
            </a:endParaRPr>
          </a:p>
        </p:txBody>
      </p:sp>
      <p:pic>
        <p:nvPicPr>
          <p:cNvPr descr="skd188256sdc.png" id="1261" name="Google Shape;1261;p112"/>
          <p:cNvPicPr preferRelativeResize="0"/>
          <p:nvPr/>
        </p:nvPicPr>
        <p:blipFill rotWithShape="1">
          <a:blip r:embed="rId3">
            <a:alphaModFix/>
          </a:blip>
          <a:srcRect b="0" l="0" r="0" t="0"/>
          <a:stretch/>
        </p:blipFill>
        <p:spPr>
          <a:xfrm>
            <a:off x="457199" y="4510647"/>
            <a:ext cx="1350774" cy="1162496"/>
          </a:xfrm>
          <a:prstGeom prst="rect">
            <a:avLst/>
          </a:prstGeom>
          <a:noFill/>
          <a:ln>
            <a:noFill/>
          </a:ln>
        </p:spPr>
      </p:pic>
      <p:sp>
        <p:nvSpPr>
          <p:cNvPr id="1262" name="Google Shape;1262;p112"/>
          <p:cNvSpPr/>
          <p:nvPr/>
        </p:nvSpPr>
        <p:spPr>
          <a:xfrm>
            <a:off x="4356127" y="4510647"/>
            <a:ext cx="3231468" cy="2067552"/>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Calibri"/>
                <a:ea typeface="Calibri"/>
                <a:cs typeface="Calibri"/>
                <a:sym typeface="Calibri"/>
              </a:rPr>
              <a:t>Local Network</a:t>
            </a:r>
            <a:endParaRPr b="0" i="0" sz="3000" u="none" cap="none" strike="noStrike">
              <a:solidFill>
                <a:schemeClr val="lt1"/>
              </a:solidFill>
              <a:latin typeface="Calibri"/>
              <a:ea typeface="Calibri"/>
              <a:cs typeface="Calibri"/>
              <a:sym typeface="Calibri"/>
            </a:endParaRPr>
          </a:p>
        </p:txBody>
      </p:sp>
      <p:sp>
        <p:nvSpPr>
          <p:cNvPr id="1263" name="Google Shape;1263;p112"/>
          <p:cNvSpPr/>
          <p:nvPr/>
        </p:nvSpPr>
        <p:spPr>
          <a:xfrm rot="10800000">
            <a:off x="2483688" y="5400478"/>
            <a:ext cx="16932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4" name="Google Shape;1264;p112"/>
          <p:cNvSpPr/>
          <p:nvPr/>
        </p:nvSpPr>
        <p:spPr>
          <a:xfrm rot="5400000">
            <a:off x="5617777" y="4057795"/>
            <a:ext cx="7080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5" name="Google Shape;1265;p112"/>
          <p:cNvSpPr txBox="1"/>
          <p:nvPr/>
        </p:nvSpPr>
        <p:spPr>
          <a:xfrm>
            <a:off x="6947140" y="2627110"/>
            <a:ext cx="1642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DHCP Server</a:t>
            </a:r>
            <a:endParaRPr b="0" i="0" sz="1800" u="none" cap="none" strike="noStrike">
              <a:solidFill>
                <a:schemeClr val="dk1"/>
              </a:solidFill>
              <a:latin typeface="Calibri"/>
              <a:ea typeface="Calibri"/>
              <a:cs typeface="Calibri"/>
              <a:sym typeface="Calibri"/>
            </a:endParaRPr>
          </a:p>
        </p:txBody>
      </p:sp>
      <p:pic>
        <p:nvPicPr>
          <p:cNvPr descr="box.png" id="1266" name="Google Shape;1266;p112"/>
          <p:cNvPicPr preferRelativeResize="0"/>
          <p:nvPr/>
        </p:nvPicPr>
        <p:blipFill rotWithShape="1">
          <a:blip r:embed="rId4">
            <a:alphaModFix/>
          </a:blip>
          <a:srcRect b="0" l="0" r="0" t="0"/>
          <a:stretch/>
        </p:blipFill>
        <p:spPr>
          <a:xfrm>
            <a:off x="5356046" y="3751768"/>
            <a:ext cx="313183" cy="313183"/>
          </a:xfrm>
          <a:prstGeom prst="rect">
            <a:avLst/>
          </a:prstGeom>
          <a:noFill/>
          <a:ln>
            <a:noFill/>
          </a:ln>
        </p:spPr>
      </p:pic>
      <p:sp>
        <p:nvSpPr>
          <p:cNvPr id="1267" name="Google Shape;1267;p112"/>
          <p:cNvSpPr txBox="1"/>
          <p:nvPr/>
        </p:nvSpPr>
        <p:spPr>
          <a:xfrm>
            <a:off x="338676" y="2762117"/>
            <a:ext cx="50937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IP Address: 212.0.0.0 (confirmed!)</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Subnet Mask: /8 (confirmed!)</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First-hop Router IP Address:212.2.3.0 (confirmed!)</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DNS IP Address: 212.4.7.8 (confirmed)</a:t>
            </a:r>
            <a:endParaRPr b="0" i="0" sz="1800" u="none" cap="none" strike="noStrike">
              <a:solidFill>
                <a:schemeClr val="dk1"/>
              </a:solidFill>
              <a:latin typeface="Calibri"/>
              <a:ea typeface="Calibri"/>
              <a:cs typeface="Calibri"/>
              <a:sym typeface="Calibri"/>
            </a:endParaRPr>
          </a:p>
        </p:txBody>
      </p:sp>
      <p:sp>
        <p:nvSpPr>
          <p:cNvPr id="1268" name="Google Shape;1268;p112"/>
          <p:cNvSpPr/>
          <p:nvPr/>
        </p:nvSpPr>
        <p:spPr>
          <a:xfrm rot="5400000">
            <a:off x="5476628" y="5004156"/>
            <a:ext cx="9903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box.png" id="1269" name="Google Shape;1269;p112"/>
          <p:cNvPicPr preferRelativeResize="0"/>
          <p:nvPr/>
        </p:nvPicPr>
        <p:blipFill rotWithShape="1">
          <a:blip r:embed="rId4">
            <a:alphaModFix/>
          </a:blip>
          <a:srcRect b="0" l="0" r="0" t="0"/>
          <a:stretch/>
        </p:blipFill>
        <p:spPr>
          <a:xfrm>
            <a:off x="4704631" y="5179933"/>
            <a:ext cx="313183" cy="313183"/>
          </a:xfrm>
          <a:prstGeom prst="rect">
            <a:avLst/>
          </a:prstGeom>
          <a:noFill/>
          <a:ln>
            <a:noFill/>
          </a:ln>
        </p:spPr>
      </p:pic>
      <p:pic>
        <p:nvPicPr>
          <p:cNvPr descr="box.png" id="1270" name="Google Shape;1270;p112"/>
          <p:cNvPicPr preferRelativeResize="0"/>
          <p:nvPr/>
        </p:nvPicPr>
        <p:blipFill rotWithShape="1">
          <a:blip r:embed="rId4">
            <a:alphaModFix/>
          </a:blip>
          <a:srcRect b="0" l="0" r="0" t="0"/>
          <a:stretch/>
        </p:blipFill>
        <p:spPr>
          <a:xfrm>
            <a:off x="6738017" y="5035510"/>
            <a:ext cx="313183" cy="313183"/>
          </a:xfrm>
          <a:prstGeom prst="rect">
            <a:avLst/>
          </a:prstGeom>
          <a:noFill/>
          <a:ln>
            <a:noFill/>
          </a:ln>
        </p:spPr>
      </p:pic>
      <p:pic>
        <p:nvPicPr>
          <p:cNvPr descr="box.png" id="1271" name="Google Shape;1271;p112"/>
          <p:cNvPicPr preferRelativeResize="0"/>
          <p:nvPr/>
        </p:nvPicPr>
        <p:blipFill rotWithShape="1">
          <a:blip r:embed="rId4">
            <a:alphaModFix/>
          </a:blip>
          <a:srcRect b="0" l="0" r="0" t="0"/>
          <a:stretch/>
        </p:blipFill>
        <p:spPr>
          <a:xfrm>
            <a:off x="5861505" y="5750579"/>
            <a:ext cx="313183" cy="313183"/>
          </a:xfrm>
          <a:prstGeom prst="rect">
            <a:avLst/>
          </a:prstGeom>
          <a:noFill/>
          <a:ln>
            <a:noFill/>
          </a:ln>
        </p:spPr>
      </p:pic>
      <p:sp>
        <p:nvSpPr>
          <p:cNvPr id="1272" name="Google Shape;1272;p112"/>
          <p:cNvSpPr/>
          <p:nvPr/>
        </p:nvSpPr>
        <p:spPr>
          <a:xfrm flipH="1" rot="-7826645">
            <a:off x="5994586" y="4740803"/>
            <a:ext cx="699701" cy="305157"/>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3" name="Google Shape;1273;p112"/>
          <p:cNvSpPr/>
          <p:nvPr/>
        </p:nvSpPr>
        <p:spPr>
          <a:xfrm rot="7678616">
            <a:off x="4972261" y="4889417"/>
            <a:ext cx="990665" cy="197496"/>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4" name="Google Shape;1274;p112"/>
          <p:cNvSpPr/>
          <p:nvPr/>
        </p:nvSpPr>
        <p:spPr>
          <a:xfrm>
            <a:off x="5356046" y="2468916"/>
            <a:ext cx="1234200" cy="1282800"/>
          </a:xfrm>
          <a:prstGeom prst="can">
            <a:avLst>
              <a:gd fmla="val 25000" name="adj"/>
            </a:avLst>
          </a:prstGeom>
          <a:solidFill>
            <a:schemeClr val="lt2"/>
          </a:solidFill>
          <a:ln cap="flat" cmpd="sng" w="9525">
            <a:solidFill>
              <a:schemeClr val="lt2"/>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5" name="Google Shape;1275;p112"/>
          <p:cNvSpPr txBox="1"/>
          <p:nvPr/>
        </p:nvSpPr>
        <p:spPr>
          <a:xfrm>
            <a:off x="338664" y="2762130"/>
            <a:ext cx="51912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IP Address: 212.0.0.0 (tentative)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Subnet Mask: /8 (tentative)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First-hop Router IP Address: 212.2.3.0 (tentative)</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DNS IP Address: 212.4.7.8 (tentative)</a:t>
            </a:r>
            <a:endParaRPr b="0" i="0" sz="18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7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8"/>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Bisection Bandwidth</a:t>
            </a:r>
            <a:endParaRPr/>
          </a:p>
        </p:txBody>
      </p:sp>
      <p:sp>
        <p:nvSpPr>
          <p:cNvPr id="345" name="Google Shape;345;p68"/>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We want a network with high bisection bandwidth:</a:t>
            </a:r>
            <a:endParaRPr/>
          </a:p>
          <a:p>
            <a:pPr indent="-355600" lvl="1" marL="914400" rtl="0" algn="l">
              <a:spcBef>
                <a:spcPts val="0"/>
              </a:spcBef>
              <a:spcAft>
                <a:spcPts val="0"/>
              </a:spcAft>
              <a:buSzPts val="2000"/>
              <a:buChar char="○"/>
            </a:pPr>
            <a:r>
              <a:rPr lang="en"/>
              <a:t>Pick the number of links we must cut in order to partition a network into two halves</a:t>
            </a:r>
            <a:endParaRPr/>
          </a:p>
          <a:p>
            <a:pPr indent="-355600" lvl="1" marL="914400" rtl="0" algn="l">
              <a:spcBef>
                <a:spcPts val="0"/>
              </a:spcBef>
              <a:spcAft>
                <a:spcPts val="0"/>
              </a:spcAft>
              <a:buSzPts val="2000"/>
              <a:buChar char="○"/>
            </a:pPr>
            <a:r>
              <a:rPr lang="en"/>
              <a:t>Bisection bandwidth is the sum of those bandwidths.</a:t>
            </a:r>
            <a:br>
              <a:rPr lang="en"/>
            </a:br>
            <a:endParaRPr/>
          </a:p>
          <a:p>
            <a:pPr indent="0" lvl="0" marL="0" rtl="0" algn="l">
              <a:spcBef>
                <a:spcPts val="480"/>
              </a:spcBef>
              <a:spcAft>
                <a:spcPts val="0"/>
              </a:spcAft>
              <a:buNone/>
            </a:pPr>
            <a:r>
              <a:t/>
            </a:r>
            <a:endParaRPr/>
          </a:p>
        </p:txBody>
      </p:sp>
      <p:pic>
        <p:nvPicPr>
          <p:cNvPr id="346" name="Google Shape;346;p68"/>
          <p:cNvPicPr preferRelativeResize="0"/>
          <p:nvPr/>
        </p:nvPicPr>
        <p:blipFill>
          <a:blip r:embed="rId3">
            <a:alphaModFix/>
          </a:blip>
          <a:stretch>
            <a:fillRect/>
          </a:stretch>
        </p:blipFill>
        <p:spPr>
          <a:xfrm>
            <a:off x="457202" y="3393950"/>
            <a:ext cx="8229600" cy="26156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13"/>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1400"/>
              <a:buFont typeface="PT Sans Narrow"/>
              <a:buNone/>
            </a:pPr>
            <a:r>
              <a:rPr b="1" i="0" lang="en" sz="4400" u="none" cap="none" strike="noStrike">
                <a:solidFill>
                  <a:srgbClr val="EF6C00"/>
                </a:solidFill>
                <a:latin typeface="PT Sans Narrow"/>
                <a:ea typeface="PT Sans Narrow"/>
                <a:cs typeface="PT Sans Narrow"/>
                <a:sym typeface="PT Sans Narrow"/>
              </a:rPr>
              <a:t>ARP (Overview)</a:t>
            </a:r>
            <a:endParaRPr b="1" i="0" sz="4400" u="none" cap="none" strike="noStrike">
              <a:solidFill>
                <a:srgbClr val="EF6C00"/>
              </a:solidFill>
              <a:latin typeface="PT Sans Narrow"/>
              <a:ea typeface="PT Sans Narrow"/>
              <a:cs typeface="PT Sans Narrow"/>
              <a:sym typeface="PT Sans Narrow"/>
            </a:endParaRPr>
          </a:p>
        </p:txBody>
      </p:sp>
      <p:sp>
        <p:nvSpPr>
          <p:cNvPr id="1281" name="Google Shape;1281;p11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When host sends packet, specify dest </a:t>
            </a:r>
            <a:r>
              <a:rPr lang="en"/>
              <a:t>Ethernet</a:t>
            </a:r>
            <a:r>
              <a:rPr b="0" i="0" lang="en" sz="2400" u="none" cap="none" strike="noStrike">
                <a:solidFill>
                  <a:srgbClr val="695D46"/>
                </a:solidFill>
                <a:latin typeface="Open Sans"/>
                <a:ea typeface="Open Sans"/>
                <a:cs typeface="Open Sans"/>
                <a:sym typeface="Open Sans"/>
              </a:rPr>
              <a:t> address so packet can traverse local networks</a:t>
            </a:r>
            <a:endParaRPr b="0" i="0" sz="2400" u="none" cap="none" strike="noStrike">
              <a:solidFill>
                <a:srgbClr val="695D46"/>
              </a:solidFill>
              <a:latin typeface="Open Sans"/>
              <a:ea typeface="Open Sans"/>
              <a:cs typeface="Open Sans"/>
              <a:sym typeface="Open Sans"/>
            </a:endParaRPr>
          </a:p>
          <a:p>
            <a:pPr indent="-342900" lvl="0" marL="342900" marR="0" rtl="0" algn="l">
              <a:lnSpc>
                <a:spcPct val="100000"/>
              </a:lnSpc>
              <a:spcBef>
                <a:spcPts val="48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Each host has ARP table, which maps IP to</a:t>
            </a:r>
            <a:r>
              <a:rPr lang="en"/>
              <a:t> Ethernet</a:t>
            </a:r>
            <a:r>
              <a:rPr b="0" i="0" lang="en" sz="2400" u="none" cap="none" strike="noStrike">
                <a:solidFill>
                  <a:srgbClr val="695D46"/>
                </a:solidFill>
                <a:latin typeface="Open Sans"/>
                <a:ea typeface="Open Sans"/>
                <a:cs typeface="Open Sans"/>
                <a:sym typeface="Open Sans"/>
              </a:rPr>
              <a:t> </a:t>
            </a:r>
            <a:endParaRPr b="0" i="0" sz="2400" u="none" cap="none" strike="noStrike">
              <a:solidFill>
                <a:srgbClr val="695D46"/>
              </a:solidFill>
              <a:latin typeface="Open Sans"/>
              <a:ea typeface="Open Sans"/>
              <a:cs typeface="Open Sans"/>
              <a:sym typeface="Open Sans"/>
            </a:endParaRPr>
          </a:p>
          <a:p>
            <a:pPr indent="-342900" lvl="0" marL="342900" marR="0" rtl="0" algn="l">
              <a:lnSpc>
                <a:spcPct val="100000"/>
              </a:lnSpc>
              <a:spcBef>
                <a:spcPts val="48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If mapping unknown, ask (solicit) local network by broadcasting “Who has IP address </a:t>
            </a:r>
            <a:r>
              <a:rPr b="1" i="0" lang="en" sz="2400" u="none" cap="none" strike="noStrike">
                <a:solidFill>
                  <a:srgbClr val="695D46"/>
                </a:solidFill>
                <a:latin typeface="Open Sans"/>
                <a:ea typeface="Open Sans"/>
                <a:cs typeface="Open Sans"/>
                <a:sym typeface="Open Sans"/>
              </a:rPr>
              <a:t>x</a:t>
            </a:r>
            <a:r>
              <a:rPr b="0" i="0" lang="en" sz="2400" u="none" cap="none" strike="noStrike">
                <a:solidFill>
                  <a:srgbClr val="695D46"/>
                </a:solidFill>
                <a:latin typeface="Open Sans"/>
                <a:ea typeface="Open Sans"/>
                <a:cs typeface="Open Sans"/>
                <a:sym typeface="Open Sans"/>
              </a:rPr>
              <a:t>?”</a:t>
            </a:r>
            <a:endParaRPr b="0" i="0" sz="24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Open Sans"/>
                <a:ea typeface="Open Sans"/>
                <a:cs typeface="Open Sans"/>
                <a:sym typeface="Open Sans"/>
              </a:rPr>
              <a:t>Host with IP </a:t>
            </a:r>
            <a:r>
              <a:rPr b="1" i="0" lang="en" sz="2000" u="none" cap="none" strike="noStrike">
                <a:solidFill>
                  <a:srgbClr val="695D46"/>
                </a:solidFill>
                <a:latin typeface="Open Sans"/>
                <a:ea typeface="Open Sans"/>
                <a:cs typeface="Open Sans"/>
                <a:sym typeface="Open Sans"/>
              </a:rPr>
              <a:t>x</a:t>
            </a:r>
            <a:r>
              <a:rPr b="0" i="0" lang="en" sz="2000" u="none" cap="none" strike="noStrike">
                <a:solidFill>
                  <a:srgbClr val="695D46"/>
                </a:solidFill>
                <a:latin typeface="Open Sans"/>
                <a:ea typeface="Open Sans"/>
                <a:cs typeface="Open Sans"/>
                <a:sym typeface="Open Sans"/>
              </a:rPr>
              <a:t> responds “My Ethernet address is </a:t>
            </a:r>
            <a:r>
              <a:rPr b="1" i="0" lang="en" sz="2000" u="none" cap="none" strike="noStrike">
                <a:solidFill>
                  <a:srgbClr val="695D46"/>
                </a:solidFill>
                <a:latin typeface="Open Sans"/>
                <a:ea typeface="Open Sans"/>
                <a:cs typeface="Open Sans"/>
                <a:sym typeface="Open Sans"/>
              </a:rPr>
              <a:t>y</a:t>
            </a:r>
            <a:r>
              <a:rPr b="0" i="0" lang="en" sz="2000" u="none" cap="none" strike="noStrike">
                <a:solidFill>
                  <a:srgbClr val="695D46"/>
                </a:solidFill>
                <a:latin typeface="Open Sans"/>
                <a:ea typeface="Open Sans"/>
                <a:cs typeface="Open Sans"/>
                <a:sym typeface="Open Sans"/>
              </a:rPr>
              <a:t>” </a:t>
            </a:r>
            <a:endParaRPr b="0" i="0" sz="2000" u="none" cap="none" strike="noStrike">
              <a:solidFill>
                <a:srgbClr val="695D46"/>
              </a:solidFill>
              <a:latin typeface="Open Sans"/>
              <a:ea typeface="Open Sans"/>
              <a:cs typeface="Open Sans"/>
              <a:sym typeface="Open Sans"/>
            </a:endParaRPr>
          </a:p>
          <a:p>
            <a:pPr indent="-158750" lvl="1" marL="742950" marR="0" rtl="0" algn="l">
              <a:lnSpc>
                <a:spcPct val="100000"/>
              </a:lnSpc>
              <a:spcBef>
                <a:spcPts val="400"/>
              </a:spcBef>
              <a:spcAft>
                <a:spcPts val="0"/>
              </a:spcAft>
              <a:buClr>
                <a:srgbClr val="695D46"/>
              </a:buClr>
              <a:buSzPts val="2000"/>
              <a:buFont typeface="Arial"/>
              <a:buNone/>
            </a:pPr>
            <a:r>
              <a:t/>
            </a:r>
            <a:endParaRPr b="0" i="0" sz="2000" u="none" cap="none" strike="noStrike">
              <a:solidFill>
                <a:srgbClr val="695D46"/>
              </a:solidFill>
              <a:latin typeface="Open Sans"/>
              <a:ea typeface="Open Sans"/>
              <a:cs typeface="Open Sans"/>
              <a:sym typeface="Open Sans"/>
            </a:endParaRPr>
          </a:p>
          <a:p>
            <a:pPr indent="0" lvl="0" marL="0" marR="0" rtl="0" algn="l">
              <a:lnSpc>
                <a:spcPct val="100000"/>
              </a:lnSpc>
              <a:spcBef>
                <a:spcPts val="480"/>
              </a:spcBef>
              <a:spcAft>
                <a:spcPts val="0"/>
              </a:spcAft>
              <a:buClr>
                <a:srgbClr val="695D46"/>
              </a:buClr>
              <a:buSzPts val="2400"/>
              <a:buFont typeface="Arial"/>
              <a:buNone/>
            </a:pPr>
            <a:r>
              <a:t/>
            </a:r>
            <a:endParaRPr b="0" i="0" sz="2400" u="none" cap="none" strike="noStrike">
              <a:solidFill>
                <a:srgbClr val="695D46"/>
              </a:solidFill>
              <a:latin typeface="Open Sans"/>
              <a:ea typeface="Open Sans"/>
              <a:cs typeface="Open Sans"/>
              <a:sym typeface="Open Sans"/>
            </a:endParaRPr>
          </a:p>
        </p:txBody>
      </p:sp>
      <p:pic>
        <p:nvPicPr>
          <p:cNvPr descr="skd188256sdc.png" id="1282" name="Google Shape;1282;p113"/>
          <p:cNvPicPr preferRelativeResize="0"/>
          <p:nvPr/>
        </p:nvPicPr>
        <p:blipFill rotWithShape="1">
          <a:blip r:embed="rId3">
            <a:alphaModFix/>
          </a:blip>
          <a:srcRect b="0" l="0" r="0" t="0"/>
          <a:stretch/>
        </p:blipFill>
        <p:spPr>
          <a:xfrm>
            <a:off x="1379781" y="5736339"/>
            <a:ext cx="886936" cy="763311"/>
          </a:xfrm>
          <a:prstGeom prst="rect">
            <a:avLst/>
          </a:prstGeom>
          <a:noFill/>
          <a:ln>
            <a:noFill/>
          </a:ln>
        </p:spPr>
      </p:pic>
      <p:sp>
        <p:nvSpPr>
          <p:cNvPr id="1283" name="Google Shape;1283;p113"/>
          <p:cNvSpPr/>
          <p:nvPr/>
        </p:nvSpPr>
        <p:spPr>
          <a:xfrm>
            <a:off x="5758798" y="5632143"/>
            <a:ext cx="2927988" cy="932580"/>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Calibri"/>
                <a:ea typeface="Calibri"/>
                <a:cs typeface="Calibri"/>
                <a:sym typeface="Calibri"/>
              </a:rPr>
              <a:t>Local Network</a:t>
            </a:r>
            <a:endParaRPr b="0" i="0" sz="3000" u="none" cap="none" strike="noStrike">
              <a:solidFill>
                <a:schemeClr val="lt1"/>
              </a:solidFill>
              <a:latin typeface="Calibri"/>
              <a:ea typeface="Calibri"/>
              <a:cs typeface="Calibri"/>
              <a:sym typeface="Calibri"/>
            </a:endParaRPr>
          </a:p>
        </p:txBody>
      </p:sp>
      <p:sp>
        <p:nvSpPr>
          <p:cNvPr id="1284" name="Google Shape;1284;p113"/>
          <p:cNvSpPr/>
          <p:nvPr/>
        </p:nvSpPr>
        <p:spPr>
          <a:xfrm>
            <a:off x="3033888" y="6049377"/>
            <a:ext cx="23424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5" name="Google Shape;1285;p113"/>
          <p:cNvSpPr/>
          <p:nvPr/>
        </p:nvSpPr>
        <p:spPr>
          <a:xfrm rot="-5400000">
            <a:off x="6395363" y="5122009"/>
            <a:ext cx="6489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6" name="Google Shape;1286;p113"/>
          <p:cNvSpPr txBox="1"/>
          <p:nvPr/>
        </p:nvSpPr>
        <p:spPr>
          <a:xfrm>
            <a:off x="7476880" y="3553557"/>
            <a:ext cx="2124300" cy="7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Dest Host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IP: a.b.c.d</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Ethernet address</a:t>
            </a:r>
            <a:r>
              <a:rPr b="0" i="0" lang="en" sz="1400" u="none" cap="none" strike="noStrike">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40</a:t>
            </a:r>
            <a:r>
              <a:rPr b="0" i="0" lang="en" sz="1400" u="none" cap="none" strike="noStrike">
                <a:solidFill>
                  <a:schemeClr val="dk1"/>
                </a:solidFill>
                <a:latin typeface="Calibri"/>
                <a:ea typeface="Calibri"/>
                <a:cs typeface="Calibri"/>
                <a:sym typeface="Calibri"/>
              </a:rPr>
              <a:t>:11:11:11:11:11</a:t>
            </a:r>
            <a:endParaRPr b="0" i="0" sz="1400" u="none" cap="none" strike="noStrike">
              <a:solidFill>
                <a:schemeClr val="dk1"/>
              </a:solidFill>
              <a:latin typeface="Calibri"/>
              <a:ea typeface="Calibri"/>
              <a:cs typeface="Calibri"/>
              <a:sym typeface="Calibri"/>
            </a:endParaRPr>
          </a:p>
        </p:txBody>
      </p:sp>
      <p:pic>
        <p:nvPicPr>
          <p:cNvPr descr="skd188256sdc.png" id="1287" name="Google Shape;1287;p113"/>
          <p:cNvPicPr preferRelativeResize="0"/>
          <p:nvPr/>
        </p:nvPicPr>
        <p:blipFill rotWithShape="1">
          <a:blip r:embed="rId3">
            <a:alphaModFix/>
          </a:blip>
          <a:srcRect b="0" l="0" r="0" t="0"/>
          <a:stretch/>
        </p:blipFill>
        <p:spPr>
          <a:xfrm>
            <a:off x="6052913" y="3922889"/>
            <a:ext cx="845664" cy="727791"/>
          </a:xfrm>
          <a:prstGeom prst="rect">
            <a:avLst/>
          </a:prstGeom>
          <a:noFill/>
          <a:ln>
            <a:noFill/>
          </a:ln>
        </p:spPr>
      </p:pic>
      <p:graphicFrame>
        <p:nvGraphicFramePr>
          <p:cNvPr id="1288" name="Google Shape;1288;p113"/>
          <p:cNvGraphicFramePr/>
          <p:nvPr/>
        </p:nvGraphicFramePr>
        <p:xfrm>
          <a:off x="550325" y="4523975"/>
          <a:ext cx="3000000" cy="3000000"/>
        </p:xfrm>
        <a:graphic>
          <a:graphicData uri="http://schemas.openxmlformats.org/drawingml/2006/table">
            <a:tbl>
              <a:tblPr bandRow="1" firstRow="1">
                <a:noFill/>
                <a:tableStyleId>{1F90AFD3-422D-45FE-B7FA-1DAD8ADFDF48}</a:tableStyleId>
              </a:tblPr>
              <a:tblGrid>
                <a:gridCol w="1982625"/>
                <a:gridCol w="1982625"/>
              </a:tblGrid>
              <a:tr h="1809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IP Addr.</a:t>
                      </a:r>
                      <a:endParaRPr sz="1900" u="none" cap="none" strike="noStrike"/>
                    </a:p>
                  </a:txBody>
                  <a:tcPr marT="45725" marB="45725" marR="91450" marL="91450"/>
                </a:tc>
                <a:tc>
                  <a:txBody>
                    <a:bodyPr/>
                    <a:lstStyle/>
                    <a:p>
                      <a:pPr indent="0" lvl="0" marL="0" rtl="0" algn="l">
                        <a:spcBef>
                          <a:spcPts val="0"/>
                        </a:spcBef>
                        <a:spcAft>
                          <a:spcPts val="0"/>
                        </a:spcAft>
                        <a:buClr>
                          <a:schemeClr val="dk1"/>
                        </a:buClr>
                        <a:buSzPts val="1900"/>
                        <a:buFont typeface="Arial"/>
                        <a:buNone/>
                      </a:pPr>
                      <a:r>
                        <a:rPr lang="en" sz="1900"/>
                        <a:t>Ethernet Addr.</a:t>
                      </a:r>
                      <a:endParaRPr sz="1900" u="none" cap="none" strike="noStrike"/>
                    </a:p>
                  </a:txBody>
                  <a:tcPr marT="45725" marB="45725" marR="91450" marL="91450"/>
                </a:tc>
              </a:tr>
              <a:tr h="1809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a.b.c.d</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900"/>
                        <a:buFont typeface="Arial"/>
                        <a:buNone/>
                      </a:pPr>
                      <a:r>
                        <a:rPr lang="en" sz="1900"/>
                        <a:t>40</a:t>
                      </a:r>
                      <a:r>
                        <a:rPr lang="en" sz="1900" u="none" cap="none" strike="noStrike"/>
                        <a:t>:11:11:11:11:11</a:t>
                      </a:r>
                      <a:endParaRPr sz="1900" u="none" cap="none" strike="noStrike"/>
                    </a:p>
                  </a:txBody>
                  <a:tcPr marT="45725" marB="45725" marR="91450" marL="91450"/>
                </a:tc>
              </a:tr>
              <a:tr h="1809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a.b.c.a</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900"/>
                        <a:buFont typeface="Arial"/>
                        <a:buNone/>
                      </a:pPr>
                      <a:r>
                        <a:rPr lang="en" sz="1900"/>
                        <a:t>50</a:t>
                      </a:r>
                      <a:r>
                        <a:rPr lang="en" sz="1900" u="none" cap="none" strike="noStrike"/>
                        <a:t>:37:11:11:11:11</a:t>
                      </a:r>
                      <a:endParaRPr sz="1900" u="none" cap="none" strike="noStrike"/>
                    </a:p>
                  </a:txBody>
                  <a:tcPr marT="45725" marB="45725" marR="91450" marL="91450"/>
                </a:tc>
              </a:tr>
            </a:tbl>
          </a:graphicData>
        </a:graphic>
      </p:graphicFrame>
      <p:sp>
        <p:nvSpPr>
          <p:cNvPr id="1289" name="Google Shape;1289;p113"/>
          <p:cNvSpPr txBox="1"/>
          <p:nvPr/>
        </p:nvSpPr>
        <p:spPr>
          <a:xfrm>
            <a:off x="1379781" y="4035956"/>
            <a:ext cx="2116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ARP Table</a:t>
            </a:r>
            <a:endParaRPr b="0" i="0" sz="1800" u="none" cap="none" strike="noStrike">
              <a:solidFill>
                <a:schemeClr val="dk1"/>
              </a:solidFill>
              <a:latin typeface="Calibri"/>
              <a:ea typeface="Calibri"/>
              <a:cs typeface="Calibri"/>
              <a:sym typeface="Calibri"/>
            </a:endParaRPr>
          </a:p>
        </p:txBody>
      </p:sp>
      <p:sp>
        <p:nvSpPr>
          <p:cNvPr id="1290" name="Google Shape;1290;p113"/>
          <p:cNvSpPr/>
          <p:nvPr/>
        </p:nvSpPr>
        <p:spPr>
          <a:xfrm>
            <a:off x="8817425" y="98250"/>
            <a:ext cx="186300" cy="1764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14"/>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1400"/>
              <a:buFont typeface="PT Sans Narrow"/>
              <a:buNone/>
            </a:pPr>
            <a:r>
              <a:rPr b="1" i="0" lang="en" sz="4400" u="none" cap="none" strike="noStrike">
                <a:solidFill>
                  <a:srgbClr val="EF6C00"/>
                </a:solidFill>
                <a:latin typeface="PT Sans Narrow"/>
                <a:ea typeface="PT Sans Narrow"/>
                <a:cs typeface="PT Sans Narrow"/>
                <a:sym typeface="PT Sans Narrow"/>
              </a:rPr>
              <a:t>ARP (Within local network) </a:t>
            </a:r>
            <a:endParaRPr b="1" i="0" sz="4400" u="none" cap="none" strike="noStrike">
              <a:solidFill>
                <a:srgbClr val="EF6C00"/>
              </a:solidFill>
              <a:latin typeface="PT Sans Narrow"/>
              <a:ea typeface="PT Sans Narrow"/>
              <a:cs typeface="PT Sans Narrow"/>
              <a:sym typeface="PT Sans Narrow"/>
            </a:endParaRPr>
          </a:p>
        </p:txBody>
      </p:sp>
      <p:sp>
        <p:nvSpPr>
          <p:cNvPr id="1296" name="Google Shape;1296;p114"/>
          <p:cNvSpPr txBox="1"/>
          <p:nvPr>
            <p:ph idx="1" type="body"/>
          </p:nvPr>
        </p:nvSpPr>
        <p:spPr>
          <a:xfrm>
            <a:off x="457199" y="1199098"/>
            <a:ext cx="84186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95D46"/>
              </a:buClr>
              <a:buSzPts val="2400"/>
              <a:buFont typeface="Arial"/>
              <a:buNone/>
            </a:pPr>
            <a:r>
              <a:rPr b="1" i="0" lang="en" sz="2400" u="none" cap="none" strike="noStrike">
                <a:solidFill>
                  <a:srgbClr val="695D46"/>
                </a:solidFill>
                <a:latin typeface="Open Sans"/>
                <a:ea typeface="Open Sans"/>
                <a:cs typeface="Open Sans"/>
                <a:sym typeface="Open Sans"/>
              </a:rPr>
              <a:t>Destination is in same local network</a:t>
            </a:r>
            <a:endParaRPr b="1" i="0" sz="2400" u="none" cap="none" strike="noStrike">
              <a:solidFill>
                <a:srgbClr val="695D46"/>
              </a:solidFill>
              <a:latin typeface="Open Sans"/>
              <a:ea typeface="Open Sans"/>
              <a:cs typeface="Open Sans"/>
              <a:sym typeface="Open Sans"/>
            </a:endParaRPr>
          </a:p>
          <a:p>
            <a:pPr indent="-342900" lvl="0" marL="342900" marR="0" rtl="0" algn="l">
              <a:lnSpc>
                <a:spcPct val="100000"/>
              </a:lnSpc>
              <a:spcBef>
                <a:spcPts val="48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Use ARP table to lookup </a:t>
            </a:r>
            <a:r>
              <a:rPr lang="en"/>
              <a:t>Ethernet</a:t>
            </a:r>
            <a:r>
              <a:rPr b="0" i="0" lang="en" sz="2400" u="none" cap="none" strike="noStrike">
                <a:solidFill>
                  <a:srgbClr val="695D46"/>
                </a:solidFill>
                <a:latin typeface="Open Sans"/>
                <a:ea typeface="Open Sans"/>
                <a:cs typeface="Open Sans"/>
                <a:sym typeface="Open Sans"/>
              </a:rPr>
              <a:t> address of dest </a:t>
            </a:r>
            <a:endParaRPr b="0" i="0" sz="2400" u="none" cap="none" strike="noStrike">
              <a:solidFill>
                <a:srgbClr val="695D46"/>
              </a:solidFill>
              <a:latin typeface="Open Sans"/>
              <a:ea typeface="Open Sans"/>
              <a:cs typeface="Open Sans"/>
              <a:sym typeface="Open Sans"/>
            </a:endParaRPr>
          </a:p>
          <a:p>
            <a:pPr indent="-342900" lvl="0" marL="342900" marR="0" rtl="0" algn="l">
              <a:lnSpc>
                <a:spcPct val="100000"/>
              </a:lnSpc>
              <a:spcBef>
                <a:spcPts val="48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Specify </a:t>
            </a:r>
            <a:r>
              <a:rPr lang="en"/>
              <a:t>Ethernet</a:t>
            </a:r>
            <a:r>
              <a:rPr b="0" i="0" lang="en" sz="2400" u="none" cap="none" strike="noStrike">
                <a:solidFill>
                  <a:srgbClr val="695D46"/>
                </a:solidFill>
                <a:latin typeface="Open Sans"/>
                <a:ea typeface="Open Sans"/>
                <a:cs typeface="Open Sans"/>
                <a:sym typeface="Open Sans"/>
              </a:rPr>
              <a:t> address when sending packet </a:t>
            </a:r>
            <a:endParaRPr b="0" i="0" sz="2400" u="none" cap="none" strike="noStrike">
              <a:solidFill>
                <a:srgbClr val="695D46"/>
              </a:solidFill>
              <a:latin typeface="Open Sans"/>
              <a:ea typeface="Open Sans"/>
              <a:cs typeface="Open Sans"/>
              <a:sym typeface="Open Sans"/>
            </a:endParaRPr>
          </a:p>
        </p:txBody>
      </p:sp>
      <p:pic>
        <p:nvPicPr>
          <p:cNvPr descr="skd188256sdc.png" id="1297" name="Google Shape;1297;p114"/>
          <p:cNvPicPr preferRelativeResize="0"/>
          <p:nvPr/>
        </p:nvPicPr>
        <p:blipFill rotWithShape="1">
          <a:blip r:embed="rId3">
            <a:alphaModFix/>
          </a:blip>
          <a:srcRect b="0" l="0" r="0" t="0"/>
          <a:stretch/>
        </p:blipFill>
        <p:spPr>
          <a:xfrm>
            <a:off x="457199" y="4379438"/>
            <a:ext cx="1350774" cy="1162496"/>
          </a:xfrm>
          <a:prstGeom prst="rect">
            <a:avLst/>
          </a:prstGeom>
          <a:noFill/>
          <a:ln>
            <a:noFill/>
          </a:ln>
        </p:spPr>
      </p:pic>
      <p:sp>
        <p:nvSpPr>
          <p:cNvPr id="1298" name="Google Shape;1298;p114"/>
          <p:cNvSpPr/>
          <p:nvPr/>
        </p:nvSpPr>
        <p:spPr>
          <a:xfrm>
            <a:off x="4968576" y="4896555"/>
            <a:ext cx="2523096" cy="1634148"/>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Calibri"/>
                <a:ea typeface="Calibri"/>
                <a:cs typeface="Calibri"/>
                <a:sym typeface="Calibri"/>
              </a:rPr>
              <a:t>Local Network</a:t>
            </a:r>
            <a:endParaRPr b="0" i="0" sz="3000" u="none" cap="none" strike="noStrike">
              <a:solidFill>
                <a:schemeClr val="lt1"/>
              </a:solidFill>
              <a:latin typeface="Calibri"/>
              <a:ea typeface="Calibri"/>
              <a:cs typeface="Calibri"/>
              <a:sym typeface="Calibri"/>
            </a:endParaRPr>
          </a:p>
        </p:txBody>
      </p:sp>
      <p:sp>
        <p:nvSpPr>
          <p:cNvPr id="1299" name="Google Shape;1299;p114"/>
          <p:cNvSpPr/>
          <p:nvPr/>
        </p:nvSpPr>
        <p:spPr>
          <a:xfrm>
            <a:off x="2483555" y="5400623"/>
            <a:ext cx="23424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0" name="Google Shape;1300;p114"/>
          <p:cNvSpPr/>
          <p:nvPr/>
        </p:nvSpPr>
        <p:spPr>
          <a:xfrm rot="-5400000">
            <a:off x="5845030" y="4473255"/>
            <a:ext cx="6489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1" name="Google Shape;1301;p114"/>
          <p:cNvSpPr txBox="1"/>
          <p:nvPr/>
        </p:nvSpPr>
        <p:spPr>
          <a:xfrm>
            <a:off x="7139052" y="2621089"/>
            <a:ext cx="2385900" cy="86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Dest Host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IP: a.b.c.d</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Calibri"/>
                <a:ea typeface="Calibri"/>
                <a:cs typeface="Calibri"/>
                <a:sym typeface="Calibri"/>
              </a:rPr>
              <a:t>Ethernet address</a:t>
            </a:r>
            <a:r>
              <a:rPr b="0" i="0" lang="en" sz="1600" u="none" cap="none" strike="noStrike">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40</a:t>
            </a:r>
            <a:r>
              <a:rPr b="0" i="0" lang="en" sz="1600" u="none" cap="none" strike="noStrike">
                <a:solidFill>
                  <a:schemeClr val="dk1"/>
                </a:solidFill>
                <a:latin typeface="Calibri"/>
                <a:ea typeface="Calibri"/>
                <a:cs typeface="Calibri"/>
                <a:sym typeface="Calibri"/>
              </a:rPr>
              <a:t>:11:11:11:11:11</a:t>
            </a:r>
            <a:r>
              <a:rPr b="0" i="0" lang="en"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Calibri"/>
              <a:ea typeface="Calibri"/>
              <a:cs typeface="Calibri"/>
              <a:sym typeface="Calibri"/>
            </a:endParaRPr>
          </a:p>
        </p:txBody>
      </p:sp>
      <p:pic>
        <p:nvPicPr>
          <p:cNvPr descr="skd188256sdc.png" id="1302" name="Google Shape;1302;p114"/>
          <p:cNvPicPr preferRelativeResize="0"/>
          <p:nvPr/>
        </p:nvPicPr>
        <p:blipFill rotWithShape="1">
          <a:blip r:embed="rId3">
            <a:alphaModFix/>
          </a:blip>
          <a:srcRect b="0" l="0" r="0" t="0"/>
          <a:stretch/>
        </p:blipFill>
        <p:spPr>
          <a:xfrm>
            <a:off x="5360843" y="2692569"/>
            <a:ext cx="1350774" cy="1162496"/>
          </a:xfrm>
          <a:prstGeom prst="rect">
            <a:avLst/>
          </a:prstGeom>
          <a:noFill/>
          <a:ln>
            <a:noFill/>
          </a:ln>
        </p:spPr>
      </p:pic>
      <p:graphicFrame>
        <p:nvGraphicFramePr>
          <p:cNvPr id="1303" name="Google Shape;1303;p114"/>
          <p:cNvGraphicFramePr/>
          <p:nvPr/>
        </p:nvGraphicFramePr>
        <p:xfrm>
          <a:off x="225773" y="3239286"/>
          <a:ext cx="3000000" cy="3000000"/>
        </p:xfrm>
        <a:graphic>
          <a:graphicData uri="http://schemas.openxmlformats.org/drawingml/2006/table">
            <a:tbl>
              <a:tblPr bandRow="1" firstRow="1">
                <a:noFill/>
                <a:tableStyleId>{1F90AFD3-422D-45FE-B7FA-1DAD8ADFDF48}</a:tableStyleId>
              </a:tblPr>
              <a:tblGrid>
                <a:gridCol w="2003775"/>
                <a:gridCol w="2003775"/>
              </a:tblGrid>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IP Addr.</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900"/>
                        <a:buFont typeface="Arial"/>
                        <a:buNone/>
                      </a:pPr>
                      <a:r>
                        <a:rPr lang="en" sz="1900"/>
                        <a:t>Ethernet </a:t>
                      </a:r>
                      <a:r>
                        <a:rPr lang="en" sz="1900" u="none" cap="none" strike="noStrike"/>
                        <a:t>Addr.</a:t>
                      </a:r>
                      <a:endParaRPr sz="1900" u="none" cap="none" strike="noStrike"/>
                    </a:p>
                  </a:txBody>
                  <a:tcPr marT="45725" marB="45725" marR="91450" marL="91450"/>
                </a:tc>
              </a:tr>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a.b.c.d</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900"/>
                        <a:buFont typeface="Arial"/>
                        <a:buNone/>
                      </a:pPr>
                      <a:r>
                        <a:rPr lang="en" sz="1900"/>
                        <a:t>40</a:t>
                      </a:r>
                      <a:r>
                        <a:rPr lang="en" sz="1900" u="none" cap="none" strike="noStrike"/>
                        <a:t>:11:11:11:11:11</a:t>
                      </a:r>
                      <a:endParaRPr sz="1900" u="none" cap="none" strike="noStrike"/>
                    </a:p>
                  </a:txBody>
                  <a:tcPr marT="45725" marB="45725" marR="91450" marL="91450"/>
                </a:tc>
              </a:tr>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a.b.c.a</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900"/>
                        <a:buFont typeface="Arial"/>
                        <a:buNone/>
                      </a:pPr>
                      <a:r>
                        <a:rPr lang="en" sz="1900"/>
                        <a:t>50</a:t>
                      </a:r>
                      <a:r>
                        <a:rPr lang="en" sz="1900" u="none" cap="none" strike="noStrike"/>
                        <a:t>:37:11:11:11:11</a:t>
                      </a:r>
                      <a:endParaRPr sz="1900" u="none" cap="none" strike="noStrike"/>
                    </a:p>
                  </a:txBody>
                  <a:tcPr marT="45725" marB="45725" marR="91450" marL="91450"/>
                </a:tc>
              </a:tr>
            </a:tbl>
          </a:graphicData>
        </a:graphic>
      </p:graphicFrame>
      <p:sp>
        <p:nvSpPr>
          <p:cNvPr id="1304" name="Google Shape;1304;p114"/>
          <p:cNvSpPr txBox="1"/>
          <p:nvPr/>
        </p:nvSpPr>
        <p:spPr>
          <a:xfrm>
            <a:off x="1425222" y="2682644"/>
            <a:ext cx="2116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ARP Table</a:t>
            </a:r>
            <a:endParaRPr b="0" i="0" sz="1800" u="none" cap="none" strike="noStrike">
              <a:solidFill>
                <a:schemeClr val="dk1"/>
              </a:solidFill>
              <a:latin typeface="Calibri"/>
              <a:ea typeface="Calibri"/>
              <a:cs typeface="Calibri"/>
              <a:sym typeface="Calibri"/>
            </a:endParaRPr>
          </a:p>
        </p:txBody>
      </p:sp>
      <p:sp>
        <p:nvSpPr>
          <p:cNvPr id="1305" name="Google Shape;1305;p114"/>
          <p:cNvSpPr txBox="1"/>
          <p:nvPr/>
        </p:nvSpPr>
        <p:spPr>
          <a:xfrm>
            <a:off x="460848" y="5934670"/>
            <a:ext cx="192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Src Host</a:t>
            </a:r>
            <a:endParaRPr b="0" i="0" sz="1400" u="none" cap="none" strike="noStrike">
              <a:solidFill>
                <a:srgbClr val="000000"/>
              </a:solidFill>
              <a:latin typeface="Arial"/>
              <a:ea typeface="Arial"/>
              <a:cs typeface="Arial"/>
              <a:sym typeface="Arial"/>
            </a:endParaRPr>
          </a:p>
        </p:txBody>
      </p:sp>
      <p:pic>
        <p:nvPicPr>
          <p:cNvPr descr="box.png" id="1306" name="Google Shape;1306;p114"/>
          <p:cNvPicPr preferRelativeResize="0"/>
          <p:nvPr/>
        </p:nvPicPr>
        <p:blipFill rotWithShape="1">
          <a:blip r:embed="rId4">
            <a:alphaModFix/>
          </a:blip>
          <a:srcRect b="0" l="0" r="0" t="0"/>
          <a:stretch/>
        </p:blipFill>
        <p:spPr>
          <a:xfrm>
            <a:off x="2389596" y="4945131"/>
            <a:ext cx="313183" cy="31318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15"/>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1400"/>
              <a:buFont typeface="PT Sans Narrow"/>
              <a:buNone/>
            </a:pPr>
            <a:r>
              <a:rPr b="1" i="0" lang="en" sz="4400" u="none" cap="none" strike="noStrike">
                <a:solidFill>
                  <a:srgbClr val="EF6C00"/>
                </a:solidFill>
                <a:latin typeface="PT Sans Narrow"/>
                <a:ea typeface="PT Sans Narrow"/>
                <a:cs typeface="PT Sans Narrow"/>
                <a:sym typeface="PT Sans Narrow"/>
              </a:rPr>
              <a:t>ARP (Across local networks)  </a:t>
            </a:r>
            <a:endParaRPr b="1" i="0" sz="4400" u="none" cap="none" strike="noStrike">
              <a:solidFill>
                <a:srgbClr val="EF6C00"/>
              </a:solidFill>
              <a:latin typeface="PT Sans Narrow"/>
              <a:ea typeface="PT Sans Narrow"/>
              <a:cs typeface="PT Sans Narrow"/>
              <a:sym typeface="PT Sans Narrow"/>
            </a:endParaRPr>
          </a:p>
        </p:txBody>
      </p:sp>
      <p:sp>
        <p:nvSpPr>
          <p:cNvPr id="1312" name="Google Shape;1312;p115"/>
          <p:cNvSpPr txBox="1"/>
          <p:nvPr>
            <p:ph idx="1" type="body"/>
          </p:nvPr>
        </p:nvSpPr>
        <p:spPr>
          <a:xfrm>
            <a:off x="457199" y="1199098"/>
            <a:ext cx="84186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95D46"/>
              </a:buClr>
              <a:buSzPts val="2400"/>
              <a:buFont typeface="Arial"/>
              <a:buNone/>
            </a:pPr>
            <a:r>
              <a:rPr b="1" i="0" lang="en" sz="2400" u="none" cap="none" strike="noStrike">
                <a:solidFill>
                  <a:srgbClr val="695D46"/>
                </a:solidFill>
                <a:latin typeface="Open Sans"/>
                <a:ea typeface="Open Sans"/>
                <a:cs typeface="Open Sans"/>
                <a:sym typeface="Open Sans"/>
              </a:rPr>
              <a:t>Destination is NOT in same local network</a:t>
            </a:r>
            <a:endParaRPr b="1" i="0" sz="2400" u="none" cap="none" strike="noStrike">
              <a:solidFill>
                <a:srgbClr val="695D46"/>
              </a:solidFill>
              <a:latin typeface="Open Sans"/>
              <a:ea typeface="Open Sans"/>
              <a:cs typeface="Open Sans"/>
              <a:sym typeface="Open Sans"/>
            </a:endParaRPr>
          </a:p>
          <a:p>
            <a:pPr indent="-342900" lvl="0" marL="342900" marR="0" rtl="0" algn="l">
              <a:lnSpc>
                <a:spcPct val="100000"/>
              </a:lnSpc>
              <a:spcBef>
                <a:spcPts val="48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How can we tell?  </a:t>
            </a:r>
            <a:endParaRPr b="0" i="0" sz="24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Open Sans"/>
                <a:ea typeface="Open Sans"/>
                <a:cs typeface="Open Sans"/>
                <a:sym typeface="Open Sans"/>
              </a:rPr>
              <a:t>Use subnet mask to check dest network address</a:t>
            </a:r>
            <a:endParaRPr b="0" i="0" sz="2000" u="none" cap="none" strike="noStrike">
              <a:solidFill>
                <a:srgbClr val="695D46"/>
              </a:solidFill>
              <a:latin typeface="Open Sans"/>
              <a:ea typeface="Open Sans"/>
              <a:cs typeface="Open Sans"/>
              <a:sym typeface="Open Sans"/>
            </a:endParaRPr>
          </a:p>
        </p:txBody>
      </p:sp>
      <p:pic>
        <p:nvPicPr>
          <p:cNvPr descr="skd188256sdc.png" id="1313" name="Google Shape;1313;p115"/>
          <p:cNvPicPr preferRelativeResize="0"/>
          <p:nvPr/>
        </p:nvPicPr>
        <p:blipFill rotWithShape="1">
          <a:blip r:embed="rId3">
            <a:alphaModFix/>
          </a:blip>
          <a:srcRect b="0" l="0" r="0" t="0"/>
          <a:stretch/>
        </p:blipFill>
        <p:spPr>
          <a:xfrm>
            <a:off x="457200" y="5321598"/>
            <a:ext cx="700844" cy="603156"/>
          </a:xfrm>
          <a:prstGeom prst="rect">
            <a:avLst/>
          </a:prstGeom>
          <a:noFill/>
          <a:ln>
            <a:noFill/>
          </a:ln>
        </p:spPr>
      </p:pic>
      <p:sp>
        <p:nvSpPr>
          <p:cNvPr id="1314" name="Google Shape;1314;p115"/>
          <p:cNvSpPr/>
          <p:nvPr/>
        </p:nvSpPr>
        <p:spPr>
          <a:xfrm>
            <a:off x="2389596" y="4983810"/>
            <a:ext cx="1776492" cy="1306692"/>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libri"/>
                <a:ea typeface="Calibri"/>
                <a:cs typeface="Calibri"/>
                <a:sym typeface="Calibri"/>
              </a:rPr>
              <a:t>Local  Network 1</a:t>
            </a:r>
            <a:endParaRPr b="0" i="0" sz="2000" u="none" cap="none" strike="noStrike">
              <a:solidFill>
                <a:schemeClr val="lt1"/>
              </a:solidFill>
              <a:latin typeface="Calibri"/>
              <a:ea typeface="Calibri"/>
              <a:cs typeface="Calibri"/>
              <a:sym typeface="Calibri"/>
            </a:endParaRPr>
          </a:p>
        </p:txBody>
      </p:sp>
      <p:sp>
        <p:nvSpPr>
          <p:cNvPr id="1315" name="Google Shape;1315;p115"/>
          <p:cNvSpPr/>
          <p:nvPr/>
        </p:nvSpPr>
        <p:spPr>
          <a:xfrm>
            <a:off x="1406292" y="5637159"/>
            <a:ext cx="8655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6" name="Google Shape;1316;p115"/>
          <p:cNvSpPr txBox="1"/>
          <p:nvPr/>
        </p:nvSpPr>
        <p:spPr>
          <a:xfrm>
            <a:off x="7435640" y="4346725"/>
            <a:ext cx="1928700" cy="7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Dest Host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IP: a.b.c.d</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Ethernet address</a:t>
            </a:r>
            <a:r>
              <a:rPr b="0" i="0" lang="en" sz="1400" u="none" cap="none" strike="noStrike">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40</a:t>
            </a:r>
            <a:r>
              <a:rPr b="0" i="0" lang="en" sz="1200" u="none" cap="none" strike="noStrike">
                <a:solidFill>
                  <a:schemeClr val="dk1"/>
                </a:solidFill>
                <a:latin typeface="Calibri"/>
                <a:ea typeface="Calibri"/>
                <a:cs typeface="Calibri"/>
                <a:sym typeface="Calibri"/>
              </a:rPr>
              <a:t>:11:11:11:11:11 </a:t>
            </a:r>
            <a:endParaRPr b="0" i="0" sz="1200" u="none" cap="none" strike="noStrike">
              <a:solidFill>
                <a:schemeClr val="dk1"/>
              </a:solidFill>
              <a:latin typeface="Calibri"/>
              <a:ea typeface="Calibri"/>
              <a:cs typeface="Calibri"/>
              <a:sym typeface="Calibri"/>
            </a:endParaRPr>
          </a:p>
        </p:txBody>
      </p:sp>
      <p:graphicFrame>
        <p:nvGraphicFramePr>
          <p:cNvPr id="1317" name="Google Shape;1317;p115"/>
          <p:cNvGraphicFramePr/>
          <p:nvPr/>
        </p:nvGraphicFramePr>
        <p:xfrm>
          <a:off x="94753" y="3813035"/>
          <a:ext cx="3000000" cy="3000000"/>
        </p:xfrm>
        <a:graphic>
          <a:graphicData uri="http://schemas.openxmlformats.org/drawingml/2006/table">
            <a:tbl>
              <a:tblPr bandRow="1" firstRow="1">
                <a:noFill/>
                <a:tableStyleId>{1F90AFD3-422D-45FE-B7FA-1DAD8ADFDF48}</a:tableStyleId>
              </a:tblPr>
              <a:tblGrid>
                <a:gridCol w="1580450"/>
                <a:gridCol w="1580450"/>
              </a:tblGrid>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IP Addr.</a:t>
                      </a:r>
                      <a:endParaRPr sz="1900" u="none" cap="none" strike="noStrike"/>
                    </a:p>
                  </a:txBody>
                  <a:tcPr marT="45725" marB="45725" marR="91450" marL="91450"/>
                </a:tc>
                <a:tc>
                  <a:txBody>
                    <a:bodyPr/>
                    <a:lstStyle/>
                    <a:p>
                      <a:pPr indent="0" lvl="0" marL="0" rtl="0" algn="l">
                        <a:spcBef>
                          <a:spcPts val="0"/>
                        </a:spcBef>
                        <a:spcAft>
                          <a:spcPts val="0"/>
                        </a:spcAft>
                        <a:buClr>
                          <a:schemeClr val="dk1"/>
                        </a:buClr>
                        <a:buSzPts val="1900"/>
                        <a:buFont typeface="Arial"/>
                        <a:buNone/>
                      </a:pPr>
                      <a:r>
                        <a:rPr lang="en" sz="1900"/>
                        <a:t>Ethernet Addr.</a:t>
                      </a:r>
                      <a:endParaRPr sz="1900" u="none" cap="none" strike="noStrike"/>
                    </a:p>
                  </a:txBody>
                  <a:tcPr marT="45725" marB="45725" marR="91450" marL="91450"/>
                </a:tc>
              </a:tr>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d.c.b.a</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500"/>
                        <a:buFont typeface="Arial"/>
                        <a:buNone/>
                      </a:pPr>
                      <a:r>
                        <a:rPr lang="en" sz="1500"/>
                        <a:t>50</a:t>
                      </a:r>
                      <a:r>
                        <a:rPr lang="en" sz="1500" u="none" cap="none" strike="noStrike"/>
                        <a:t>:11:11:11:11:11</a:t>
                      </a:r>
                      <a:endParaRPr sz="1500" u="none" cap="none" strike="noStrike"/>
                    </a:p>
                  </a:txBody>
                  <a:tcPr marT="45725" marB="45725" marR="91450" marL="91450"/>
                </a:tc>
              </a:tr>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d.c.b.c</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500"/>
                        <a:buFont typeface="Arial"/>
                        <a:buNone/>
                      </a:pPr>
                      <a:r>
                        <a:rPr lang="en" sz="1500"/>
                        <a:t>60</a:t>
                      </a:r>
                      <a:r>
                        <a:rPr lang="en" sz="1500" u="none" cap="none" strike="noStrike"/>
                        <a:t>:37:11:11:11:11</a:t>
                      </a:r>
                      <a:endParaRPr sz="1500" u="none" cap="none" strike="noStrike"/>
                    </a:p>
                  </a:txBody>
                  <a:tcPr marT="45725" marB="45725" marR="91450" marL="91450"/>
                </a:tc>
              </a:tr>
            </a:tbl>
          </a:graphicData>
        </a:graphic>
      </p:graphicFrame>
      <p:sp>
        <p:nvSpPr>
          <p:cNvPr id="1318" name="Google Shape;1318;p115"/>
          <p:cNvSpPr txBox="1"/>
          <p:nvPr/>
        </p:nvSpPr>
        <p:spPr>
          <a:xfrm>
            <a:off x="616868" y="3437745"/>
            <a:ext cx="2116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ARP Table</a:t>
            </a:r>
            <a:endParaRPr b="0" i="0" sz="1800" u="none" cap="none" strike="noStrike">
              <a:solidFill>
                <a:schemeClr val="dk1"/>
              </a:solidFill>
              <a:latin typeface="Calibri"/>
              <a:ea typeface="Calibri"/>
              <a:cs typeface="Calibri"/>
              <a:sym typeface="Calibri"/>
            </a:endParaRPr>
          </a:p>
        </p:txBody>
      </p:sp>
      <p:sp>
        <p:nvSpPr>
          <p:cNvPr id="1319" name="Google Shape;1319;p115"/>
          <p:cNvSpPr txBox="1"/>
          <p:nvPr/>
        </p:nvSpPr>
        <p:spPr>
          <a:xfrm>
            <a:off x="460848" y="6161369"/>
            <a:ext cx="192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Src Host</a:t>
            </a:r>
            <a:endParaRPr b="0" i="0" sz="1400" u="none" cap="none" strike="noStrike">
              <a:solidFill>
                <a:srgbClr val="000000"/>
              </a:solidFill>
              <a:latin typeface="Arial"/>
              <a:ea typeface="Arial"/>
              <a:cs typeface="Arial"/>
              <a:sym typeface="Arial"/>
            </a:endParaRPr>
          </a:p>
        </p:txBody>
      </p:sp>
      <p:sp>
        <p:nvSpPr>
          <p:cNvPr id="1320" name="Google Shape;1320;p115"/>
          <p:cNvSpPr/>
          <p:nvPr/>
        </p:nvSpPr>
        <p:spPr>
          <a:xfrm>
            <a:off x="5968723" y="5000509"/>
            <a:ext cx="1776492" cy="1306692"/>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libri"/>
                <a:ea typeface="Calibri"/>
                <a:cs typeface="Calibri"/>
                <a:sym typeface="Calibri"/>
              </a:rPr>
              <a:t>Local  Network 2</a:t>
            </a:r>
            <a:endParaRPr b="0" i="0" sz="2000" u="none" cap="none" strike="noStrike">
              <a:solidFill>
                <a:schemeClr val="lt1"/>
              </a:solidFill>
              <a:latin typeface="Calibri"/>
              <a:ea typeface="Calibri"/>
              <a:cs typeface="Calibri"/>
              <a:sym typeface="Calibri"/>
            </a:endParaRPr>
          </a:p>
        </p:txBody>
      </p:sp>
      <p:pic>
        <p:nvPicPr>
          <p:cNvPr descr="skd188256sdc.png" id="1321" name="Google Shape;1321;p115"/>
          <p:cNvPicPr preferRelativeResize="0"/>
          <p:nvPr/>
        </p:nvPicPr>
        <p:blipFill rotWithShape="1">
          <a:blip r:embed="rId3">
            <a:alphaModFix/>
          </a:blip>
          <a:srcRect b="0" l="0" r="0" t="0"/>
          <a:stretch/>
        </p:blipFill>
        <p:spPr>
          <a:xfrm>
            <a:off x="8202458" y="5313820"/>
            <a:ext cx="700844" cy="603156"/>
          </a:xfrm>
          <a:prstGeom prst="rect">
            <a:avLst/>
          </a:prstGeom>
          <a:noFill/>
          <a:ln>
            <a:noFill/>
          </a:ln>
        </p:spPr>
      </p:pic>
      <p:pic>
        <p:nvPicPr>
          <p:cNvPr descr="router.png" id="1322" name="Google Shape;1322;p115"/>
          <p:cNvPicPr preferRelativeResize="0"/>
          <p:nvPr/>
        </p:nvPicPr>
        <p:blipFill rotWithShape="1">
          <a:blip r:embed="rId4">
            <a:alphaModFix/>
          </a:blip>
          <a:srcRect b="0" l="0" r="0" t="0"/>
          <a:stretch/>
        </p:blipFill>
        <p:spPr>
          <a:xfrm>
            <a:off x="3959689" y="5512628"/>
            <a:ext cx="479172" cy="317852"/>
          </a:xfrm>
          <a:prstGeom prst="rect">
            <a:avLst/>
          </a:prstGeom>
          <a:noFill/>
          <a:ln>
            <a:noFill/>
          </a:ln>
        </p:spPr>
      </p:pic>
      <p:pic>
        <p:nvPicPr>
          <p:cNvPr descr="router.png" id="1323" name="Google Shape;1323;p115"/>
          <p:cNvPicPr preferRelativeResize="0"/>
          <p:nvPr/>
        </p:nvPicPr>
        <p:blipFill rotWithShape="1">
          <a:blip r:embed="rId4">
            <a:alphaModFix/>
          </a:blip>
          <a:srcRect b="0" l="0" r="0" t="0"/>
          <a:stretch/>
        </p:blipFill>
        <p:spPr>
          <a:xfrm>
            <a:off x="5530513" y="5512628"/>
            <a:ext cx="479172" cy="317852"/>
          </a:xfrm>
          <a:prstGeom prst="rect">
            <a:avLst/>
          </a:prstGeom>
          <a:noFill/>
          <a:ln>
            <a:noFill/>
          </a:ln>
        </p:spPr>
      </p:pic>
      <p:sp>
        <p:nvSpPr>
          <p:cNvPr id="1324" name="Google Shape;1324;p115"/>
          <p:cNvSpPr txBox="1"/>
          <p:nvPr/>
        </p:nvSpPr>
        <p:spPr>
          <a:xfrm>
            <a:off x="3654104" y="4189189"/>
            <a:ext cx="18765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Src’s First Hop Router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IP: d.c.b.a</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Calibri"/>
                <a:ea typeface="Calibri"/>
                <a:cs typeface="Calibri"/>
                <a:sym typeface="Calibri"/>
              </a:rPr>
              <a:t>Ethernet address</a:t>
            </a:r>
            <a:r>
              <a:rPr b="0" i="0" lang="en" sz="1600" u="none" cap="none" strike="noStrike">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50</a:t>
            </a:r>
            <a:r>
              <a:rPr b="0" i="0" lang="en" sz="1600" u="none" cap="none" strike="noStrike">
                <a:solidFill>
                  <a:schemeClr val="dk1"/>
                </a:solidFill>
                <a:latin typeface="Calibri"/>
                <a:ea typeface="Calibri"/>
                <a:cs typeface="Calibri"/>
                <a:sym typeface="Calibri"/>
              </a:rPr>
              <a:t>:11:11:11:11:11 </a:t>
            </a:r>
            <a:endParaRPr b="0" i="0" sz="1600" u="none" cap="none" strike="noStrike">
              <a:solidFill>
                <a:schemeClr val="dk1"/>
              </a:solidFill>
              <a:latin typeface="Calibri"/>
              <a:ea typeface="Calibri"/>
              <a:cs typeface="Calibri"/>
              <a:sym typeface="Calibri"/>
            </a:endParaRPr>
          </a:p>
        </p:txBody>
      </p:sp>
      <p:sp>
        <p:nvSpPr>
          <p:cNvPr id="1325" name="Google Shape;1325;p115"/>
          <p:cNvSpPr/>
          <p:nvPr/>
        </p:nvSpPr>
        <p:spPr>
          <a:xfrm>
            <a:off x="4664916" y="5596007"/>
            <a:ext cx="8655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6" name="Google Shape;1326;p115"/>
          <p:cNvSpPr/>
          <p:nvPr/>
        </p:nvSpPr>
        <p:spPr>
          <a:xfrm>
            <a:off x="7745258" y="5623799"/>
            <a:ext cx="457200" cy="1701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7" name="Google Shape;1327;p115"/>
          <p:cNvSpPr txBox="1"/>
          <p:nvPr/>
        </p:nvSpPr>
        <p:spPr>
          <a:xfrm>
            <a:off x="5421182" y="4944083"/>
            <a:ext cx="14964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Router 2</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16"/>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1400"/>
              <a:buFont typeface="PT Sans Narrow"/>
              <a:buNone/>
            </a:pPr>
            <a:r>
              <a:rPr b="1" i="0" lang="en" sz="4400" u="none" cap="none" strike="noStrike">
                <a:solidFill>
                  <a:srgbClr val="EF6C00"/>
                </a:solidFill>
                <a:latin typeface="PT Sans Narrow"/>
                <a:ea typeface="PT Sans Narrow"/>
                <a:cs typeface="PT Sans Narrow"/>
                <a:sym typeface="PT Sans Narrow"/>
              </a:rPr>
              <a:t>ARP (Across local networks) </a:t>
            </a:r>
            <a:endParaRPr b="1" i="0" sz="4400" u="none" cap="none" strike="noStrike">
              <a:solidFill>
                <a:srgbClr val="EF6C00"/>
              </a:solidFill>
              <a:latin typeface="PT Sans Narrow"/>
              <a:ea typeface="PT Sans Narrow"/>
              <a:cs typeface="PT Sans Narrow"/>
              <a:sym typeface="PT Sans Narrow"/>
            </a:endParaRPr>
          </a:p>
        </p:txBody>
      </p:sp>
      <p:sp>
        <p:nvSpPr>
          <p:cNvPr id="1333" name="Google Shape;1333;p116"/>
          <p:cNvSpPr txBox="1"/>
          <p:nvPr>
            <p:ph idx="1" type="body"/>
          </p:nvPr>
        </p:nvSpPr>
        <p:spPr>
          <a:xfrm>
            <a:off x="457199" y="1199098"/>
            <a:ext cx="8418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Use ARP table to lookup </a:t>
            </a:r>
            <a:r>
              <a:rPr lang="en"/>
              <a:t>Ethernet</a:t>
            </a:r>
            <a:r>
              <a:rPr b="0" i="0" lang="en" sz="2400" u="none" cap="none" strike="noStrike">
                <a:solidFill>
                  <a:srgbClr val="695D46"/>
                </a:solidFill>
                <a:latin typeface="Open Sans"/>
                <a:ea typeface="Open Sans"/>
                <a:cs typeface="Open Sans"/>
                <a:sym typeface="Open Sans"/>
              </a:rPr>
              <a:t> address of first-hop-router (which is in same local network)</a:t>
            </a:r>
            <a:endParaRPr b="0" i="0" sz="24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Open Sans"/>
                <a:ea typeface="Open Sans"/>
                <a:cs typeface="Open Sans"/>
                <a:sym typeface="Open Sans"/>
              </a:rPr>
              <a:t>We know router’s IP address through DHCP! </a:t>
            </a:r>
            <a:endParaRPr b="0" i="0" sz="2000" u="none" cap="none" strike="noStrike">
              <a:solidFill>
                <a:srgbClr val="695D46"/>
              </a:solidFill>
              <a:latin typeface="Open Sans"/>
              <a:ea typeface="Open Sans"/>
              <a:cs typeface="Open Sans"/>
              <a:sym typeface="Open Sans"/>
            </a:endParaRPr>
          </a:p>
          <a:p>
            <a:pPr indent="-342900" lvl="0" marL="342900" marR="0" rtl="0" algn="l">
              <a:lnSpc>
                <a:spcPct val="100000"/>
              </a:lnSpc>
              <a:spcBef>
                <a:spcPts val="48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Specify </a:t>
            </a:r>
            <a:r>
              <a:rPr b="1" i="0" lang="en" sz="2400" u="none" cap="none" strike="noStrike">
                <a:solidFill>
                  <a:srgbClr val="695D46"/>
                </a:solidFill>
                <a:latin typeface="Open Sans"/>
                <a:ea typeface="Open Sans"/>
                <a:cs typeface="Open Sans"/>
                <a:sym typeface="Open Sans"/>
              </a:rPr>
              <a:t>first-hop router</a:t>
            </a:r>
            <a:r>
              <a:rPr b="0" i="0" lang="en" sz="2400" u="none" cap="none" strike="noStrike">
                <a:solidFill>
                  <a:srgbClr val="695D46"/>
                </a:solidFill>
                <a:latin typeface="Open Sans"/>
                <a:ea typeface="Open Sans"/>
                <a:cs typeface="Open Sans"/>
                <a:sym typeface="Open Sans"/>
              </a:rPr>
              <a:t>’s </a:t>
            </a:r>
            <a:r>
              <a:rPr lang="en"/>
              <a:t>Ethernet</a:t>
            </a:r>
            <a:r>
              <a:rPr b="0" i="0" lang="en" sz="2400" u="none" cap="none" strike="noStrike">
                <a:solidFill>
                  <a:srgbClr val="695D46"/>
                </a:solidFill>
                <a:latin typeface="Open Sans"/>
                <a:ea typeface="Open Sans"/>
                <a:cs typeface="Open Sans"/>
                <a:sym typeface="Open Sans"/>
              </a:rPr>
              <a:t> address in packet and send packet</a:t>
            </a:r>
            <a:endParaRPr b="0" i="0" sz="2400" u="none" cap="none" strike="noStrike">
              <a:solidFill>
                <a:srgbClr val="695D46"/>
              </a:solidFill>
              <a:latin typeface="Open Sans"/>
              <a:ea typeface="Open Sans"/>
              <a:cs typeface="Open Sans"/>
              <a:sym typeface="Open Sans"/>
            </a:endParaRPr>
          </a:p>
        </p:txBody>
      </p:sp>
      <p:pic>
        <p:nvPicPr>
          <p:cNvPr descr="skd188256sdc.png" id="1334" name="Google Shape;1334;p116"/>
          <p:cNvPicPr preferRelativeResize="0"/>
          <p:nvPr/>
        </p:nvPicPr>
        <p:blipFill rotWithShape="1">
          <a:blip r:embed="rId3">
            <a:alphaModFix/>
          </a:blip>
          <a:srcRect b="0" l="0" r="0" t="0"/>
          <a:stretch/>
        </p:blipFill>
        <p:spPr>
          <a:xfrm>
            <a:off x="457200" y="5321598"/>
            <a:ext cx="700844" cy="603156"/>
          </a:xfrm>
          <a:prstGeom prst="rect">
            <a:avLst/>
          </a:prstGeom>
          <a:noFill/>
          <a:ln>
            <a:noFill/>
          </a:ln>
        </p:spPr>
      </p:pic>
      <p:sp>
        <p:nvSpPr>
          <p:cNvPr id="1335" name="Google Shape;1335;p116"/>
          <p:cNvSpPr/>
          <p:nvPr/>
        </p:nvSpPr>
        <p:spPr>
          <a:xfrm>
            <a:off x="2389596" y="4983810"/>
            <a:ext cx="1776492" cy="1306692"/>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libri"/>
                <a:ea typeface="Calibri"/>
                <a:cs typeface="Calibri"/>
                <a:sym typeface="Calibri"/>
              </a:rPr>
              <a:t>Local  Network 1</a:t>
            </a:r>
            <a:endParaRPr b="0" i="0" sz="2000" u="none" cap="none" strike="noStrike">
              <a:solidFill>
                <a:schemeClr val="lt1"/>
              </a:solidFill>
              <a:latin typeface="Calibri"/>
              <a:ea typeface="Calibri"/>
              <a:cs typeface="Calibri"/>
              <a:sym typeface="Calibri"/>
            </a:endParaRPr>
          </a:p>
        </p:txBody>
      </p:sp>
      <p:sp>
        <p:nvSpPr>
          <p:cNvPr id="1336" name="Google Shape;1336;p116"/>
          <p:cNvSpPr/>
          <p:nvPr/>
        </p:nvSpPr>
        <p:spPr>
          <a:xfrm>
            <a:off x="1406292" y="5637159"/>
            <a:ext cx="8655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7" name="Google Shape;1337;p116"/>
          <p:cNvSpPr txBox="1"/>
          <p:nvPr/>
        </p:nvSpPr>
        <p:spPr>
          <a:xfrm>
            <a:off x="460848" y="6161369"/>
            <a:ext cx="192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Src Host</a:t>
            </a:r>
            <a:endParaRPr b="0" i="0" sz="1400" u="none" cap="none" strike="noStrike">
              <a:solidFill>
                <a:srgbClr val="000000"/>
              </a:solidFill>
              <a:latin typeface="Arial"/>
              <a:ea typeface="Arial"/>
              <a:cs typeface="Arial"/>
              <a:sym typeface="Arial"/>
            </a:endParaRPr>
          </a:p>
        </p:txBody>
      </p:sp>
      <p:sp>
        <p:nvSpPr>
          <p:cNvPr id="1338" name="Google Shape;1338;p116"/>
          <p:cNvSpPr/>
          <p:nvPr/>
        </p:nvSpPr>
        <p:spPr>
          <a:xfrm>
            <a:off x="5968723" y="5000509"/>
            <a:ext cx="1776492" cy="1306692"/>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libri"/>
                <a:ea typeface="Calibri"/>
                <a:cs typeface="Calibri"/>
                <a:sym typeface="Calibri"/>
              </a:rPr>
              <a:t>Local  Network 2</a:t>
            </a:r>
            <a:endParaRPr b="0" i="0" sz="2000" u="none" cap="none" strike="noStrike">
              <a:solidFill>
                <a:schemeClr val="lt1"/>
              </a:solidFill>
              <a:latin typeface="Calibri"/>
              <a:ea typeface="Calibri"/>
              <a:cs typeface="Calibri"/>
              <a:sym typeface="Calibri"/>
            </a:endParaRPr>
          </a:p>
        </p:txBody>
      </p:sp>
      <p:pic>
        <p:nvPicPr>
          <p:cNvPr descr="skd188256sdc.png" id="1339" name="Google Shape;1339;p116"/>
          <p:cNvPicPr preferRelativeResize="0"/>
          <p:nvPr/>
        </p:nvPicPr>
        <p:blipFill rotWithShape="1">
          <a:blip r:embed="rId3">
            <a:alphaModFix/>
          </a:blip>
          <a:srcRect b="0" l="0" r="0" t="0"/>
          <a:stretch/>
        </p:blipFill>
        <p:spPr>
          <a:xfrm>
            <a:off x="8202458" y="5313820"/>
            <a:ext cx="700844" cy="603156"/>
          </a:xfrm>
          <a:prstGeom prst="rect">
            <a:avLst/>
          </a:prstGeom>
          <a:noFill/>
          <a:ln>
            <a:noFill/>
          </a:ln>
        </p:spPr>
      </p:pic>
      <p:pic>
        <p:nvPicPr>
          <p:cNvPr descr="router.png" id="1340" name="Google Shape;1340;p116"/>
          <p:cNvPicPr preferRelativeResize="0"/>
          <p:nvPr/>
        </p:nvPicPr>
        <p:blipFill rotWithShape="1">
          <a:blip r:embed="rId4">
            <a:alphaModFix/>
          </a:blip>
          <a:srcRect b="0" l="0" r="0" t="0"/>
          <a:stretch/>
        </p:blipFill>
        <p:spPr>
          <a:xfrm>
            <a:off x="3959689" y="5512628"/>
            <a:ext cx="479172" cy="317852"/>
          </a:xfrm>
          <a:prstGeom prst="rect">
            <a:avLst/>
          </a:prstGeom>
          <a:noFill/>
          <a:ln>
            <a:noFill/>
          </a:ln>
        </p:spPr>
      </p:pic>
      <p:pic>
        <p:nvPicPr>
          <p:cNvPr descr="router.png" id="1341" name="Google Shape;1341;p116"/>
          <p:cNvPicPr preferRelativeResize="0"/>
          <p:nvPr/>
        </p:nvPicPr>
        <p:blipFill rotWithShape="1">
          <a:blip r:embed="rId4">
            <a:alphaModFix/>
          </a:blip>
          <a:srcRect b="0" l="0" r="0" t="0"/>
          <a:stretch/>
        </p:blipFill>
        <p:spPr>
          <a:xfrm>
            <a:off x="5530513" y="5512628"/>
            <a:ext cx="479172" cy="317852"/>
          </a:xfrm>
          <a:prstGeom prst="rect">
            <a:avLst/>
          </a:prstGeom>
          <a:noFill/>
          <a:ln>
            <a:noFill/>
          </a:ln>
        </p:spPr>
      </p:pic>
      <p:pic>
        <p:nvPicPr>
          <p:cNvPr descr="box.png" id="1342" name="Google Shape;1342;p116"/>
          <p:cNvPicPr preferRelativeResize="0"/>
          <p:nvPr/>
        </p:nvPicPr>
        <p:blipFill rotWithShape="1">
          <a:blip r:embed="rId5">
            <a:alphaModFix/>
          </a:blip>
          <a:srcRect b="0" l="0" r="0" t="0"/>
          <a:stretch/>
        </p:blipFill>
        <p:spPr>
          <a:xfrm>
            <a:off x="1398742" y="5884910"/>
            <a:ext cx="207013" cy="207013"/>
          </a:xfrm>
          <a:prstGeom prst="rect">
            <a:avLst/>
          </a:prstGeom>
          <a:noFill/>
          <a:ln>
            <a:noFill/>
          </a:ln>
        </p:spPr>
      </p:pic>
      <p:sp>
        <p:nvSpPr>
          <p:cNvPr id="1343" name="Google Shape;1343;p116"/>
          <p:cNvSpPr/>
          <p:nvPr/>
        </p:nvSpPr>
        <p:spPr>
          <a:xfrm>
            <a:off x="4664916" y="5596007"/>
            <a:ext cx="8655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4" name="Google Shape;1344;p116"/>
          <p:cNvSpPr/>
          <p:nvPr/>
        </p:nvSpPr>
        <p:spPr>
          <a:xfrm>
            <a:off x="7745258" y="5623799"/>
            <a:ext cx="457200" cy="1701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1345" name="Google Shape;1345;p116"/>
          <p:cNvGraphicFramePr/>
          <p:nvPr/>
        </p:nvGraphicFramePr>
        <p:xfrm>
          <a:off x="94753" y="3813035"/>
          <a:ext cx="3000000" cy="3000000"/>
        </p:xfrm>
        <a:graphic>
          <a:graphicData uri="http://schemas.openxmlformats.org/drawingml/2006/table">
            <a:tbl>
              <a:tblPr bandRow="1" firstRow="1">
                <a:noFill/>
                <a:tableStyleId>{1F90AFD3-422D-45FE-B7FA-1DAD8ADFDF48}</a:tableStyleId>
              </a:tblPr>
              <a:tblGrid>
                <a:gridCol w="1580450"/>
                <a:gridCol w="1580450"/>
              </a:tblGrid>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IP Addr.</a:t>
                      </a:r>
                      <a:endParaRPr sz="1900" u="none" cap="none" strike="noStrike"/>
                    </a:p>
                  </a:txBody>
                  <a:tcPr marT="45725" marB="45725" marR="91450" marL="91450"/>
                </a:tc>
                <a:tc>
                  <a:txBody>
                    <a:bodyPr/>
                    <a:lstStyle/>
                    <a:p>
                      <a:pPr indent="0" lvl="0" marL="0" rtl="0" algn="l">
                        <a:spcBef>
                          <a:spcPts val="0"/>
                        </a:spcBef>
                        <a:spcAft>
                          <a:spcPts val="0"/>
                        </a:spcAft>
                        <a:buClr>
                          <a:schemeClr val="dk1"/>
                        </a:buClr>
                        <a:buSzPts val="1900"/>
                        <a:buFont typeface="Arial"/>
                        <a:buNone/>
                      </a:pPr>
                      <a:r>
                        <a:rPr lang="en" sz="1900"/>
                        <a:t>Ethernet Addr.</a:t>
                      </a:r>
                      <a:endParaRPr sz="1900" u="none" cap="none" strike="noStrike"/>
                    </a:p>
                  </a:txBody>
                  <a:tcPr marT="45725" marB="45725" marR="91450" marL="91450"/>
                </a:tc>
              </a:tr>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solidFill>
                            <a:srgbClr val="FF0000"/>
                          </a:solidFill>
                        </a:rPr>
                        <a:t>d.c.b.a</a:t>
                      </a:r>
                      <a:endParaRPr sz="1900" u="none" cap="none" strike="noStrike">
                        <a:solidFill>
                          <a:srgbClr val="FF0000"/>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500"/>
                        <a:buFont typeface="Arial"/>
                        <a:buNone/>
                      </a:pPr>
                      <a:r>
                        <a:rPr lang="en" sz="1500">
                          <a:solidFill>
                            <a:srgbClr val="FF0000"/>
                          </a:solidFill>
                        </a:rPr>
                        <a:t>50</a:t>
                      </a:r>
                      <a:r>
                        <a:rPr lang="en" sz="1500" u="none" cap="none" strike="noStrike">
                          <a:solidFill>
                            <a:srgbClr val="FF0000"/>
                          </a:solidFill>
                        </a:rPr>
                        <a:t>:11:11:11:11:11</a:t>
                      </a:r>
                      <a:endParaRPr sz="1500" u="none" cap="none" strike="noStrike">
                        <a:solidFill>
                          <a:srgbClr val="FF0000"/>
                        </a:solidFill>
                      </a:endParaRPr>
                    </a:p>
                  </a:txBody>
                  <a:tcPr marT="45725" marB="45725" marR="91450" marL="91450"/>
                </a:tc>
              </a:tr>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d.c.b.c</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500"/>
                        <a:buFont typeface="Arial"/>
                        <a:buNone/>
                      </a:pPr>
                      <a:r>
                        <a:rPr lang="en" sz="1500"/>
                        <a:t>60</a:t>
                      </a:r>
                      <a:r>
                        <a:rPr lang="en" sz="1500" u="none" cap="none" strike="noStrike"/>
                        <a:t>:37:11:11:11:11</a:t>
                      </a:r>
                      <a:endParaRPr sz="1500" u="none" cap="none" strike="noStrike"/>
                    </a:p>
                  </a:txBody>
                  <a:tcPr marT="45725" marB="45725" marR="91450" marL="91450"/>
                </a:tc>
              </a:tr>
            </a:tbl>
          </a:graphicData>
        </a:graphic>
      </p:graphicFrame>
      <p:sp>
        <p:nvSpPr>
          <p:cNvPr id="1346" name="Google Shape;1346;p116"/>
          <p:cNvSpPr txBox="1"/>
          <p:nvPr/>
        </p:nvSpPr>
        <p:spPr>
          <a:xfrm>
            <a:off x="616868" y="3437745"/>
            <a:ext cx="2116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ARP Table</a:t>
            </a:r>
            <a:endParaRPr b="0" i="0" sz="1800" u="none" cap="none" strike="noStrike">
              <a:solidFill>
                <a:schemeClr val="dk1"/>
              </a:solidFill>
              <a:latin typeface="Calibri"/>
              <a:ea typeface="Calibri"/>
              <a:cs typeface="Calibri"/>
              <a:sym typeface="Calibri"/>
            </a:endParaRPr>
          </a:p>
        </p:txBody>
      </p:sp>
      <p:sp>
        <p:nvSpPr>
          <p:cNvPr id="1347" name="Google Shape;1347;p116"/>
          <p:cNvSpPr txBox="1"/>
          <p:nvPr/>
        </p:nvSpPr>
        <p:spPr>
          <a:xfrm>
            <a:off x="7435640" y="4346725"/>
            <a:ext cx="1928700" cy="7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Dest Host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IP: a.b.c.d</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Ethernet address</a:t>
            </a:r>
            <a:r>
              <a:rPr b="0" i="0" lang="en" sz="1400" u="none" cap="none" strike="noStrike">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40</a:t>
            </a:r>
            <a:r>
              <a:rPr b="0" i="0" lang="en" sz="1200" u="none" cap="none" strike="noStrike">
                <a:solidFill>
                  <a:schemeClr val="dk1"/>
                </a:solidFill>
                <a:latin typeface="Calibri"/>
                <a:ea typeface="Calibri"/>
                <a:cs typeface="Calibri"/>
                <a:sym typeface="Calibri"/>
              </a:rPr>
              <a:t>:11:11:11:11:11 </a:t>
            </a:r>
            <a:endParaRPr b="0" i="0" sz="1200" u="none" cap="none" strike="noStrike">
              <a:solidFill>
                <a:schemeClr val="dk1"/>
              </a:solidFill>
              <a:latin typeface="Calibri"/>
              <a:ea typeface="Calibri"/>
              <a:cs typeface="Calibri"/>
              <a:sym typeface="Calibri"/>
            </a:endParaRPr>
          </a:p>
        </p:txBody>
      </p:sp>
      <p:sp>
        <p:nvSpPr>
          <p:cNvPr id="1348" name="Google Shape;1348;p116"/>
          <p:cNvSpPr txBox="1"/>
          <p:nvPr/>
        </p:nvSpPr>
        <p:spPr>
          <a:xfrm>
            <a:off x="3654104" y="4189189"/>
            <a:ext cx="18765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Src’s First Hop Router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IP: d.c.b.a</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Calibri"/>
                <a:ea typeface="Calibri"/>
                <a:cs typeface="Calibri"/>
                <a:sym typeface="Calibri"/>
              </a:rPr>
              <a:t>Ethernet address</a:t>
            </a:r>
            <a:r>
              <a:rPr b="0" i="0" lang="en" sz="1600" u="none" cap="none" strike="noStrike">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50</a:t>
            </a:r>
            <a:r>
              <a:rPr b="0" i="0" lang="en" sz="1600" u="none" cap="none" strike="noStrike">
                <a:solidFill>
                  <a:schemeClr val="dk1"/>
                </a:solidFill>
                <a:latin typeface="Calibri"/>
                <a:ea typeface="Calibri"/>
                <a:cs typeface="Calibri"/>
                <a:sym typeface="Calibri"/>
              </a:rPr>
              <a:t>:11:11:11:11:11 </a:t>
            </a:r>
            <a:endParaRPr b="0" i="0" sz="1600" u="none" cap="none" strike="noStrike">
              <a:solidFill>
                <a:schemeClr val="dk1"/>
              </a:solidFill>
              <a:latin typeface="Calibri"/>
              <a:ea typeface="Calibri"/>
              <a:cs typeface="Calibri"/>
              <a:sym typeface="Calibri"/>
            </a:endParaRPr>
          </a:p>
        </p:txBody>
      </p:sp>
      <p:sp>
        <p:nvSpPr>
          <p:cNvPr id="1349" name="Google Shape;1349;p116"/>
          <p:cNvSpPr txBox="1"/>
          <p:nvPr/>
        </p:nvSpPr>
        <p:spPr>
          <a:xfrm>
            <a:off x="5421182" y="4944083"/>
            <a:ext cx="14964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Router 2</a:t>
            </a:r>
            <a:endParaRPr b="1" i="0" sz="16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17"/>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1400"/>
              <a:buFont typeface="PT Sans Narrow"/>
              <a:buNone/>
            </a:pPr>
            <a:r>
              <a:rPr b="1" i="0" lang="en" sz="4400" u="none" cap="none" strike="noStrike">
                <a:solidFill>
                  <a:srgbClr val="EF6C00"/>
                </a:solidFill>
                <a:latin typeface="PT Sans Narrow"/>
                <a:ea typeface="PT Sans Narrow"/>
                <a:cs typeface="PT Sans Narrow"/>
                <a:sym typeface="PT Sans Narrow"/>
              </a:rPr>
              <a:t>ARP (Across local networks) </a:t>
            </a:r>
            <a:endParaRPr b="1" i="0" sz="4400" u="none" cap="none" strike="noStrike">
              <a:solidFill>
                <a:srgbClr val="EF6C00"/>
              </a:solidFill>
              <a:latin typeface="PT Sans Narrow"/>
              <a:ea typeface="PT Sans Narrow"/>
              <a:cs typeface="PT Sans Narrow"/>
              <a:sym typeface="PT Sans Narrow"/>
            </a:endParaRPr>
          </a:p>
        </p:txBody>
      </p:sp>
      <p:sp>
        <p:nvSpPr>
          <p:cNvPr id="1355" name="Google Shape;1355;p117"/>
          <p:cNvSpPr txBox="1"/>
          <p:nvPr>
            <p:ph idx="1" type="body"/>
          </p:nvPr>
        </p:nvSpPr>
        <p:spPr>
          <a:xfrm>
            <a:off x="457199" y="1199098"/>
            <a:ext cx="8418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First-hop router will route packet to router 2 using dest IP address</a:t>
            </a:r>
            <a:endParaRPr b="0" i="0" sz="24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Open Sans"/>
                <a:ea typeface="Open Sans"/>
                <a:cs typeface="Open Sans"/>
                <a:sym typeface="Open Sans"/>
              </a:rPr>
              <a:t>Dest IP address is a.b.c.d. in this example</a:t>
            </a:r>
            <a:endParaRPr b="0" i="0" sz="2000" u="none" cap="none" strike="noStrike">
              <a:solidFill>
                <a:srgbClr val="695D46"/>
              </a:solidFill>
              <a:latin typeface="Open Sans"/>
              <a:ea typeface="Open Sans"/>
              <a:cs typeface="Open Sans"/>
              <a:sym typeface="Open Sans"/>
            </a:endParaRPr>
          </a:p>
        </p:txBody>
      </p:sp>
      <p:pic>
        <p:nvPicPr>
          <p:cNvPr descr="skd188256sdc.png" id="1356" name="Google Shape;1356;p117"/>
          <p:cNvPicPr preferRelativeResize="0"/>
          <p:nvPr/>
        </p:nvPicPr>
        <p:blipFill rotWithShape="1">
          <a:blip r:embed="rId3">
            <a:alphaModFix/>
          </a:blip>
          <a:srcRect b="0" l="0" r="0" t="0"/>
          <a:stretch/>
        </p:blipFill>
        <p:spPr>
          <a:xfrm>
            <a:off x="457200" y="5321598"/>
            <a:ext cx="700844" cy="603156"/>
          </a:xfrm>
          <a:prstGeom prst="rect">
            <a:avLst/>
          </a:prstGeom>
          <a:noFill/>
          <a:ln>
            <a:noFill/>
          </a:ln>
        </p:spPr>
      </p:pic>
      <p:sp>
        <p:nvSpPr>
          <p:cNvPr id="1357" name="Google Shape;1357;p117"/>
          <p:cNvSpPr/>
          <p:nvPr/>
        </p:nvSpPr>
        <p:spPr>
          <a:xfrm>
            <a:off x="2389596" y="4983810"/>
            <a:ext cx="1776492" cy="1306692"/>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libri"/>
                <a:ea typeface="Calibri"/>
                <a:cs typeface="Calibri"/>
                <a:sym typeface="Calibri"/>
              </a:rPr>
              <a:t>Local  Network 1</a:t>
            </a:r>
            <a:endParaRPr b="0" i="0" sz="2000" u="none" cap="none" strike="noStrike">
              <a:solidFill>
                <a:schemeClr val="lt1"/>
              </a:solidFill>
              <a:latin typeface="Calibri"/>
              <a:ea typeface="Calibri"/>
              <a:cs typeface="Calibri"/>
              <a:sym typeface="Calibri"/>
            </a:endParaRPr>
          </a:p>
        </p:txBody>
      </p:sp>
      <p:sp>
        <p:nvSpPr>
          <p:cNvPr id="1358" name="Google Shape;1358;p117"/>
          <p:cNvSpPr/>
          <p:nvPr/>
        </p:nvSpPr>
        <p:spPr>
          <a:xfrm>
            <a:off x="1406292" y="5637159"/>
            <a:ext cx="8655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9" name="Google Shape;1359;p117"/>
          <p:cNvSpPr txBox="1"/>
          <p:nvPr/>
        </p:nvSpPr>
        <p:spPr>
          <a:xfrm>
            <a:off x="460848" y="6161369"/>
            <a:ext cx="192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Src Host</a:t>
            </a:r>
            <a:endParaRPr b="0" i="0" sz="1400" u="none" cap="none" strike="noStrike">
              <a:solidFill>
                <a:srgbClr val="000000"/>
              </a:solidFill>
              <a:latin typeface="Arial"/>
              <a:ea typeface="Arial"/>
              <a:cs typeface="Arial"/>
              <a:sym typeface="Arial"/>
            </a:endParaRPr>
          </a:p>
        </p:txBody>
      </p:sp>
      <p:sp>
        <p:nvSpPr>
          <p:cNvPr id="1360" name="Google Shape;1360;p117"/>
          <p:cNvSpPr/>
          <p:nvPr/>
        </p:nvSpPr>
        <p:spPr>
          <a:xfrm>
            <a:off x="5968723" y="5000509"/>
            <a:ext cx="1776492" cy="1306692"/>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libri"/>
                <a:ea typeface="Calibri"/>
                <a:cs typeface="Calibri"/>
                <a:sym typeface="Calibri"/>
              </a:rPr>
              <a:t>Local  Network 2</a:t>
            </a:r>
            <a:endParaRPr b="0" i="0" sz="2000" u="none" cap="none" strike="noStrike">
              <a:solidFill>
                <a:schemeClr val="lt1"/>
              </a:solidFill>
              <a:latin typeface="Calibri"/>
              <a:ea typeface="Calibri"/>
              <a:cs typeface="Calibri"/>
              <a:sym typeface="Calibri"/>
            </a:endParaRPr>
          </a:p>
        </p:txBody>
      </p:sp>
      <p:pic>
        <p:nvPicPr>
          <p:cNvPr descr="skd188256sdc.png" id="1361" name="Google Shape;1361;p117"/>
          <p:cNvPicPr preferRelativeResize="0"/>
          <p:nvPr/>
        </p:nvPicPr>
        <p:blipFill rotWithShape="1">
          <a:blip r:embed="rId3">
            <a:alphaModFix/>
          </a:blip>
          <a:srcRect b="0" l="0" r="0" t="0"/>
          <a:stretch/>
        </p:blipFill>
        <p:spPr>
          <a:xfrm>
            <a:off x="8202458" y="5313820"/>
            <a:ext cx="700844" cy="603156"/>
          </a:xfrm>
          <a:prstGeom prst="rect">
            <a:avLst/>
          </a:prstGeom>
          <a:noFill/>
          <a:ln>
            <a:noFill/>
          </a:ln>
        </p:spPr>
      </p:pic>
      <p:pic>
        <p:nvPicPr>
          <p:cNvPr descr="router.png" id="1362" name="Google Shape;1362;p117"/>
          <p:cNvPicPr preferRelativeResize="0"/>
          <p:nvPr/>
        </p:nvPicPr>
        <p:blipFill rotWithShape="1">
          <a:blip r:embed="rId4">
            <a:alphaModFix/>
          </a:blip>
          <a:srcRect b="0" l="0" r="0" t="0"/>
          <a:stretch/>
        </p:blipFill>
        <p:spPr>
          <a:xfrm>
            <a:off x="3959689" y="5512628"/>
            <a:ext cx="479172" cy="317852"/>
          </a:xfrm>
          <a:prstGeom prst="rect">
            <a:avLst/>
          </a:prstGeom>
          <a:noFill/>
          <a:ln>
            <a:noFill/>
          </a:ln>
        </p:spPr>
      </p:pic>
      <p:pic>
        <p:nvPicPr>
          <p:cNvPr descr="router.png" id="1363" name="Google Shape;1363;p117"/>
          <p:cNvPicPr preferRelativeResize="0"/>
          <p:nvPr/>
        </p:nvPicPr>
        <p:blipFill rotWithShape="1">
          <a:blip r:embed="rId4">
            <a:alphaModFix/>
          </a:blip>
          <a:srcRect b="0" l="0" r="0" t="0"/>
          <a:stretch/>
        </p:blipFill>
        <p:spPr>
          <a:xfrm>
            <a:off x="5530513" y="5512628"/>
            <a:ext cx="479172" cy="317852"/>
          </a:xfrm>
          <a:prstGeom prst="rect">
            <a:avLst/>
          </a:prstGeom>
          <a:noFill/>
          <a:ln>
            <a:noFill/>
          </a:ln>
        </p:spPr>
      </p:pic>
      <p:pic>
        <p:nvPicPr>
          <p:cNvPr descr="box.png" id="1364" name="Google Shape;1364;p117"/>
          <p:cNvPicPr preferRelativeResize="0"/>
          <p:nvPr/>
        </p:nvPicPr>
        <p:blipFill rotWithShape="1">
          <a:blip r:embed="rId5">
            <a:alphaModFix/>
          </a:blip>
          <a:srcRect b="0" l="0" r="0" t="0"/>
          <a:stretch/>
        </p:blipFill>
        <p:spPr>
          <a:xfrm>
            <a:off x="4090756" y="5937493"/>
            <a:ext cx="207013" cy="207013"/>
          </a:xfrm>
          <a:prstGeom prst="rect">
            <a:avLst/>
          </a:prstGeom>
          <a:noFill/>
          <a:ln>
            <a:noFill/>
          </a:ln>
        </p:spPr>
      </p:pic>
      <p:sp>
        <p:nvSpPr>
          <p:cNvPr id="1365" name="Google Shape;1365;p117"/>
          <p:cNvSpPr txBox="1"/>
          <p:nvPr/>
        </p:nvSpPr>
        <p:spPr>
          <a:xfrm>
            <a:off x="5421182" y="4944083"/>
            <a:ext cx="14964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Router 2</a:t>
            </a:r>
            <a:endParaRPr b="1" i="0" sz="1600" u="none" cap="none" strike="noStrike">
              <a:solidFill>
                <a:schemeClr val="dk1"/>
              </a:solidFill>
              <a:latin typeface="Calibri"/>
              <a:ea typeface="Calibri"/>
              <a:cs typeface="Calibri"/>
              <a:sym typeface="Calibri"/>
            </a:endParaRPr>
          </a:p>
        </p:txBody>
      </p:sp>
      <p:sp>
        <p:nvSpPr>
          <p:cNvPr id="1366" name="Google Shape;1366;p117"/>
          <p:cNvSpPr/>
          <p:nvPr/>
        </p:nvSpPr>
        <p:spPr>
          <a:xfrm>
            <a:off x="4664916" y="5596007"/>
            <a:ext cx="8655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1367" name="Google Shape;1367;p117"/>
          <p:cNvGraphicFramePr/>
          <p:nvPr/>
        </p:nvGraphicFramePr>
        <p:xfrm>
          <a:off x="94753" y="3813035"/>
          <a:ext cx="3000000" cy="3000000"/>
        </p:xfrm>
        <a:graphic>
          <a:graphicData uri="http://schemas.openxmlformats.org/drawingml/2006/table">
            <a:tbl>
              <a:tblPr bandRow="1" firstRow="1">
                <a:noFill/>
                <a:tableStyleId>{1F90AFD3-422D-45FE-B7FA-1DAD8ADFDF48}</a:tableStyleId>
              </a:tblPr>
              <a:tblGrid>
                <a:gridCol w="1580450"/>
                <a:gridCol w="1580450"/>
              </a:tblGrid>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IP Addr.</a:t>
                      </a:r>
                      <a:endParaRPr sz="1900" u="none" cap="none" strike="noStrike"/>
                    </a:p>
                  </a:txBody>
                  <a:tcPr marT="45725" marB="45725" marR="91450" marL="91450"/>
                </a:tc>
                <a:tc>
                  <a:txBody>
                    <a:bodyPr/>
                    <a:lstStyle/>
                    <a:p>
                      <a:pPr indent="0" lvl="0" marL="0" rtl="0" algn="l">
                        <a:spcBef>
                          <a:spcPts val="0"/>
                        </a:spcBef>
                        <a:spcAft>
                          <a:spcPts val="0"/>
                        </a:spcAft>
                        <a:buClr>
                          <a:schemeClr val="dk1"/>
                        </a:buClr>
                        <a:buSzPts val="1900"/>
                        <a:buFont typeface="Arial"/>
                        <a:buNone/>
                      </a:pPr>
                      <a:r>
                        <a:rPr lang="en" sz="1900"/>
                        <a:t>Ethernet Addr.</a:t>
                      </a:r>
                      <a:endParaRPr sz="1900" u="none" cap="none" strike="noStrike"/>
                    </a:p>
                  </a:txBody>
                  <a:tcPr marT="45725" marB="45725" marR="91450" marL="91450"/>
                </a:tc>
              </a:tr>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d.c.b.a</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500"/>
                        <a:buFont typeface="Arial"/>
                        <a:buNone/>
                      </a:pPr>
                      <a:r>
                        <a:rPr lang="en" sz="1500"/>
                        <a:t>50</a:t>
                      </a:r>
                      <a:r>
                        <a:rPr lang="en" sz="1500" u="none" cap="none" strike="noStrike"/>
                        <a:t>:11:11:11:11:11</a:t>
                      </a:r>
                      <a:endParaRPr sz="1500" u="none" cap="none" strike="noStrike"/>
                    </a:p>
                  </a:txBody>
                  <a:tcPr marT="45725" marB="45725" marR="91450" marL="91450"/>
                </a:tc>
              </a:tr>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d.c.b.c</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500"/>
                        <a:buFont typeface="Arial"/>
                        <a:buNone/>
                      </a:pPr>
                      <a:r>
                        <a:rPr lang="en" sz="1500"/>
                        <a:t>60</a:t>
                      </a:r>
                      <a:r>
                        <a:rPr lang="en" sz="1500" u="none" cap="none" strike="noStrike"/>
                        <a:t>:37:11:11:11:11</a:t>
                      </a:r>
                      <a:endParaRPr sz="1500" u="none" cap="none" strike="noStrike"/>
                    </a:p>
                  </a:txBody>
                  <a:tcPr marT="45725" marB="45725" marR="91450" marL="91450"/>
                </a:tc>
              </a:tr>
            </a:tbl>
          </a:graphicData>
        </a:graphic>
      </p:graphicFrame>
      <p:sp>
        <p:nvSpPr>
          <p:cNvPr id="1368" name="Google Shape;1368;p117"/>
          <p:cNvSpPr txBox="1"/>
          <p:nvPr/>
        </p:nvSpPr>
        <p:spPr>
          <a:xfrm>
            <a:off x="616868" y="3437745"/>
            <a:ext cx="2116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ARP Table</a:t>
            </a:r>
            <a:endParaRPr b="0" i="0" sz="1800" u="none" cap="none" strike="noStrike">
              <a:solidFill>
                <a:schemeClr val="dk1"/>
              </a:solidFill>
              <a:latin typeface="Calibri"/>
              <a:ea typeface="Calibri"/>
              <a:cs typeface="Calibri"/>
              <a:sym typeface="Calibri"/>
            </a:endParaRPr>
          </a:p>
        </p:txBody>
      </p:sp>
      <p:sp>
        <p:nvSpPr>
          <p:cNvPr id="1369" name="Google Shape;1369;p117"/>
          <p:cNvSpPr txBox="1"/>
          <p:nvPr/>
        </p:nvSpPr>
        <p:spPr>
          <a:xfrm>
            <a:off x="7435640" y="4346725"/>
            <a:ext cx="1928700" cy="7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Dest Host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IP: a.b.c.d</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Ethernet address</a:t>
            </a:r>
            <a:r>
              <a:rPr b="0" i="0" lang="en" sz="1400" u="none" cap="none" strike="noStrike">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40</a:t>
            </a:r>
            <a:r>
              <a:rPr b="0" i="0" lang="en" sz="1200" u="none" cap="none" strike="noStrike">
                <a:solidFill>
                  <a:schemeClr val="dk1"/>
                </a:solidFill>
                <a:latin typeface="Calibri"/>
                <a:ea typeface="Calibri"/>
                <a:cs typeface="Calibri"/>
                <a:sym typeface="Calibri"/>
              </a:rPr>
              <a:t>:11:11:11:11:11 </a:t>
            </a:r>
            <a:endParaRPr b="0" i="0" sz="1200" u="none" cap="none" strike="noStrike">
              <a:solidFill>
                <a:schemeClr val="dk1"/>
              </a:solidFill>
              <a:latin typeface="Calibri"/>
              <a:ea typeface="Calibri"/>
              <a:cs typeface="Calibri"/>
              <a:sym typeface="Calibri"/>
            </a:endParaRPr>
          </a:p>
        </p:txBody>
      </p:sp>
      <p:sp>
        <p:nvSpPr>
          <p:cNvPr id="1370" name="Google Shape;1370;p117"/>
          <p:cNvSpPr txBox="1"/>
          <p:nvPr/>
        </p:nvSpPr>
        <p:spPr>
          <a:xfrm>
            <a:off x="3654104" y="4189189"/>
            <a:ext cx="18765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Src’s First Hop Router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IP: d.c.b.a</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Calibri"/>
                <a:ea typeface="Calibri"/>
                <a:cs typeface="Calibri"/>
                <a:sym typeface="Calibri"/>
              </a:rPr>
              <a:t>Ethernet address</a:t>
            </a:r>
            <a:r>
              <a:rPr b="0" i="0" lang="en" sz="1600" u="none" cap="none" strike="noStrike">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50</a:t>
            </a:r>
            <a:r>
              <a:rPr b="0" i="0" lang="en" sz="1600" u="none" cap="none" strike="noStrike">
                <a:solidFill>
                  <a:schemeClr val="dk1"/>
                </a:solidFill>
                <a:latin typeface="Calibri"/>
                <a:ea typeface="Calibri"/>
                <a:cs typeface="Calibri"/>
                <a:sym typeface="Calibri"/>
              </a:rPr>
              <a:t>:11:11:11:11:11 </a:t>
            </a:r>
            <a:endParaRPr b="0" i="0" sz="1600" u="none" cap="none" strike="noStrike">
              <a:solidFill>
                <a:schemeClr val="dk1"/>
              </a:solidFill>
              <a:latin typeface="Calibri"/>
              <a:ea typeface="Calibri"/>
              <a:cs typeface="Calibri"/>
              <a:sym typeface="Calibri"/>
            </a:endParaRPr>
          </a:p>
        </p:txBody>
      </p:sp>
      <p:sp>
        <p:nvSpPr>
          <p:cNvPr id="1371" name="Google Shape;1371;p117"/>
          <p:cNvSpPr/>
          <p:nvPr/>
        </p:nvSpPr>
        <p:spPr>
          <a:xfrm>
            <a:off x="7745258" y="5623799"/>
            <a:ext cx="457200" cy="1701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18"/>
          <p:cNvSpPr txBox="1"/>
          <p:nvPr>
            <p:ph type="title"/>
          </p:nvPr>
        </p:nvSpPr>
        <p:spPr>
          <a:xfrm>
            <a:off x="457200" y="274638"/>
            <a:ext cx="8229600" cy="1143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EF6C00"/>
              </a:buClr>
              <a:buSzPts val="1400"/>
              <a:buFont typeface="PT Sans Narrow"/>
              <a:buNone/>
            </a:pPr>
            <a:r>
              <a:rPr b="1" i="0" lang="en" sz="4400" u="none" cap="none" strike="noStrike">
                <a:solidFill>
                  <a:srgbClr val="EF6C00"/>
                </a:solidFill>
                <a:latin typeface="PT Sans Narrow"/>
                <a:ea typeface="PT Sans Narrow"/>
                <a:cs typeface="PT Sans Narrow"/>
                <a:sym typeface="PT Sans Narrow"/>
              </a:rPr>
              <a:t>ARP (Across local networks) </a:t>
            </a:r>
            <a:endParaRPr b="0" i="0" sz="4400" u="none" cap="none" strike="noStrike">
              <a:solidFill>
                <a:srgbClr val="EF6C00"/>
              </a:solidFill>
              <a:latin typeface="PT Sans Narrow"/>
              <a:ea typeface="PT Sans Narrow"/>
              <a:cs typeface="PT Sans Narrow"/>
              <a:sym typeface="PT Sans Narrow"/>
            </a:endParaRPr>
          </a:p>
        </p:txBody>
      </p:sp>
      <p:sp>
        <p:nvSpPr>
          <p:cNvPr id="1377" name="Google Shape;1377;p118"/>
          <p:cNvSpPr txBox="1"/>
          <p:nvPr>
            <p:ph idx="1" type="body"/>
          </p:nvPr>
        </p:nvSpPr>
        <p:spPr>
          <a:xfrm>
            <a:off x="457199" y="1199098"/>
            <a:ext cx="8418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95D46"/>
              </a:buClr>
              <a:buSzPts val="2400"/>
              <a:buFont typeface="Arial"/>
              <a:buChar char="•"/>
            </a:pPr>
            <a:r>
              <a:rPr b="0" i="0" lang="en" sz="2400" u="none" cap="none" strike="noStrike">
                <a:solidFill>
                  <a:srgbClr val="695D46"/>
                </a:solidFill>
                <a:latin typeface="Open Sans"/>
                <a:ea typeface="Open Sans"/>
                <a:cs typeface="Open Sans"/>
                <a:sym typeface="Open Sans"/>
              </a:rPr>
              <a:t>Router 2 will use its ARP table to </a:t>
            </a:r>
            <a:r>
              <a:rPr b="1" lang="en"/>
              <a:t>set </a:t>
            </a:r>
            <a:r>
              <a:rPr b="0" i="0" lang="en" sz="2400" u="none" cap="none" strike="noStrike">
                <a:solidFill>
                  <a:srgbClr val="695D46"/>
                </a:solidFill>
                <a:latin typeface="Open Sans"/>
                <a:ea typeface="Open Sans"/>
                <a:cs typeface="Open Sans"/>
                <a:sym typeface="Open Sans"/>
              </a:rPr>
              <a:t>packet’s dest </a:t>
            </a:r>
            <a:r>
              <a:rPr lang="en"/>
              <a:t>Ethernet address</a:t>
            </a:r>
            <a:r>
              <a:rPr b="0" i="0" lang="en" sz="2400" u="none" cap="none" strike="noStrike">
                <a:solidFill>
                  <a:srgbClr val="695D46"/>
                </a:solidFill>
                <a:latin typeface="Open Sans"/>
                <a:ea typeface="Open Sans"/>
                <a:cs typeface="Open Sans"/>
                <a:sym typeface="Open Sans"/>
              </a:rPr>
              <a:t> </a:t>
            </a:r>
            <a:r>
              <a:rPr lang="en"/>
              <a:t>to</a:t>
            </a:r>
            <a:r>
              <a:rPr b="0" i="0" lang="en" sz="2400" u="none" cap="none" strike="noStrike">
                <a:solidFill>
                  <a:srgbClr val="695D46"/>
                </a:solidFill>
                <a:latin typeface="Open Sans"/>
                <a:ea typeface="Open Sans"/>
                <a:cs typeface="Open Sans"/>
                <a:sym typeface="Open Sans"/>
              </a:rPr>
              <a:t> actual dest host’s </a:t>
            </a:r>
            <a:r>
              <a:rPr lang="en"/>
              <a:t>Ethernet address:</a:t>
            </a:r>
            <a:endParaRPr b="0" i="0" sz="2400" u="none" cap="none" strike="noStrike">
              <a:solidFill>
                <a:srgbClr val="695D46"/>
              </a:solidFill>
              <a:latin typeface="Open Sans"/>
              <a:ea typeface="Open Sans"/>
              <a:cs typeface="Open Sans"/>
              <a:sym typeface="Open Sans"/>
            </a:endParaRPr>
          </a:p>
          <a:p>
            <a:pPr indent="-285750" lvl="1" marL="742950" marR="0" rtl="0" algn="l">
              <a:lnSpc>
                <a:spcPct val="100000"/>
              </a:lnSpc>
              <a:spcBef>
                <a:spcPts val="400"/>
              </a:spcBef>
              <a:spcAft>
                <a:spcPts val="0"/>
              </a:spcAft>
              <a:buClr>
                <a:srgbClr val="695D46"/>
              </a:buClr>
              <a:buSzPts val="2000"/>
              <a:buFont typeface="Arial"/>
              <a:buChar char="–"/>
            </a:pPr>
            <a:r>
              <a:rPr b="0" i="0" lang="en" sz="2000" u="none" cap="none" strike="noStrike">
                <a:solidFill>
                  <a:srgbClr val="695D46"/>
                </a:solidFill>
                <a:latin typeface="Open Sans"/>
                <a:ea typeface="Open Sans"/>
                <a:cs typeface="Open Sans"/>
                <a:sym typeface="Open Sans"/>
              </a:rPr>
              <a:t>Router 2 then sends packet to dest host</a:t>
            </a:r>
            <a:endParaRPr b="0" i="0" sz="2000" u="none" cap="none" strike="noStrike">
              <a:solidFill>
                <a:srgbClr val="695D46"/>
              </a:solidFill>
              <a:latin typeface="Open Sans"/>
              <a:ea typeface="Open Sans"/>
              <a:cs typeface="Open Sans"/>
              <a:sym typeface="Open Sans"/>
            </a:endParaRPr>
          </a:p>
          <a:p>
            <a:pPr indent="-190500" lvl="0" marL="342900" marR="0" rtl="0" algn="l">
              <a:lnSpc>
                <a:spcPct val="100000"/>
              </a:lnSpc>
              <a:spcBef>
                <a:spcPts val="480"/>
              </a:spcBef>
              <a:spcAft>
                <a:spcPts val="0"/>
              </a:spcAft>
              <a:buClr>
                <a:srgbClr val="695D46"/>
              </a:buClr>
              <a:buSzPts val="2400"/>
              <a:buFont typeface="Arial"/>
              <a:buNone/>
            </a:pPr>
            <a:r>
              <a:t/>
            </a:r>
            <a:endParaRPr b="0" i="0" sz="2400" u="none" cap="none" strike="noStrike">
              <a:solidFill>
                <a:srgbClr val="695D46"/>
              </a:solidFill>
              <a:latin typeface="Open Sans"/>
              <a:ea typeface="Open Sans"/>
              <a:cs typeface="Open Sans"/>
              <a:sym typeface="Open Sans"/>
            </a:endParaRPr>
          </a:p>
        </p:txBody>
      </p:sp>
      <p:pic>
        <p:nvPicPr>
          <p:cNvPr descr="skd188256sdc.png" id="1378" name="Google Shape;1378;p118"/>
          <p:cNvPicPr preferRelativeResize="0"/>
          <p:nvPr/>
        </p:nvPicPr>
        <p:blipFill rotWithShape="1">
          <a:blip r:embed="rId3">
            <a:alphaModFix/>
          </a:blip>
          <a:srcRect b="0" l="0" r="0" t="0"/>
          <a:stretch/>
        </p:blipFill>
        <p:spPr>
          <a:xfrm>
            <a:off x="457200" y="5321598"/>
            <a:ext cx="700844" cy="603156"/>
          </a:xfrm>
          <a:prstGeom prst="rect">
            <a:avLst/>
          </a:prstGeom>
          <a:noFill/>
          <a:ln>
            <a:noFill/>
          </a:ln>
        </p:spPr>
      </p:pic>
      <p:sp>
        <p:nvSpPr>
          <p:cNvPr id="1379" name="Google Shape;1379;p118"/>
          <p:cNvSpPr/>
          <p:nvPr/>
        </p:nvSpPr>
        <p:spPr>
          <a:xfrm>
            <a:off x="2389596" y="4983810"/>
            <a:ext cx="1776492" cy="1306692"/>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libri"/>
                <a:ea typeface="Calibri"/>
                <a:cs typeface="Calibri"/>
                <a:sym typeface="Calibri"/>
              </a:rPr>
              <a:t>Local  Network 1</a:t>
            </a:r>
            <a:endParaRPr b="0" i="0" sz="2000" u="none" cap="none" strike="noStrike">
              <a:solidFill>
                <a:schemeClr val="lt1"/>
              </a:solidFill>
              <a:latin typeface="Calibri"/>
              <a:ea typeface="Calibri"/>
              <a:cs typeface="Calibri"/>
              <a:sym typeface="Calibri"/>
            </a:endParaRPr>
          </a:p>
        </p:txBody>
      </p:sp>
      <p:sp>
        <p:nvSpPr>
          <p:cNvPr id="1380" name="Google Shape;1380;p118"/>
          <p:cNvSpPr/>
          <p:nvPr/>
        </p:nvSpPr>
        <p:spPr>
          <a:xfrm>
            <a:off x="1406292" y="5637159"/>
            <a:ext cx="8655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1" name="Google Shape;1381;p118"/>
          <p:cNvSpPr txBox="1"/>
          <p:nvPr/>
        </p:nvSpPr>
        <p:spPr>
          <a:xfrm>
            <a:off x="460848" y="6161369"/>
            <a:ext cx="19287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Calibri"/>
                <a:ea typeface="Calibri"/>
                <a:cs typeface="Calibri"/>
                <a:sym typeface="Calibri"/>
              </a:rPr>
              <a:t>Src Host</a:t>
            </a:r>
            <a:endParaRPr b="0" i="0" sz="1400" u="none" cap="none" strike="noStrike">
              <a:solidFill>
                <a:srgbClr val="000000"/>
              </a:solidFill>
              <a:latin typeface="Arial"/>
              <a:ea typeface="Arial"/>
              <a:cs typeface="Arial"/>
              <a:sym typeface="Arial"/>
            </a:endParaRPr>
          </a:p>
        </p:txBody>
      </p:sp>
      <p:sp>
        <p:nvSpPr>
          <p:cNvPr id="1382" name="Google Shape;1382;p118"/>
          <p:cNvSpPr/>
          <p:nvPr/>
        </p:nvSpPr>
        <p:spPr>
          <a:xfrm>
            <a:off x="5968723" y="5000509"/>
            <a:ext cx="1776492" cy="1306692"/>
          </a:xfrm>
          <a:prstGeom prst="cloud">
            <a:avLst/>
          </a:prstGeom>
          <a:gradFill>
            <a:gsLst>
              <a:gs pos="0">
                <a:srgbClr val="3DC5B8"/>
              </a:gs>
              <a:gs pos="100000">
                <a:srgbClr val="9AFFF5"/>
              </a:gs>
            </a:gsLst>
            <a:lin ang="16200038" scaled="0"/>
          </a:gradFill>
          <a:ln cap="flat" cmpd="sng" w="9525">
            <a:solidFill>
              <a:srgbClr val="48B3A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Calibri"/>
                <a:ea typeface="Calibri"/>
                <a:cs typeface="Calibri"/>
                <a:sym typeface="Calibri"/>
              </a:rPr>
              <a:t>Local  Network 2</a:t>
            </a:r>
            <a:endParaRPr b="0" i="0" sz="2000" u="none" cap="none" strike="noStrike">
              <a:solidFill>
                <a:schemeClr val="lt1"/>
              </a:solidFill>
              <a:latin typeface="Calibri"/>
              <a:ea typeface="Calibri"/>
              <a:cs typeface="Calibri"/>
              <a:sym typeface="Calibri"/>
            </a:endParaRPr>
          </a:p>
        </p:txBody>
      </p:sp>
      <p:pic>
        <p:nvPicPr>
          <p:cNvPr descr="skd188256sdc.png" id="1383" name="Google Shape;1383;p118"/>
          <p:cNvPicPr preferRelativeResize="0"/>
          <p:nvPr/>
        </p:nvPicPr>
        <p:blipFill rotWithShape="1">
          <a:blip r:embed="rId3">
            <a:alphaModFix/>
          </a:blip>
          <a:srcRect b="0" l="0" r="0" t="0"/>
          <a:stretch/>
        </p:blipFill>
        <p:spPr>
          <a:xfrm>
            <a:off x="8202458" y="5313820"/>
            <a:ext cx="700844" cy="603156"/>
          </a:xfrm>
          <a:prstGeom prst="rect">
            <a:avLst/>
          </a:prstGeom>
          <a:noFill/>
          <a:ln>
            <a:noFill/>
          </a:ln>
        </p:spPr>
      </p:pic>
      <p:pic>
        <p:nvPicPr>
          <p:cNvPr descr="router.png" id="1384" name="Google Shape;1384;p118"/>
          <p:cNvPicPr preferRelativeResize="0"/>
          <p:nvPr/>
        </p:nvPicPr>
        <p:blipFill rotWithShape="1">
          <a:blip r:embed="rId4">
            <a:alphaModFix/>
          </a:blip>
          <a:srcRect b="0" l="0" r="0" t="0"/>
          <a:stretch/>
        </p:blipFill>
        <p:spPr>
          <a:xfrm>
            <a:off x="3959689" y="5512628"/>
            <a:ext cx="479172" cy="317852"/>
          </a:xfrm>
          <a:prstGeom prst="rect">
            <a:avLst/>
          </a:prstGeom>
          <a:noFill/>
          <a:ln>
            <a:noFill/>
          </a:ln>
        </p:spPr>
      </p:pic>
      <p:pic>
        <p:nvPicPr>
          <p:cNvPr descr="router.png" id="1385" name="Google Shape;1385;p118"/>
          <p:cNvPicPr preferRelativeResize="0"/>
          <p:nvPr/>
        </p:nvPicPr>
        <p:blipFill rotWithShape="1">
          <a:blip r:embed="rId4">
            <a:alphaModFix/>
          </a:blip>
          <a:srcRect b="0" l="0" r="0" t="0"/>
          <a:stretch/>
        </p:blipFill>
        <p:spPr>
          <a:xfrm>
            <a:off x="5530513" y="5512628"/>
            <a:ext cx="479172" cy="317852"/>
          </a:xfrm>
          <a:prstGeom prst="rect">
            <a:avLst/>
          </a:prstGeom>
          <a:noFill/>
          <a:ln>
            <a:noFill/>
          </a:ln>
        </p:spPr>
      </p:pic>
      <p:pic>
        <p:nvPicPr>
          <p:cNvPr descr="box.png" id="1386" name="Google Shape;1386;p118"/>
          <p:cNvPicPr preferRelativeResize="0"/>
          <p:nvPr/>
        </p:nvPicPr>
        <p:blipFill rotWithShape="1">
          <a:blip r:embed="rId5">
            <a:alphaModFix/>
          </a:blip>
          <a:srcRect b="0" l="0" r="0" t="0"/>
          <a:stretch/>
        </p:blipFill>
        <p:spPr>
          <a:xfrm>
            <a:off x="5745486" y="5829714"/>
            <a:ext cx="207013" cy="207013"/>
          </a:xfrm>
          <a:prstGeom prst="rect">
            <a:avLst/>
          </a:prstGeom>
          <a:noFill/>
          <a:ln>
            <a:noFill/>
          </a:ln>
        </p:spPr>
      </p:pic>
      <p:sp>
        <p:nvSpPr>
          <p:cNvPr id="1387" name="Google Shape;1387;p118"/>
          <p:cNvSpPr txBox="1"/>
          <p:nvPr/>
        </p:nvSpPr>
        <p:spPr>
          <a:xfrm>
            <a:off x="5421182" y="4944083"/>
            <a:ext cx="14964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Router 2</a:t>
            </a:r>
            <a:endParaRPr b="1" i="0" sz="1600" u="none" cap="none" strike="noStrike">
              <a:solidFill>
                <a:schemeClr val="dk1"/>
              </a:solidFill>
              <a:latin typeface="Calibri"/>
              <a:ea typeface="Calibri"/>
              <a:cs typeface="Calibri"/>
              <a:sym typeface="Calibri"/>
            </a:endParaRPr>
          </a:p>
        </p:txBody>
      </p:sp>
      <p:graphicFrame>
        <p:nvGraphicFramePr>
          <p:cNvPr id="1388" name="Google Shape;1388;p118"/>
          <p:cNvGraphicFramePr/>
          <p:nvPr/>
        </p:nvGraphicFramePr>
        <p:xfrm>
          <a:off x="5150553" y="2919431"/>
          <a:ext cx="3000000" cy="3000000"/>
        </p:xfrm>
        <a:graphic>
          <a:graphicData uri="http://schemas.openxmlformats.org/drawingml/2006/table">
            <a:tbl>
              <a:tblPr bandRow="1" firstRow="1">
                <a:noFill/>
                <a:tableStyleId>{1F90AFD3-422D-45FE-B7FA-1DAD8ADFDF48}</a:tableStyleId>
              </a:tblPr>
              <a:tblGrid>
                <a:gridCol w="1672175"/>
                <a:gridCol w="1672175"/>
              </a:tblGrid>
              <a:tr h="3184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IP Addr.</a:t>
                      </a:r>
                      <a:endParaRPr sz="1900" u="none" cap="none" strike="noStrike"/>
                    </a:p>
                  </a:txBody>
                  <a:tcPr marT="45725" marB="45725" marR="91450" marL="91450"/>
                </a:tc>
                <a:tc>
                  <a:txBody>
                    <a:bodyPr/>
                    <a:lstStyle/>
                    <a:p>
                      <a:pPr indent="0" lvl="0" marL="0" rtl="0" algn="l">
                        <a:spcBef>
                          <a:spcPts val="0"/>
                        </a:spcBef>
                        <a:spcAft>
                          <a:spcPts val="0"/>
                        </a:spcAft>
                        <a:buClr>
                          <a:schemeClr val="dk1"/>
                        </a:buClr>
                        <a:buSzPts val="1900"/>
                        <a:buFont typeface="Arial"/>
                        <a:buNone/>
                      </a:pPr>
                      <a:r>
                        <a:rPr lang="en" sz="1900"/>
                        <a:t>Ethernet Addr.</a:t>
                      </a:r>
                      <a:endParaRPr sz="1900" u="none" cap="none" strike="noStrike"/>
                    </a:p>
                  </a:txBody>
                  <a:tcPr marT="45725" marB="45725" marR="91450" marL="91450"/>
                </a:tc>
              </a:tr>
              <a:tr h="3184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solidFill>
                            <a:srgbClr val="FF0000"/>
                          </a:solidFill>
                        </a:rPr>
                        <a:t>a.b.c.d</a:t>
                      </a:r>
                      <a:endParaRPr sz="1900" u="none" cap="none" strike="noStrike">
                        <a:solidFill>
                          <a:srgbClr val="FF0000"/>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500"/>
                        <a:buFont typeface="Arial"/>
                        <a:buNone/>
                      </a:pPr>
                      <a:r>
                        <a:rPr lang="en" sz="1500">
                          <a:solidFill>
                            <a:srgbClr val="FF0000"/>
                          </a:solidFill>
                        </a:rPr>
                        <a:t>40</a:t>
                      </a:r>
                      <a:r>
                        <a:rPr lang="en" sz="1500" u="none" cap="none" strike="noStrike">
                          <a:solidFill>
                            <a:srgbClr val="FF0000"/>
                          </a:solidFill>
                        </a:rPr>
                        <a:t>:11:11:11:11:11</a:t>
                      </a:r>
                      <a:endParaRPr sz="1500" u="none" cap="none" strike="noStrike">
                        <a:solidFill>
                          <a:srgbClr val="FF0000"/>
                        </a:solidFill>
                      </a:endParaRPr>
                    </a:p>
                  </a:txBody>
                  <a:tcPr marT="45725" marB="45725" marR="91450" marL="91450"/>
                </a:tc>
              </a:tr>
              <a:tr h="3184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a.b.c.c</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500"/>
                        <a:buFont typeface="Arial"/>
                        <a:buNone/>
                      </a:pPr>
                      <a:r>
                        <a:rPr lang="en" sz="1500"/>
                        <a:t>70</a:t>
                      </a:r>
                      <a:r>
                        <a:rPr lang="en" sz="1500" u="none" cap="none" strike="noStrike"/>
                        <a:t>:33:33:33:11:11</a:t>
                      </a:r>
                      <a:endParaRPr sz="1500" u="none" cap="none" strike="noStrike"/>
                    </a:p>
                  </a:txBody>
                  <a:tcPr marT="45725" marB="45725" marR="91450" marL="91450"/>
                </a:tc>
              </a:tr>
            </a:tbl>
          </a:graphicData>
        </a:graphic>
      </p:graphicFrame>
      <p:sp>
        <p:nvSpPr>
          <p:cNvPr id="1389" name="Google Shape;1389;p118"/>
          <p:cNvSpPr txBox="1"/>
          <p:nvPr/>
        </p:nvSpPr>
        <p:spPr>
          <a:xfrm>
            <a:off x="5770355" y="2526158"/>
            <a:ext cx="2116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ARP Table</a:t>
            </a:r>
            <a:endParaRPr b="0" i="0" sz="1800" u="none" cap="none" strike="noStrike">
              <a:solidFill>
                <a:schemeClr val="dk1"/>
              </a:solidFill>
              <a:latin typeface="Calibri"/>
              <a:ea typeface="Calibri"/>
              <a:cs typeface="Calibri"/>
              <a:sym typeface="Calibri"/>
            </a:endParaRPr>
          </a:p>
        </p:txBody>
      </p:sp>
      <p:cxnSp>
        <p:nvCxnSpPr>
          <p:cNvPr id="1390" name="Google Shape;1390;p118"/>
          <p:cNvCxnSpPr/>
          <p:nvPr/>
        </p:nvCxnSpPr>
        <p:spPr>
          <a:xfrm flipH="1" rot="10800000">
            <a:off x="5842000" y="4189283"/>
            <a:ext cx="126600" cy="754800"/>
          </a:xfrm>
          <a:prstGeom prst="straightConnector1">
            <a:avLst/>
          </a:prstGeom>
          <a:noFill/>
          <a:ln cap="flat" cmpd="sng" w="25400">
            <a:solidFill>
              <a:schemeClr val="accent2"/>
            </a:solidFill>
            <a:prstDash val="solid"/>
            <a:round/>
            <a:headEnd len="sm" w="sm" type="none"/>
            <a:tailEnd len="med" w="med" type="stealth"/>
          </a:ln>
          <a:effectLst>
            <a:outerShdw blurRad="40000" rotWithShape="0" dir="5400000" dist="20000">
              <a:srgbClr val="000000">
                <a:alpha val="37250"/>
              </a:srgbClr>
            </a:outerShdw>
          </a:effectLst>
        </p:spPr>
      </p:cxnSp>
      <p:sp>
        <p:nvSpPr>
          <p:cNvPr id="1391" name="Google Shape;1391;p118"/>
          <p:cNvSpPr/>
          <p:nvPr/>
        </p:nvSpPr>
        <p:spPr>
          <a:xfrm>
            <a:off x="4664916" y="5596007"/>
            <a:ext cx="865500" cy="1977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aphicFrame>
        <p:nvGraphicFramePr>
          <p:cNvPr id="1392" name="Google Shape;1392;p118"/>
          <p:cNvGraphicFramePr/>
          <p:nvPr/>
        </p:nvGraphicFramePr>
        <p:xfrm>
          <a:off x="94753" y="3813035"/>
          <a:ext cx="3000000" cy="3000000"/>
        </p:xfrm>
        <a:graphic>
          <a:graphicData uri="http://schemas.openxmlformats.org/drawingml/2006/table">
            <a:tbl>
              <a:tblPr bandRow="1" firstRow="1">
                <a:noFill/>
                <a:tableStyleId>{1F90AFD3-422D-45FE-B7FA-1DAD8ADFDF48}</a:tableStyleId>
              </a:tblPr>
              <a:tblGrid>
                <a:gridCol w="1580450"/>
                <a:gridCol w="1580450"/>
              </a:tblGrid>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IP Addr.</a:t>
                      </a:r>
                      <a:endParaRPr sz="1900" u="none" cap="none" strike="noStrike"/>
                    </a:p>
                  </a:txBody>
                  <a:tcPr marT="45725" marB="45725" marR="91450" marL="91450"/>
                </a:tc>
                <a:tc>
                  <a:txBody>
                    <a:bodyPr/>
                    <a:lstStyle/>
                    <a:p>
                      <a:pPr indent="0" lvl="0" marL="0" rtl="0" algn="l">
                        <a:spcBef>
                          <a:spcPts val="0"/>
                        </a:spcBef>
                        <a:spcAft>
                          <a:spcPts val="0"/>
                        </a:spcAft>
                        <a:buClr>
                          <a:schemeClr val="dk1"/>
                        </a:buClr>
                        <a:buSzPts val="1900"/>
                        <a:buFont typeface="Arial"/>
                        <a:buNone/>
                      </a:pPr>
                      <a:r>
                        <a:rPr lang="en" sz="1900"/>
                        <a:t>Ethernet Addr.</a:t>
                      </a:r>
                      <a:endParaRPr sz="1900" u="none" cap="none" strike="noStrike"/>
                    </a:p>
                  </a:txBody>
                  <a:tcPr marT="45725" marB="45725" marR="91450" marL="91450"/>
                </a:tc>
              </a:tr>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d.c.b.a</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500"/>
                        <a:buFont typeface="Arial"/>
                        <a:buNone/>
                      </a:pPr>
                      <a:r>
                        <a:rPr lang="en" sz="1500"/>
                        <a:t>50</a:t>
                      </a:r>
                      <a:r>
                        <a:rPr lang="en" sz="1500" u="none" cap="none" strike="noStrike"/>
                        <a:t>:11:11:11:11:11</a:t>
                      </a:r>
                      <a:endParaRPr sz="1500" u="none" cap="none" strike="noStrike"/>
                    </a:p>
                  </a:txBody>
                  <a:tcPr marT="45725" marB="45725" marR="91450" marL="91450"/>
                </a:tc>
              </a:tr>
              <a:tr h="370875">
                <a:tc>
                  <a:txBody>
                    <a:bodyPr/>
                    <a:lstStyle/>
                    <a:p>
                      <a:pPr indent="0" lvl="0" marL="0" marR="0" rtl="0" algn="l">
                        <a:lnSpc>
                          <a:spcPct val="100000"/>
                        </a:lnSpc>
                        <a:spcBef>
                          <a:spcPts val="0"/>
                        </a:spcBef>
                        <a:spcAft>
                          <a:spcPts val="0"/>
                        </a:spcAft>
                        <a:buClr>
                          <a:srgbClr val="000000"/>
                        </a:buClr>
                        <a:buSzPts val="1900"/>
                        <a:buFont typeface="Arial"/>
                        <a:buNone/>
                      </a:pPr>
                      <a:r>
                        <a:rPr lang="en" sz="1900" u="none" cap="none" strike="noStrike"/>
                        <a:t>d.c.b.c</a:t>
                      </a:r>
                      <a:endParaRPr sz="19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500"/>
                        <a:buFont typeface="Arial"/>
                        <a:buNone/>
                      </a:pPr>
                      <a:r>
                        <a:rPr lang="en" sz="1500"/>
                        <a:t>60</a:t>
                      </a:r>
                      <a:r>
                        <a:rPr lang="en" sz="1500" u="none" cap="none" strike="noStrike"/>
                        <a:t>:37:11:11:11:11</a:t>
                      </a:r>
                      <a:endParaRPr sz="1500" u="none" cap="none" strike="noStrike"/>
                    </a:p>
                  </a:txBody>
                  <a:tcPr marT="45725" marB="45725" marR="91450" marL="91450"/>
                </a:tc>
              </a:tr>
            </a:tbl>
          </a:graphicData>
        </a:graphic>
      </p:graphicFrame>
      <p:sp>
        <p:nvSpPr>
          <p:cNvPr id="1393" name="Google Shape;1393;p118"/>
          <p:cNvSpPr txBox="1"/>
          <p:nvPr/>
        </p:nvSpPr>
        <p:spPr>
          <a:xfrm>
            <a:off x="616868" y="3437745"/>
            <a:ext cx="2116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Calibri"/>
                <a:ea typeface="Calibri"/>
                <a:cs typeface="Calibri"/>
                <a:sym typeface="Calibri"/>
              </a:rPr>
              <a:t>ARP Table</a:t>
            </a:r>
            <a:endParaRPr b="0" i="0" sz="1800" u="none" cap="none" strike="noStrike">
              <a:solidFill>
                <a:schemeClr val="dk1"/>
              </a:solidFill>
              <a:latin typeface="Calibri"/>
              <a:ea typeface="Calibri"/>
              <a:cs typeface="Calibri"/>
              <a:sym typeface="Calibri"/>
            </a:endParaRPr>
          </a:p>
        </p:txBody>
      </p:sp>
      <p:sp>
        <p:nvSpPr>
          <p:cNvPr id="1394" name="Google Shape;1394;p118"/>
          <p:cNvSpPr txBox="1"/>
          <p:nvPr/>
        </p:nvSpPr>
        <p:spPr>
          <a:xfrm>
            <a:off x="7435640" y="4346725"/>
            <a:ext cx="1928700" cy="7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Dest Host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IP: a.b.c.d</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Calibri"/>
                <a:ea typeface="Calibri"/>
                <a:cs typeface="Calibri"/>
                <a:sym typeface="Calibri"/>
              </a:rPr>
              <a:t>Ethernet address</a:t>
            </a:r>
            <a:r>
              <a:rPr b="0" i="0" lang="en" sz="1400" u="none" cap="none" strike="noStrike">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40</a:t>
            </a:r>
            <a:r>
              <a:rPr b="0" i="0" lang="en" sz="1200" u="none" cap="none" strike="noStrike">
                <a:solidFill>
                  <a:schemeClr val="dk1"/>
                </a:solidFill>
                <a:latin typeface="Calibri"/>
                <a:ea typeface="Calibri"/>
                <a:cs typeface="Calibri"/>
                <a:sym typeface="Calibri"/>
              </a:rPr>
              <a:t>:11:11:11:11:11 </a:t>
            </a:r>
            <a:endParaRPr b="0" i="0" sz="1200" u="none" cap="none" strike="noStrike">
              <a:solidFill>
                <a:schemeClr val="dk1"/>
              </a:solidFill>
              <a:latin typeface="Calibri"/>
              <a:ea typeface="Calibri"/>
              <a:cs typeface="Calibri"/>
              <a:sym typeface="Calibri"/>
            </a:endParaRPr>
          </a:p>
        </p:txBody>
      </p:sp>
      <p:sp>
        <p:nvSpPr>
          <p:cNvPr id="1395" name="Google Shape;1395;p118"/>
          <p:cNvSpPr txBox="1"/>
          <p:nvPr/>
        </p:nvSpPr>
        <p:spPr>
          <a:xfrm>
            <a:off x="3654104" y="4189189"/>
            <a:ext cx="1876500" cy="132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Calibri"/>
                <a:ea typeface="Calibri"/>
                <a:cs typeface="Calibri"/>
                <a:sym typeface="Calibri"/>
              </a:rPr>
              <a:t>Src’s First Hop Router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Calibri"/>
                <a:ea typeface="Calibri"/>
                <a:cs typeface="Calibri"/>
                <a:sym typeface="Calibri"/>
              </a:rPr>
              <a:t>IP: d.c.b.a</a:t>
            </a:r>
            <a:endParaRPr b="0"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rPr lang="en" sz="1600">
                <a:solidFill>
                  <a:schemeClr val="dk1"/>
                </a:solidFill>
                <a:latin typeface="Calibri"/>
                <a:ea typeface="Calibri"/>
                <a:cs typeface="Calibri"/>
                <a:sym typeface="Calibri"/>
              </a:rPr>
              <a:t>Ethernet address</a:t>
            </a:r>
            <a:r>
              <a:rPr b="0" i="0" lang="en" sz="1600" u="none" cap="none" strike="noStrike">
                <a:solidFill>
                  <a:schemeClr val="dk1"/>
                </a:solidFill>
                <a:latin typeface="Calibri"/>
                <a:ea typeface="Calibri"/>
                <a:cs typeface="Calibri"/>
                <a:sym typeface="Calibri"/>
              </a:rPr>
              <a:t>: </a:t>
            </a:r>
            <a:r>
              <a:rPr lang="en" sz="1600">
                <a:solidFill>
                  <a:schemeClr val="dk1"/>
                </a:solidFill>
                <a:latin typeface="Calibri"/>
                <a:ea typeface="Calibri"/>
                <a:cs typeface="Calibri"/>
                <a:sym typeface="Calibri"/>
              </a:rPr>
              <a:t>50</a:t>
            </a:r>
            <a:r>
              <a:rPr b="0" i="0" lang="en" sz="1600" u="none" cap="none" strike="noStrike">
                <a:solidFill>
                  <a:schemeClr val="dk1"/>
                </a:solidFill>
                <a:latin typeface="Calibri"/>
                <a:ea typeface="Calibri"/>
                <a:cs typeface="Calibri"/>
                <a:sym typeface="Calibri"/>
              </a:rPr>
              <a:t>:11:11:11:11:11 </a:t>
            </a:r>
            <a:endParaRPr b="0" i="0" sz="1600" u="none" cap="none" strike="noStrike">
              <a:solidFill>
                <a:schemeClr val="dk1"/>
              </a:solidFill>
              <a:latin typeface="Calibri"/>
              <a:ea typeface="Calibri"/>
              <a:cs typeface="Calibri"/>
              <a:sym typeface="Calibri"/>
            </a:endParaRPr>
          </a:p>
        </p:txBody>
      </p:sp>
      <p:sp>
        <p:nvSpPr>
          <p:cNvPr id="1396" name="Google Shape;1396;p118"/>
          <p:cNvSpPr/>
          <p:nvPr/>
        </p:nvSpPr>
        <p:spPr>
          <a:xfrm>
            <a:off x="7745258" y="5623799"/>
            <a:ext cx="457200" cy="170100"/>
          </a:xfrm>
          <a:prstGeom prst="rightArrow">
            <a:avLst>
              <a:gd fmla="val 50000" name="adj1"/>
              <a:gd fmla="val 50000" name="adj2"/>
            </a:avLst>
          </a:prstGeom>
          <a:gradFill>
            <a:gsLst>
              <a:gs pos="0">
                <a:srgbClr val="FF6800"/>
              </a:gs>
              <a:gs pos="100000">
                <a:srgbClr val="FF976D"/>
              </a:gs>
            </a:gsLst>
            <a:lin ang="16200038" scaled="0"/>
          </a:gradFill>
          <a:ln cap="flat" cmpd="sng" w="9525">
            <a:solidFill>
              <a:srgbClr val="EE68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19"/>
          <p:cNvSpPr txBox="1"/>
          <p:nvPr>
            <p:ph type="title"/>
          </p:nvPr>
        </p:nvSpPr>
        <p:spPr>
          <a:xfrm>
            <a:off x="490250" y="701800"/>
            <a:ext cx="6227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Networking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20"/>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Host Networking?</a:t>
            </a:r>
            <a:endParaRPr/>
          </a:p>
        </p:txBody>
      </p:sp>
      <p:sp>
        <p:nvSpPr>
          <p:cNvPr id="1407" name="Google Shape;1407;p120"/>
          <p:cNvSpPr txBox="1"/>
          <p:nvPr>
            <p:ph idx="1" type="body"/>
          </p:nvPr>
        </p:nvSpPr>
        <p:spPr>
          <a:xfrm>
            <a:off x="311700" y="1688433"/>
            <a:ext cx="4558500" cy="440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Everything at the host that enables it to use the network</a:t>
            </a:r>
            <a:endParaRPr/>
          </a:p>
          <a:p>
            <a:pPr indent="-317500" lvl="1" marL="914400" rtl="0" algn="l">
              <a:spcBef>
                <a:spcPts val="0"/>
              </a:spcBef>
              <a:spcAft>
                <a:spcPts val="0"/>
              </a:spcAft>
              <a:buSzPts val="1400"/>
              <a:buChar char="○"/>
            </a:pPr>
            <a:r>
              <a:rPr lang="en"/>
              <a:t>Linux networking stack, network driver, NIC, etc…</a:t>
            </a:r>
            <a:endParaRPr/>
          </a:p>
        </p:txBody>
      </p:sp>
      <p:sp>
        <p:nvSpPr>
          <p:cNvPr id="1408" name="Google Shape;1408;p120"/>
          <p:cNvSpPr/>
          <p:nvPr/>
        </p:nvSpPr>
        <p:spPr>
          <a:xfrm>
            <a:off x="5633864" y="3079732"/>
            <a:ext cx="2311200" cy="1478400"/>
          </a:xfrm>
          <a:prstGeom prst="roundRect">
            <a:avLst>
              <a:gd fmla="val 16667" name="adj"/>
            </a:avLst>
          </a:prstGeom>
          <a:solidFill>
            <a:srgbClr val="B4A7D6"/>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0868B"/>
              </a:solidFill>
              <a:latin typeface="Roboto"/>
              <a:ea typeface="Roboto"/>
              <a:cs typeface="Roboto"/>
              <a:sym typeface="Roboto"/>
            </a:endParaRPr>
          </a:p>
        </p:txBody>
      </p:sp>
      <p:sp>
        <p:nvSpPr>
          <p:cNvPr id="1409" name="Google Shape;1409;p120"/>
          <p:cNvSpPr/>
          <p:nvPr/>
        </p:nvSpPr>
        <p:spPr>
          <a:xfrm>
            <a:off x="5659200" y="5188905"/>
            <a:ext cx="2311200" cy="1478400"/>
          </a:xfrm>
          <a:prstGeom prst="roundRect">
            <a:avLst>
              <a:gd fmla="val 16667" name="adj"/>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F6368"/>
              </a:solidFill>
              <a:latin typeface="Roboto"/>
              <a:ea typeface="Roboto"/>
              <a:cs typeface="Roboto"/>
              <a:sym typeface="Roboto"/>
            </a:endParaRPr>
          </a:p>
        </p:txBody>
      </p:sp>
      <p:sp>
        <p:nvSpPr>
          <p:cNvPr id="1410" name="Google Shape;1410;p120"/>
          <p:cNvSpPr txBox="1"/>
          <p:nvPr/>
        </p:nvSpPr>
        <p:spPr>
          <a:xfrm>
            <a:off x="5676500" y="3089833"/>
            <a:ext cx="2181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F8F9FA"/>
                </a:solidFill>
                <a:latin typeface="Google Sans"/>
                <a:ea typeface="Google Sans"/>
                <a:cs typeface="Google Sans"/>
                <a:sym typeface="Google Sans"/>
              </a:rPr>
              <a:t>Host Networking Stack</a:t>
            </a:r>
            <a:endParaRPr b="1" sz="2200">
              <a:solidFill>
                <a:srgbClr val="F8F9FA"/>
              </a:solidFill>
              <a:latin typeface="Google Sans"/>
              <a:ea typeface="Google Sans"/>
              <a:cs typeface="Google Sans"/>
              <a:sym typeface="Google Sans"/>
            </a:endParaRPr>
          </a:p>
        </p:txBody>
      </p:sp>
      <p:sp>
        <p:nvSpPr>
          <p:cNvPr id="1411" name="Google Shape;1411;p120"/>
          <p:cNvSpPr txBox="1"/>
          <p:nvPr/>
        </p:nvSpPr>
        <p:spPr>
          <a:xfrm>
            <a:off x="5765276" y="5136524"/>
            <a:ext cx="21081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F8F9FA"/>
                </a:solidFill>
                <a:latin typeface="Google Sans"/>
                <a:ea typeface="Google Sans"/>
                <a:cs typeface="Google Sans"/>
                <a:sym typeface="Google Sans"/>
              </a:rPr>
              <a:t>Network Interface Card</a:t>
            </a:r>
            <a:endParaRPr b="1" sz="2200">
              <a:solidFill>
                <a:srgbClr val="F8F9FA"/>
              </a:solidFill>
              <a:latin typeface="Google Sans"/>
              <a:ea typeface="Google Sans"/>
              <a:cs typeface="Google Sans"/>
              <a:sym typeface="Google Sans"/>
            </a:endParaRPr>
          </a:p>
        </p:txBody>
      </p:sp>
      <p:sp>
        <p:nvSpPr>
          <p:cNvPr id="1412" name="Google Shape;1412;p120"/>
          <p:cNvSpPr/>
          <p:nvPr/>
        </p:nvSpPr>
        <p:spPr>
          <a:xfrm>
            <a:off x="6463846" y="4642763"/>
            <a:ext cx="606900" cy="1452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3" name="Google Shape;1413;p120"/>
          <p:cNvSpPr/>
          <p:nvPr/>
        </p:nvSpPr>
        <p:spPr>
          <a:xfrm>
            <a:off x="6466860" y="4808802"/>
            <a:ext cx="606900" cy="1452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4" name="Google Shape;1414;p120"/>
          <p:cNvSpPr/>
          <p:nvPr/>
        </p:nvSpPr>
        <p:spPr>
          <a:xfrm>
            <a:off x="6472990" y="4974842"/>
            <a:ext cx="606900" cy="1452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5" name="Google Shape;1415;p120"/>
          <p:cNvSpPr/>
          <p:nvPr/>
        </p:nvSpPr>
        <p:spPr>
          <a:xfrm>
            <a:off x="5503425" y="1466680"/>
            <a:ext cx="2767500" cy="900000"/>
          </a:xfrm>
          <a:prstGeom prst="roundRect">
            <a:avLst>
              <a:gd fmla="val 16667" name="adj"/>
            </a:avLst>
          </a:prstGeom>
          <a:solidFill>
            <a:srgbClr val="BDBDBD"/>
          </a:solidFill>
          <a:ln cap="flat" cmpd="sng" w="9525">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sz="2000">
              <a:solidFill>
                <a:srgbClr val="80868B"/>
              </a:solidFill>
              <a:latin typeface="Google Sans"/>
              <a:ea typeface="Google Sans"/>
              <a:cs typeface="Google Sans"/>
              <a:sym typeface="Google Sans"/>
            </a:endParaRPr>
          </a:p>
        </p:txBody>
      </p:sp>
      <p:sp>
        <p:nvSpPr>
          <p:cNvPr id="1416" name="Google Shape;1416;p120"/>
          <p:cNvSpPr/>
          <p:nvPr/>
        </p:nvSpPr>
        <p:spPr>
          <a:xfrm>
            <a:off x="6590913" y="2361629"/>
            <a:ext cx="447900" cy="717900"/>
          </a:xfrm>
          <a:prstGeom prst="upDownArrow">
            <a:avLst>
              <a:gd fmla="val 50000" name="adj1"/>
              <a:gd fmla="val 50000" name="adj2"/>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417" name="Google Shape;1417;p120"/>
          <p:cNvSpPr txBox="1"/>
          <p:nvPr/>
        </p:nvSpPr>
        <p:spPr>
          <a:xfrm>
            <a:off x="5684631" y="1628799"/>
            <a:ext cx="24051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Google Sans"/>
                <a:ea typeface="Google Sans"/>
                <a:cs typeface="Google Sans"/>
                <a:sym typeface="Google Sans"/>
              </a:rPr>
              <a:t>Sender Application</a:t>
            </a:r>
            <a:endParaRPr sz="2000">
              <a:solidFill>
                <a:srgbClr val="FFFFFF"/>
              </a:solidFill>
              <a:latin typeface="Google Sans"/>
              <a:ea typeface="Google Sans"/>
              <a:cs typeface="Google Sans"/>
              <a:sym typeface="Google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21"/>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Host Networking</a:t>
            </a:r>
            <a:endParaRPr/>
          </a:p>
        </p:txBody>
      </p:sp>
      <p:sp>
        <p:nvSpPr>
          <p:cNvPr id="1423" name="Google Shape;1423;p121"/>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Datacenter operators have the incentive to put a lot of effort into optimization</a:t>
            </a:r>
            <a:endParaRPr/>
          </a:p>
          <a:p>
            <a:pPr indent="-317500" lvl="1" marL="914400" rtl="0" algn="l">
              <a:spcBef>
                <a:spcPts val="0"/>
              </a:spcBef>
              <a:spcAft>
                <a:spcPts val="0"/>
              </a:spcAft>
              <a:buSzPts val="1400"/>
              <a:buChar char="○"/>
            </a:pPr>
            <a:r>
              <a:rPr lang="en"/>
              <a:t>And have the means: total administrative control</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Some opportunities for optimization</a:t>
            </a:r>
            <a:endParaRPr/>
          </a:p>
          <a:p>
            <a:pPr indent="-317500" lvl="1" marL="914400" rtl="0" algn="l">
              <a:spcBef>
                <a:spcPts val="0"/>
              </a:spcBef>
              <a:spcAft>
                <a:spcPts val="0"/>
              </a:spcAft>
              <a:buSzPts val="1400"/>
              <a:buChar char="○"/>
            </a:pPr>
            <a:r>
              <a:rPr lang="en"/>
              <a:t>Kernel bypass (avoid kernel development)</a:t>
            </a:r>
            <a:endParaRPr/>
          </a:p>
          <a:p>
            <a:pPr indent="-317500" lvl="1" marL="914400" rtl="0" algn="l">
              <a:spcBef>
                <a:spcPts val="0"/>
              </a:spcBef>
              <a:spcAft>
                <a:spcPts val="0"/>
              </a:spcAft>
              <a:buSzPts val="1400"/>
              <a:buChar char="○"/>
            </a:pPr>
            <a:r>
              <a:rPr lang="en"/>
              <a:t>NIC offloads (save CPU cycles)</a:t>
            </a:r>
            <a:endParaRPr/>
          </a:p>
          <a:p>
            <a:pPr indent="-317500" lvl="1" marL="914400" rtl="0" algn="l">
              <a:spcBef>
                <a:spcPts val="0"/>
              </a:spcBef>
              <a:spcAft>
                <a:spcPts val="0"/>
              </a:spcAft>
              <a:buSzPts val="1400"/>
              <a:buChar char="○"/>
            </a:pPr>
            <a:r>
              <a:rPr lang="en"/>
              <a:t>RDMA (save CPU cycles, and better performance)</a:t>
            </a:r>
            <a:endParaRPr/>
          </a:p>
          <a:p>
            <a:pPr indent="-317500" lvl="1" marL="914400" rtl="0" algn="l">
              <a:spcBef>
                <a:spcPts val="0"/>
              </a:spcBef>
              <a:spcAft>
                <a:spcPts val="0"/>
              </a:spcAft>
              <a:buSzPts val="1400"/>
              <a:buChar char="○"/>
            </a:pPr>
            <a:r>
              <a:rPr lang="en"/>
              <a:t>Other features (better performance)</a:t>
            </a:r>
            <a:endParaRPr/>
          </a:p>
          <a:p>
            <a:pPr indent="-317500" lvl="2" marL="1371600" rtl="0" algn="l">
              <a:spcBef>
                <a:spcPts val="0"/>
              </a:spcBef>
              <a:spcAft>
                <a:spcPts val="0"/>
              </a:spcAft>
              <a:buSzPts val="1400"/>
              <a:buChar char="■"/>
            </a:pPr>
            <a:r>
              <a:rPr lang="en"/>
              <a:t>Congestion control</a:t>
            </a:r>
            <a:endParaRPr/>
          </a:p>
          <a:p>
            <a:pPr indent="-317500" lvl="2" marL="1371600" rtl="0" algn="l">
              <a:spcBef>
                <a:spcPts val="0"/>
              </a:spcBef>
              <a:spcAft>
                <a:spcPts val="0"/>
              </a:spcAft>
              <a:buSzPts val="1400"/>
              <a:buChar char="■"/>
            </a:pPr>
            <a:r>
              <a:rPr lang="en"/>
              <a:t>Load balancing</a:t>
            </a:r>
            <a:endParaRPr/>
          </a:p>
          <a:p>
            <a:pPr indent="-317500" lvl="2" marL="1371600" rtl="0" algn="l">
              <a:spcBef>
                <a:spcPts val="0"/>
              </a:spcBef>
              <a:spcAft>
                <a:spcPts val="0"/>
              </a:spcAft>
              <a:buSzPts val="1400"/>
              <a:buChar char="■"/>
            </a:pPr>
            <a:r>
              <a:rPr lang="en"/>
              <a:t>Traffic shaping</a:t>
            </a:r>
            <a:endParaRPr/>
          </a:p>
          <a:p>
            <a:pPr indent="-317500" lvl="2" marL="1371600" rtl="0" algn="l">
              <a:spcBef>
                <a:spcPts val="0"/>
              </a:spcBef>
              <a:spcAft>
                <a:spcPts val="0"/>
              </a:spcAft>
              <a:buSzPts val="1400"/>
              <a:buChar char="■"/>
            </a:pPr>
            <a:r>
              <a:rPr lang="en"/>
              <a:t>QoS</a:t>
            </a:r>
            <a:endParaRPr/>
          </a:p>
          <a:p>
            <a:pPr indent="0" lvl="0" marL="45720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22"/>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Kernel Bypass</a:t>
            </a:r>
            <a:endParaRPr/>
          </a:p>
        </p:txBody>
      </p:sp>
      <p:sp>
        <p:nvSpPr>
          <p:cNvPr id="1429" name="Google Shape;1429;p122"/>
          <p:cNvSpPr txBox="1"/>
          <p:nvPr>
            <p:ph idx="1" type="body"/>
          </p:nvPr>
        </p:nvSpPr>
        <p:spPr>
          <a:xfrm>
            <a:off x="311700" y="1688433"/>
            <a:ext cx="8520600" cy="55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Run networking stack in user space rather than kernel space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30" name="Google Shape;1430;p122"/>
          <p:cNvSpPr/>
          <p:nvPr/>
        </p:nvSpPr>
        <p:spPr>
          <a:xfrm>
            <a:off x="1719850" y="2619917"/>
            <a:ext cx="1808400" cy="428700"/>
          </a:xfrm>
          <a:prstGeom prst="roundRect">
            <a:avLst>
              <a:gd fmla="val 16667" name="adj"/>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App</a:t>
            </a:r>
            <a:endParaRPr>
              <a:latin typeface="Open Sans"/>
              <a:ea typeface="Open Sans"/>
              <a:cs typeface="Open Sans"/>
              <a:sym typeface="Open Sans"/>
            </a:endParaRPr>
          </a:p>
        </p:txBody>
      </p:sp>
      <p:sp>
        <p:nvSpPr>
          <p:cNvPr id="1431" name="Google Shape;1431;p122"/>
          <p:cNvSpPr/>
          <p:nvPr/>
        </p:nvSpPr>
        <p:spPr>
          <a:xfrm>
            <a:off x="1719850" y="3429000"/>
            <a:ext cx="1808400" cy="16716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OS</a:t>
            </a:r>
            <a:endParaRPr>
              <a:latin typeface="Open Sans"/>
              <a:ea typeface="Open Sans"/>
              <a:cs typeface="Open Sans"/>
              <a:sym typeface="Open Sans"/>
            </a:endParaRPr>
          </a:p>
        </p:txBody>
      </p:sp>
      <p:sp>
        <p:nvSpPr>
          <p:cNvPr id="1432" name="Google Shape;1432;p122"/>
          <p:cNvSpPr/>
          <p:nvPr/>
        </p:nvSpPr>
        <p:spPr>
          <a:xfrm>
            <a:off x="1719850" y="5432633"/>
            <a:ext cx="1808400" cy="482700"/>
          </a:xfrm>
          <a:prstGeom prst="roundRect">
            <a:avLst>
              <a:gd fmla="val 16667"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NIC</a:t>
            </a:r>
            <a:endParaRPr>
              <a:latin typeface="Open Sans"/>
              <a:ea typeface="Open Sans"/>
              <a:cs typeface="Open Sans"/>
              <a:sym typeface="Open Sans"/>
            </a:endParaRPr>
          </a:p>
        </p:txBody>
      </p:sp>
      <p:sp>
        <p:nvSpPr>
          <p:cNvPr id="1433" name="Google Shape;1433;p122"/>
          <p:cNvSpPr/>
          <p:nvPr/>
        </p:nvSpPr>
        <p:spPr>
          <a:xfrm>
            <a:off x="5002500" y="3745133"/>
            <a:ext cx="804000" cy="551100"/>
          </a:xfrm>
          <a:prstGeom prst="roundRect">
            <a:avLst>
              <a:gd fmla="val 16667" name="adj"/>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App</a:t>
            </a:r>
            <a:endParaRPr>
              <a:latin typeface="Open Sans"/>
              <a:ea typeface="Open Sans"/>
              <a:cs typeface="Open Sans"/>
              <a:sym typeface="Open Sans"/>
            </a:endParaRPr>
          </a:p>
        </p:txBody>
      </p:sp>
      <p:sp>
        <p:nvSpPr>
          <p:cNvPr id="1434" name="Google Shape;1434;p122"/>
          <p:cNvSpPr/>
          <p:nvPr/>
        </p:nvSpPr>
        <p:spPr>
          <a:xfrm>
            <a:off x="5002500" y="4435500"/>
            <a:ext cx="2121000" cy="16716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OS</a:t>
            </a:r>
            <a:endParaRPr>
              <a:latin typeface="Open Sans"/>
              <a:ea typeface="Open Sans"/>
              <a:cs typeface="Open Sans"/>
              <a:sym typeface="Open Sans"/>
            </a:endParaRPr>
          </a:p>
        </p:txBody>
      </p:sp>
      <p:sp>
        <p:nvSpPr>
          <p:cNvPr id="1435" name="Google Shape;1435;p122"/>
          <p:cNvSpPr/>
          <p:nvPr/>
        </p:nvSpPr>
        <p:spPr>
          <a:xfrm>
            <a:off x="7349275" y="3549133"/>
            <a:ext cx="1229100" cy="943200"/>
          </a:xfrm>
          <a:prstGeom prst="roundRect">
            <a:avLst>
              <a:gd fmla="val 16667" name="adj"/>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NIC</a:t>
            </a:r>
            <a:endParaRPr>
              <a:latin typeface="Open Sans"/>
              <a:ea typeface="Open Sans"/>
              <a:cs typeface="Open Sans"/>
              <a:sym typeface="Open Sans"/>
            </a:endParaRPr>
          </a:p>
        </p:txBody>
      </p:sp>
      <p:sp>
        <p:nvSpPr>
          <p:cNvPr id="1436" name="Google Shape;1436;p122"/>
          <p:cNvSpPr/>
          <p:nvPr/>
        </p:nvSpPr>
        <p:spPr>
          <a:xfrm>
            <a:off x="5894275" y="3745133"/>
            <a:ext cx="1229100" cy="551100"/>
          </a:xfrm>
          <a:prstGeom prst="roundRect">
            <a:avLst>
              <a:gd fmla="val 16667" name="adj"/>
            </a:avLst>
          </a:prstGeom>
          <a:solidFill>
            <a:srgbClr val="D0E0E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User-Space Process</a:t>
            </a:r>
            <a:endParaRPr>
              <a:latin typeface="Open Sans"/>
              <a:ea typeface="Open Sans"/>
              <a:cs typeface="Open Sans"/>
              <a:sym typeface="Open Sans"/>
            </a:endParaRPr>
          </a:p>
        </p:txBody>
      </p:sp>
      <p:sp>
        <p:nvSpPr>
          <p:cNvPr id="1437" name="Google Shape;1437;p122"/>
          <p:cNvSpPr/>
          <p:nvPr/>
        </p:nvSpPr>
        <p:spPr>
          <a:xfrm>
            <a:off x="5143300" y="2619933"/>
            <a:ext cx="1567200" cy="8355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Shared Memory</a:t>
            </a:r>
            <a:endParaRPr>
              <a:latin typeface="Open Sans"/>
              <a:ea typeface="Open Sans"/>
              <a:cs typeface="Open Sans"/>
              <a:sym typeface="Open Sans"/>
            </a:endParaRPr>
          </a:p>
        </p:txBody>
      </p:sp>
      <p:cxnSp>
        <p:nvCxnSpPr>
          <p:cNvPr id="1438" name="Google Shape;1438;p122"/>
          <p:cNvCxnSpPr>
            <a:stCxn id="1433" idx="0"/>
            <a:endCxn id="1437" idx="2"/>
          </p:cNvCxnSpPr>
          <p:nvPr/>
        </p:nvCxnSpPr>
        <p:spPr>
          <a:xfrm flipH="1" rot="10800000">
            <a:off x="5404500" y="3455333"/>
            <a:ext cx="522300" cy="289800"/>
          </a:xfrm>
          <a:prstGeom prst="straightConnector1">
            <a:avLst/>
          </a:prstGeom>
          <a:noFill/>
          <a:ln cap="flat" cmpd="sng" w="9525">
            <a:solidFill>
              <a:srgbClr val="000000"/>
            </a:solidFill>
            <a:prstDash val="solid"/>
            <a:round/>
            <a:headEnd len="med" w="med" type="none"/>
            <a:tailEnd len="med" w="med" type="triangle"/>
          </a:ln>
        </p:spPr>
      </p:cxnSp>
      <p:cxnSp>
        <p:nvCxnSpPr>
          <p:cNvPr id="1439" name="Google Shape;1439;p122"/>
          <p:cNvCxnSpPr>
            <a:stCxn id="1436" idx="0"/>
            <a:endCxn id="1437" idx="2"/>
          </p:cNvCxnSpPr>
          <p:nvPr/>
        </p:nvCxnSpPr>
        <p:spPr>
          <a:xfrm rot="10800000">
            <a:off x="5926825" y="3455333"/>
            <a:ext cx="582000" cy="289800"/>
          </a:xfrm>
          <a:prstGeom prst="straightConnector1">
            <a:avLst/>
          </a:prstGeom>
          <a:noFill/>
          <a:ln cap="flat" cmpd="sng" w="9525">
            <a:solidFill>
              <a:srgbClr val="000000"/>
            </a:solidFill>
            <a:prstDash val="solid"/>
            <a:round/>
            <a:headEnd len="med" w="med" type="triangle"/>
            <a:tailEnd len="med" w="med" type="none"/>
          </a:ln>
        </p:spPr>
      </p:cxnSp>
      <p:cxnSp>
        <p:nvCxnSpPr>
          <p:cNvPr id="1440" name="Google Shape;1440;p122"/>
          <p:cNvCxnSpPr>
            <a:stCxn id="1435" idx="1"/>
            <a:endCxn id="1436" idx="3"/>
          </p:cNvCxnSpPr>
          <p:nvPr/>
        </p:nvCxnSpPr>
        <p:spPr>
          <a:xfrm rot="10800000">
            <a:off x="7123375" y="4020733"/>
            <a:ext cx="225900" cy="0"/>
          </a:xfrm>
          <a:prstGeom prst="straightConnector1">
            <a:avLst/>
          </a:prstGeom>
          <a:noFill/>
          <a:ln cap="flat" cmpd="sng" w="9525">
            <a:solidFill>
              <a:srgbClr val="000000"/>
            </a:solidFill>
            <a:prstDash val="solid"/>
            <a:round/>
            <a:headEnd len="med" w="med" type="triangle"/>
            <a:tailEnd len="med" w="med" type="none"/>
          </a:ln>
        </p:spPr>
      </p:cxnSp>
      <p:cxnSp>
        <p:nvCxnSpPr>
          <p:cNvPr id="1441" name="Google Shape;1441;p122"/>
          <p:cNvCxnSpPr>
            <a:stCxn id="1432" idx="0"/>
            <a:endCxn id="1431" idx="2"/>
          </p:cNvCxnSpPr>
          <p:nvPr/>
        </p:nvCxnSpPr>
        <p:spPr>
          <a:xfrm rot="10800000">
            <a:off x="2624050" y="5100533"/>
            <a:ext cx="0" cy="332100"/>
          </a:xfrm>
          <a:prstGeom prst="straightConnector1">
            <a:avLst/>
          </a:prstGeom>
          <a:noFill/>
          <a:ln cap="flat" cmpd="sng" w="9525">
            <a:solidFill>
              <a:srgbClr val="000000"/>
            </a:solidFill>
            <a:prstDash val="solid"/>
            <a:round/>
            <a:headEnd len="med" w="med" type="triangle"/>
            <a:tailEnd len="med" w="med" type="none"/>
          </a:ln>
        </p:spPr>
      </p:cxnSp>
      <p:cxnSp>
        <p:nvCxnSpPr>
          <p:cNvPr id="1442" name="Google Shape;1442;p122"/>
          <p:cNvCxnSpPr>
            <a:stCxn id="1431" idx="0"/>
            <a:endCxn id="1430" idx="2"/>
          </p:cNvCxnSpPr>
          <p:nvPr/>
        </p:nvCxnSpPr>
        <p:spPr>
          <a:xfrm rot="10800000">
            <a:off x="2624050" y="3048600"/>
            <a:ext cx="0" cy="380400"/>
          </a:xfrm>
          <a:prstGeom prst="straightConnector1">
            <a:avLst/>
          </a:prstGeom>
          <a:noFill/>
          <a:ln cap="flat" cmpd="sng" w="9525">
            <a:solidFill>
              <a:srgbClr val="000000"/>
            </a:solidFill>
            <a:prstDash val="solid"/>
            <a:round/>
            <a:headEnd len="med" w="med" type="triangle"/>
            <a:tailEnd len="med" w="med" type="none"/>
          </a:ln>
        </p:spPr>
      </p:cxnSp>
      <p:sp>
        <p:nvSpPr>
          <p:cNvPr id="1443" name="Google Shape;1443;p122"/>
          <p:cNvSpPr txBox="1"/>
          <p:nvPr/>
        </p:nvSpPr>
        <p:spPr>
          <a:xfrm>
            <a:off x="4042475" y="3964800"/>
            <a:ext cx="4458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vs</a:t>
            </a:r>
            <a:endParaRPr sz="1800">
              <a:latin typeface="Open Sans"/>
              <a:ea typeface="Open Sans"/>
              <a:cs typeface="Open Sans"/>
              <a:sym typeface="Open Sans"/>
            </a:endParaRPr>
          </a:p>
        </p:txBody>
      </p:sp>
      <p:sp>
        <p:nvSpPr>
          <p:cNvPr id="1444" name="Google Shape;1444;p122"/>
          <p:cNvSpPr/>
          <p:nvPr/>
        </p:nvSpPr>
        <p:spPr>
          <a:xfrm>
            <a:off x="2860175" y="2668317"/>
            <a:ext cx="609900" cy="332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Data</a:t>
            </a:r>
            <a:endParaRPr>
              <a:latin typeface="Open Sans"/>
              <a:ea typeface="Open Sans"/>
              <a:cs typeface="Open Sans"/>
              <a:sym typeface="Open Sans"/>
            </a:endParaRPr>
          </a:p>
        </p:txBody>
      </p:sp>
      <p:sp>
        <p:nvSpPr>
          <p:cNvPr id="1445" name="Google Shape;1445;p122"/>
          <p:cNvSpPr/>
          <p:nvPr/>
        </p:nvSpPr>
        <p:spPr>
          <a:xfrm>
            <a:off x="2860175" y="3565417"/>
            <a:ext cx="609900" cy="332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Data</a:t>
            </a:r>
            <a:endParaRPr>
              <a:latin typeface="Open Sans"/>
              <a:ea typeface="Open Sans"/>
              <a:cs typeface="Open Sans"/>
              <a:sym typeface="Open Sans"/>
            </a:endParaRPr>
          </a:p>
        </p:txBody>
      </p:sp>
      <p:sp>
        <p:nvSpPr>
          <p:cNvPr id="1446" name="Google Shape;1446;p122"/>
          <p:cNvSpPr/>
          <p:nvPr/>
        </p:nvSpPr>
        <p:spPr>
          <a:xfrm>
            <a:off x="2860175" y="5480850"/>
            <a:ext cx="609900" cy="332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Data</a:t>
            </a:r>
            <a:endParaRPr>
              <a:latin typeface="Open Sans"/>
              <a:ea typeface="Open Sans"/>
              <a:cs typeface="Open Sans"/>
              <a:sym typeface="Open Sans"/>
            </a:endParaRPr>
          </a:p>
        </p:txBody>
      </p:sp>
      <p:sp>
        <p:nvSpPr>
          <p:cNvPr id="1447" name="Google Shape;1447;p122"/>
          <p:cNvSpPr/>
          <p:nvPr/>
        </p:nvSpPr>
        <p:spPr>
          <a:xfrm>
            <a:off x="5621950" y="3047667"/>
            <a:ext cx="609900" cy="332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Data</a:t>
            </a:r>
            <a:endParaRPr>
              <a:latin typeface="Open Sans"/>
              <a:ea typeface="Open Sans"/>
              <a:cs typeface="Open Sans"/>
              <a:sym typeface="Open Sans"/>
            </a:endParaRPr>
          </a:p>
        </p:txBody>
      </p:sp>
      <p:sp>
        <p:nvSpPr>
          <p:cNvPr id="1448" name="Google Shape;1448;p122"/>
          <p:cNvSpPr/>
          <p:nvPr/>
        </p:nvSpPr>
        <p:spPr>
          <a:xfrm>
            <a:off x="7658875" y="4088083"/>
            <a:ext cx="609900" cy="332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Data</a:t>
            </a:r>
            <a:endParaRPr>
              <a:latin typeface="Open Sans"/>
              <a:ea typeface="Open Sans"/>
              <a:cs typeface="Open Sans"/>
              <a:sym typeface="Open Sans"/>
            </a:endParaRPr>
          </a:p>
        </p:txBody>
      </p:sp>
      <p:sp>
        <p:nvSpPr>
          <p:cNvPr id="1449" name="Google Shape;1449;p122"/>
          <p:cNvSpPr/>
          <p:nvPr/>
        </p:nvSpPr>
        <p:spPr>
          <a:xfrm>
            <a:off x="2849825" y="4098400"/>
            <a:ext cx="609900" cy="332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Data</a:t>
            </a:r>
            <a:endParaRPr>
              <a:latin typeface="Open Sans"/>
              <a:ea typeface="Open Sans"/>
              <a:cs typeface="Open Sans"/>
              <a:sym typeface="Open Sans"/>
            </a:endParaRPr>
          </a:p>
        </p:txBody>
      </p:sp>
      <p:sp>
        <p:nvSpPr>
          <p:cNvPr id="1450" name="Google Shape;1450;p122"/>
          <p:cNvSpPr/>
          <p:nvPr/>
        </p:nvSpPr>
        <p:spPr>
          <a:xfrm>
            <a:off x="2849825" y="4631383"/>
            <a:ext cx="609900" cy="3321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Data</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9"/>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Bisection Bandwidth</a:t>
            </a:r>
            <a:endParaRPr/>
          </a:p>
        </p:txBody>
      </p:sp>
      <p:sp>
        <p:nvSpPr>
          <p:cNvPr id="353" name="Google Shape;353;p69"/>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Full bisection bandwidth: Nodes in one partition can communicate simultaneously with nodes in the other partition at full rate.</a:t>
            </a:r>
            <a:endParaRPr/>
          </a:p>
          <a:p>
            <a:pPr indent="-355600" lvl="1" marL="914400" rtl="0" algn="l">
              <a:spcBef>
                <a:spcPts val="0"/>
              </a:spcBef>
              <a:spcAft>
                <a:spcPts val="0"/>
              </a:spcAft>
              <a:buSzPts val="2000"/>
              <a:buChar char="○"/>
            </a:pPr>
            <a:r>
              <a:rPr lang="en"/>
              <a:t>Given N nodes, each with access link capacity R, bisection bandwidth = N/2 x R</a:t>
            </a:r>
            <a:br>
              <a:rPr lang="en"/>
            </a:br>
            <a:endParaRPr/>
          </a:p>
          <a:p>
            <a:pPr indent="-381000" lvl="0" marL="457200" rtl="0" algn="l">
              <a:spcBef>
                <a:spcPts val="0"/>
              </a:spcBef>
              <a:spcAft>
                <a:spcPts val="0"/>
              </a:spcAft>
              <a:buSzPts val="2400"/>
              <a:buChar char="●"/>
            </a:pPr>
            <a:r>
              <a:rPr lang="en"/>
              <a:t>Oversubscription, informally, how far from the full bisection bandwidth we are</a:t>
            </a:r>
            <a:endParaRPr/>
          </a:p>
          <a:p>
            <a:pPr indent="-355600" lvl="1" marL="914400" rtl="0" algn="l">
              <a:spcBef>
                <a:spcPts val="0"/>
              </a:spcBef>
              <a:spcAft>
                <a:spcPts val="0"/>
              </a:spcAft>
              <a:buSzPts val="2000"/>
              <a:buChar char="○"/>
            </a:pPr>
            <a:r>
              <a:rPr lang="en"/>
              <a:t>Formally: ratio of worst-case achievable bandwidth to full bisection bandwidth.</a:t>
            </a:r>
            <a:br>
              <a:rPr lang="en"/>
            </a:br>
            <a:endParaRPr/>
          </a:p>
          <a:p>
            <a:pPr indent="0" lvl="0" marL="0" rtl="0" algn="l">
              <a:spcBef>
                <a:spcPts val="48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23"/>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 Offloads</a:t>
            </a:r>
            <a:endParaRPr/>
          </a:p>
        </p:txBody>
      </p:sp>
      <p:sp>
        <p:nvSpPr>
          <p:cNvPr id="1456" name="Google Shape;1456;p123"/>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is offloading?</a:t>
            </a:r>
            <a:endParaRPr/>
          </a:p>
          <a:p>
            <a:pPr indent="-317500" lvl="1" marL="914400" rtl="0" algn="l">
              <a:spcBef>
                <a:spcPts val="0"/>
              </a:spcBef>
              <a:spcAft>
                <a:spcPts val="0"/>
              </a:spcAft>
              <a:buSzPts val="1400"/>
              <a:buChar char="○"/>
            </a:pPr>
            <a:r>
              <a:rPr lang="en"/>
              <a:t>Implementing some tasks in hardware to free up CPU cycles</a:t>
            </a:r>
            <a:endParaRPr/>
          </a:p>
          <a:p>
            <a:pPr indent="-317500" lvl="1" marL="914400" rtl="0" algn="l">
              <a:spcBef>
                <a:spcPts val="0"/>
              </a:spcBef>
              <a:spcAft>
                <a:spcPts val="0"/>
              </a:spcAft>
              <a:buSzPts val="1400"/>
              <a:buChar char="○"/>
            </a:pPr>
            <a:r>
              <a:rPr lang="en"/>
              <a:t>In our case, putting some networking tasks in the NIC instead of the kernel</a:t>
            </a:r>
            <a:endParaRPr/>
          </a:p>
          <a:p>
            <a:pPr indent="-342900" lvl="0" marL="457200" rtl="0" algn="l">
              <a:spcBef>
                <a:spcPts val="0"/>
              </a:spcBef>
              <a:spcAft>
                <a:spcPts val="0"/>
              </a:spcAft>
              <a:buSzPts val="1800"/>
              <a:buChar char="●"/>
            </a:pPr>
            <a:r>
              <a:rPr lang="en"/>
              <a:t>Why offload?</a:t>
            </a:r>
            <a:endParaRPr/>
          </a:p>
          <a:p>
            <a:pPr indent="-317500" lvl="1" marL="914400" rtl="0" algn="l">
              <a:spcBef>
                <a:spcPts val="0"/>
              </a:spcBef>
              <a:spcAft>
                <a:spcPts val="0"/>
              </a:spcAft>
              <a:buSzPts val="1400"/>
              <a:buChar char="○"/>
            </a:pPr>
            <a:r>
              <a:rPr lang="en"/>
              <a:t>Save CPU cycles</a:t>
            </a:r>
            <a:endParaRPr/>
          </a:p>
          <a:p>
            <a:pPr indent="-317500" lvl="1" marL="914400" rtl="0" algn="l">
              <a:spcBef>
                <a:spcPts val="0"/>
              </a:spcBef>
              <a:spcAft>
                <a:spcPts val="0"/>
              </a:spcAft>
              <a:buSzPts val="1400"/>
              <a:buChar char="○"/>
            </a:pPr>
            <a:r>
              <a:rPr lang="en"/>
              <a:t>Performance gains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24"/>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 Offloads</a:t>
            </a:r>
            <a:endParaRPr/>
          </a:p>
        </p:txBody>
      </p:sp>
      <p:sp>
        <p:nvSpPr>
          <p:cNvPr id="1462" name="Google Shape;1462;p124"/>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Range from simple (checksum computation) to advanced (protocol offload)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63" name="Google Shape;1463;p124"/>
          <p:cNvSpPr/>
          <p:nvPr/>
        </p:nvSpPr>
        <p:spPr>
          <a:xfrm>
            <a:off x="1237650" y="3921933"/>
            <a:ext cx="6766800" cy="1296300"/>
          </a:xfrm>
          <a:prstGeom prst="leftRightArrow">
            <a:avLst>
              <a:gd fmla="val 50000" name="adj1"/>
              <a:gd fmla="val 50000" name="adj2"/>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 Simple                             Complex →</a:t>
            </a:r>
            <a:endParaRPr>
              <a:latin typeface="Open Sans"/>
              <a:ea typeface="Open Sans"/>
              <a:cs typeface="Open Sans"/>
              <a:sym typeface="Open Sans"/>
            </a:endParaRPr>
          </a:p>
        </p:txBody>
      </p:sp>
      <p:sp>
        <p:nvSpPr>
          <p:cNvPr id="1464" name="Google Shape;1464;p124"/>
          <p:cNvSpPr txBox="1"/>
          <p:nvPr/>
        </p:nvSpPr>
        <p:spPr>
          <a:xfrm>
            <a:off x="1470725" y="3182533"/>
            <a:ext cx="10770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pen Sans"/>
                <a:ea typeface="Open Sans"/>
                <a:cs typeface="Open Sans"/>
                <a:sym typeface="Open Sans"/>
              </a:rPr>
              <a:t>Checksum</a:t>
            </a:r>
            <a:endParaRPr sz="1300">
              <a:latin typeface="Open Sans"/>
              <a:ea typeface="Open Sans"/>
              <a:cs typeface="Open Sans"/>
              <a:sym typeface="Open Sans"/>
            </a:endParaRPr>
          </a:p>
        </p:txBody>
      </p:sp>
      <p:sp>
        <p:nvSpPr>
          <p:cNvPr id="1465" name="Google Shape;1465;p124"/>
          <p:cNvSpPr txBox="1"/>
          <p:nvPr/>
        </p:nvSpPr>
        <p:spPr>
          <a:xfrm>
            <a:off x="2121400" y="5003800"/>
            <a:ext cx="13344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pen Sans"/>
                <a:ea typeface="Open Sans"/>
                <a:cs typeface="Open Sans"/>
                <a:sym typeface="Open Sans"/>
              </a:rPr>
              <a:t>Segmentation</a:t>
            </a:r>
            <a:endParaRPr sz="1300">
              <a:latin typeface="Open Sans"/>
              <a:ea typeface="Open Sans"/>
              <a:cs typeface="Open Sans"/>
              <a:sym typeface="Open Sans"/>
            </a:endParaRPr>
          </a:p>
        </p:txBody>
      </p:sp>
      <p:sp>
        <p:nvSpPr>
          <p:cNvPr id="1466" name="Google Shape;1466;p124"/>
          <p:cNvSpPr txBox="1"/>
          <p:nvPr/>
        </p:nvSpPr>
        <p:spPr>
          <a:xfrm>
            <a:off x="4009725" y="3182533"/>
            <a:ext cx="13344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pen Sans"/>
                <a:ea typeface="Open Sans"/>
                <a:cs typeface="Open Sans"/>
                <a:sym typeface="Open Sans"/>
              </a:rPr>
              <a:t>Match-Action</a:t>
            </a:r>
            <a:endParaRPr sz="1300">
              <a:latin typeface="Open Sans"/>
              <a:ea typeface="Open Sans"/>
              <a:cs typeface="Open Sans"/>
              <a:sym typeface="Open Sans"/>
            </a:endParaRPr>
          </a:p>
        </p:txBody>
      </p:sp>
      <p:sp>
        <p:nvSpPr>
          <p:cNvPr id="1467" name="Google Shape;1467;p124"/>
          <p:cNvSpPr txBox="1"/>
          <p:nvPr/>
        </p:nvSpPr>
        <p:spPr>
          <a:xfrm>
            <a:off x="5745350" y="5271700"/>
            <a:ext cx="1551900" cy="5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pen Sans"/>
                <a:ea typeface="Open Sans"/>
                <a:cs typeface="Open Sans"/>
                <a:sym typeface="Open Sans"/>
              </a:rPr>
              <a:t>Protocol Offload</a:t>
            </a:r>
            <a:endParaRPr sz="1300">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25"/>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RDMA</a:t>
            </a:r>
            <a:endParaRPr/>
          </a:p>
        </p:txBody>
      </p:sp>
      <p:sp>
        <p:nvSpPr>
          <p:cNvPr id="1473" name="Google Shape;1473;p125"/>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Remote Direct Memory Access</a:t>
            </a:r>
            <a:endParaRPr/>
          </a:p>
          <a:p>
            <a:pPr indent="-342900" lvl="0" marL="457200" rtl="0" algn="l">
              <a:spcBef>
                <a:spcPts val="0"/>
              </a:spcBef>
              <a:spcAft>
                <a:spcPts val="0"/>
              </a:spcAft>
              <a:buSzPts val="1800"/>
              <a:buChar char="●"/>
            </a:pPr>
            <a:r>
              <a:rPr lang="en"/>
              <a:t>Removes CPU from transfers (almost entirely)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74" name="Google Shape;1474;p125"/>
          <p:cNvSpPr/>
          <p:nvPr/>
        </p:nvSpPr>
        <p:spPr>
          <a:xfrm>
            <a:off x="557750" y="2974000"/>
            <a:ext cx="2466900" cy="1990500"/>
          </a:xfrm>
          <a:prstGeom prst="rect">
            <a:avLst/>
          </a:prstGeom>
          <a:noFill/>
          <a:ln cap="flat" cmpd="sng" w="9525">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5" name="Google Shape;1475;p125"/>
          <p:cNvSpPr/>
          <p:nvPr/>
        </p:nvSpPr>
        <p:spPr>
          <a:xfrm>
            <a:off x="1659425" y="3102150"/>
            <a:ext cx="805800" cy="7020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CPU</a:t>
            </a:r>
            <a:endParaRPr/>
          </a:p>
          <a:p>
            <a:pPr indent="0" lvl="0" marL="0" rtl="0" algn="ctr">
              <a:spcBef>
                <a:spcPts val="0"/>
              </a:spcBef>
              <a:spcAft>
                <a:spcPts val="0"/>
              </a:spcAft>
              <a:buNone/>
            </a:pPr>
            <a:r>
              <a:rPr lang="en"/>
              <a:t>cores</a:t>
            </a:r>
            <a:endParaRPr/>
          </a:p>
        </p:txBody>
      </p:sp>
      <p:pic>
        <p:nvPicPr>
          <p:cNvPr descr="Wire Mesh Icon, 64x64 Perfect Pixel And Editable Stroke ..." id="1476" name="Google Shape;1476;p125"/>
          <p:cNvPicPr preferRelativeResize="0"/>
          <p:nvPr/>
        </p:nvPicPr>
        <p:blipFill>
          <a:blip r:embed="rId3">
            <a:alphaModFix/>
          </a:blip>
          <a:stretch>
            <a:fillRect/>
          </a:stretch>
        </p:blipFill>
        <p:spPr>
          <a:xfrm>
            <a:off x="1821576" y="3884764"/>
            <a:ext cx="571500" cy="571050"/>
          </a:xfrm>
          <a:prstGeom prst="rect">
            <a:avLst/>
          </a:prstGeom>
          <a:noFill/>
          <a:ln>
            <a:noFill/>
          </a:ln>
        </p:spPr>
      </p:pic>
      <p:sp>
        <p:nvSpPr>
          <p:cNvPr id="1477" name="Google Shape;1477;p125"/>
          <p:cNvSpPr/>
          <p:nvPr/>
        </p:nvSpPr>
        <p:spPr>
          <a:xfrm>
            <a:off x="706450" y="3981467"/>
            <a:ext cx="1018800" cy="6420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Host</a:t>
            </a:r>
            <a:br>
              <a:rPr lang="en"/>
            </a:br>
            <a:r>
              <a:rPr lang="en"/>
              <a:t>memory</a:t>
            </a:r>
            <a:endParaRPr/>
          </a:p>
        </p:txBody>
      </p:sp>
      <p:sp>
        <p:nvSpPr>
          <p:cNvPr id="1478" name="Google Shape;1478;p125"/>
          <p:cNvSpPr/>
          <p:nvPr/>
        </p:nvSpPr>
        <p:spPr>
          <a:xfrm>
            <a:off x="1816150" y="4726767"/>
            <a:ext cx="571500" cy="62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NIC</a:t>
            </a:r>
            <a:endParaRPr/>
          </a:p>
        </p:txBody>
      </p:sp>
      <p:sp>
        <p:nvSpPr>
          <p:cNvPr id="1479" name="Google Shape;1479;p125"/>
          <p:cNvSpPr txBox="1"/>
          <p:nvPr/>
        </p:nvSpPr>
        <p:spPr>
          <a:xfrm>
            <a:off x="488225" y="2542000"/>
            <a:ext cx="10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595959"/>
                </a:solidFill>
              </a:rPr>
              <a:t>Sender</a:t>
            </a:r>
            <a:endParaRPr i="1">
              <a:solidFill>
                <a:srgbClr val="595959"/>
              </a:solidFill>
            </a:endParaRPr>
          </a:p>
        </p:txBody>
      </p:sp>
      <p:sp>
        <p:nvSpPr>
          <p:cNvPr id="1480" name="Google Shape;1480;p125"/>
          <p:cNvSpPr/>
          <p:nvPr/>
        </p:nvSpPr>
        <p:spPr>
          <a:xfrm>
            <a:off x="5992350" y="2994817"/>
            <a:ext cx="2466900" cy="1990500"/>
          </a:xfrm>
          <a:prstGeom prst="rect">
            <a:avLst/>
          </a:prstGeom>
          <a:noFill/>
          <a:ln cap="flat" cmpd="sng" w="9525">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1" name="Google Shape;1481;p125"/>
          <p:cNvSpPr/>
          <p:nvPr/>
        </p:nvSpPr>
        <p:spPr>
          <a:xfrm>
            <a:off x="6408225" y="3122967"/>
            <a:ext cx="805800" cy="7020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CPU</a:t>
            </a:r>
            <a:endParaRPr/>
          </a:p>
          <a:p>
            <a:pPr indent="0" lvl="0" marL="0" rtl="0" algn="ctr">
              <a:spcBef>
                <a:spcPts val="0"/>
              </a:spcBef>
              <a:spcAft>
                <a:spcPts val="0"/>
              </a:spcAft>
              <a:buNone/>
            </a:pPr>
            <a:r>
              <a:rPr lang="en"/>
              <a:t>cores</a:t>
            </a:r>
            <a:endParaRPr/>
          </a:p>
        </p:txBody>
      </p:sp>
      <p:pic>
        <p:nvPicPr>
          <p:cNvPr descr="Wire Mesh Icon, 64x64 Perfect Pixel And Editable Stroke ..." id="1482" name="Google Shape;1482;p125"/>
          <p:cNvPicPr preferRelativeResize="0"/>
          <p:nvPr/>
        </p:nvPicPr>
        <p:blipFill>
          <a:blip r:embed="rId3">
            <a:alphaModFix/>
          </a:blip>
          <a:stretch>
            <a:fillRect/>
          </a:stretch>
        </p:blipFill>
        <p:spPr>
          <a:xfrm>
            <a:off x="6570376" y="3905581"/>
            <a:ext cx="571500" cy="571050"/>
          </a:xfrm>
          <a:prstGeom prst="rect">
            <a:avLst/>
          </a:prstGeom>
          <a:noFill/>
          <a:ln>
            <a:noFill/>
          </a:ln>
        </p:spPr>
      </p:pic>
      <p:sp>
        <p:nvSpPr>
          <p:cNvPr id="1483" name="Google Shape;1483;p125"/>
          <p:cNvSpPr/>
          <p:nvPr/>
        </p:nvSpPr>
        <p:spPr>
          <a:xfrm>
            <a:off x="7214025" y="4002283"/>
            <a:ext cx="1018800" cy="6420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Host</a:t>
            </a:r>
            <a:br>
              <a:rPr lang="en"/>
            </a:br>
            <a:r>
              <a:rPr lang="en"/>
              <a:t>memory</a:t>
            </a:r>
            <a:endParaRPr/>
          </a:p>
        </p:txBody>
      </p:sp>
      <p:sp>
        <p:nvSpPr>
          <p:cNvPr id="1484" name="Google Shape;1484;p125"/>
          <p:cNvSpPr/>
          <p:nvPr/>
        </p:nvSpPr>
        <p:spPr>
          <a:xfrm>
            <a:off x="6564950" y="4747583"/>
            <a:ext cx="571500" cy="62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NIC</a:t>
            </a:r>
            <a:endParaRPr/>
          </a:p>
        </p:txBody>
      </p:sp>
      <p:sp>
        <p:nvSpPr>
          <p:cNvPr id="1485" name="Google Shape;1485;p125"/>
          <p:cNvSpPr txBox="1"/>
          <p:nvPr/>
        </p:nvSpPr>
        <p:spPr>
          <a:xfrm>
            <a:off x="7636950" y="2508750"/>
            <a:ext cx="10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595959"/>
                </a:solidFill>
              </a:rPr>
              <a:t>Receiver</a:t>
            </a:r>
            <a:endParaRPr i="1">
              <a:solidFill>
                <a:srgbClr val="595959"/>
              </a:solidFill>
            </a:endParaRPr>
          </a:p>
        </p:txBody>
      </p:sp>
      <p:sp>
        <p:nvSpPr>
          <p:cNvPr id="1486" name="Google Shape;1486;p125"/>
          <p:cNvSpPr/>
          <p:nvPr/>
        </p:nvSpPr>
        <p:spPr>
          <a:xfrm>
            <a:off x="1526525" y="3585131"/>
            <a:ext cx="6052350" cy="2581835"/>
          </a:xfrm>
          <a:custGeom>
            <a:rect b="b" l="l" r="r" t="t"/>
            <a:pathLst>
              <a:path extrusionOk="0" h="77457" w="242094">
                <a:moveTo>
                  <a:pt x="0" y="19530"/>
                </a:moveTo>
                <a:cubicBezTo>
                  <a:pt x="5328" y="19530"/>
                  <a:pt x="10652" y="19930"/>
                  <a:pt x="15980" y="19930"/>
                </a:cubicBezTo>
                <a:cubicBezTo>
                  <a:pt x="17711" y="19930"/>
                  <a:pt x="20213" y="21370"/>
                  <a:pt x="21173" y="19930"/>
                </a:cubicBezTo>
                <a:cubicBezTo>
                  <a:pt x="23639" y="16232"/>
                  <a:pt x="22091" y="11058"/>
                  <a:pt x="23170" y="6747"/>
                </a:cubicBezTo>
                <a:cubicBezTo>
                  <a:pt x="23490" y="5468"/>
                  <a:pt x="25477" y="2726"/>
                  <a:pt x="25967" y="3950"/>
                </a:cubicBezTo>
                <a:cubicBezTo>
                  <a:pt x="30172" y="14466"/>
                  <a:pt x="23603" y="26641"/>
                  <a:pt x="24768" y="37907"/>
                </a:cubicBezTo>
                <a:cubicBezTo>
                  <a:pt x="25884" y="48701"/>
                  <a:pt x="34475" y="57416"/>
                  <a:pt x="40748" y="66271"/>
                </a:cubicBezTo>
                <a:cubicBezTo>
                  <a:pt x="43397" y="70010"/>
                  <a:pt x="44156" y="77457"/>
                  <a:pt x="48738" y="77457"/>
                </a:cubicBezTo>
                <a:cubicBezTo>
                  <a:pt x="61352" y="77457"/>
                  <a:pt x="73369" y="71789"/>
                  <a:pt x="85891" y="70266"/>
                </a:cubicBezTo>
                <a:cubicBezTo>
                  <a:pt x="103213" y="68160"/>
                  <a:pt x="120810" y="67981"/>
                  <a:pt x="138225" y="69068"/>
                </a:cubicBezTo>
                <a:cubicBezTo>
                  <a:pt x="154839" y="70105"/>
                  <a:pt x="171516" y="69467"/>
                  <a:pt x="188162" y="69467"/>
                </a:cubicBezTo>
                <a:cubicBezTo>
                  <a:pt x="193761" y="69467"/>
                  <a:pt x="200461" y="73625"/>
                  <a:pt x="204941" y="70266"/>
                </a:cubicBezTo>
                <a:cubicBezTo>
                  <a:pt x="206188" y="69331"/>
                  <a:pt x="203343" y="67431"/>
                  <a:pt x="203343" y="65872"/>
                </a:cubicBezTo>
                <a:cubicBezTo>
                  <a:pt x="203343" y="63370"/>
                  <a:pt x="205213" y="61202"/>
                  <a:pt x="206539" y="59080"/>
                </a:cubicBezTo>
                <a:cubicBezTo>
                  <a:pt x="208485" y="55965"/>
                  <a:pt x="213526" y="54714"/>
                  <a:pt x="214129" y="51091"/>
                </a:cubicBezTo>
                <a:cubicBezTo>
                  <a:pt x="214986" y="45941"/>
                  <a:pt x="212531" y="40731"/>
                  <a:pt x="212531" y="35510"/>
                </a:cubicBezTo>
                <a:cubicBezTo>
                  <a:pt x="212531" y="33603"/>
                  <a:pt x="215390" y="32167"/>
                  <a:pt x="214928" y="30317"/>
                </a:cubicBezTo>
                <a:cubicBezTo>
                  <a:pt x="212491" y="20558"/>
                  <a:pt x="205755" y="8726"/>
                  <a:pt x="211333" y="355"/>
                </a:cubicBezTo>
                <a:cubicBezTo>
                  <a:pt x="212118" y="-823"/>
                  <a:pt x="214401" y="1741"/>
                  <a:pt x="214529" y="3151"/>
                </a:cubicBezTo>
                <a:cubicBezTo>
                  <a:pt x="215097" y="9401"/>
                  <a:pt x="216202" y="16227"/>
                  <a:pt x="220122" y="21128"/>
                </a:cubicBezTo>
                <a:cubicBezTo>
                  <a:pt x="222239" y="23775"/>
                  <a:pt x="223922" y="28319"/>
                  <a:pt x="227312" y="28319"/>
                </a:cubicBezTo>
                <a:cubicBezTo>
                  <a:pt x="232416" y="28319"/>
                  <a:pt x="236990" y="24324"/>
                  <a:pt x="242094" y="24324"/>
                </a:cubicBezTo>
              </a:path>
            </a:pathLst>
          </a:custGeom>
          <a:noFill/>
          <a:ln cap="flat" cmpd="sng" w="28575">
            <a:solidFill>
              <a:srgbClr val="2200CC"/>
            </a:solidFill>
            <a:prstDash val="solid"/>
            <a:round/>
            <a:headEnd len="med" w="med" type="none"/>
            <a:tailEnd len="med" w="med" type="none"/>
          </a:ln>
        </p:spPr>
      </p:sp>
      <p:sp>
        <p:nvSpPr>
          <p:cNvPr id="1487" name="Google Shape;1487;p125"/>
          <p:cNvSpPr txBox="1"/>
          <p:nvPr/>
        </p:nvSpPr>
        <p:spPr>
          <a:xfrm>
            <a:off x="3679950" y="4753800"/>
            <a:ext cx="178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2200CC"/>
                </a:solidFill>
                <a:latin typeface="Google Sans Text"/>
                <a:ea typeface="Google Sans Text"/>
                <a:cs typeface="Google Sans Text"/>
                <a:sym typeface="Google Sans Text"/>
              </a:rPr>
              <a:t>Without RDMA</a:t>
            </a:r>
            <a:endParaRPr sz="1800">
              <a:solidFill>
                <a:srgbClr val="2200CC"/>
              </a:solidFill>
              <a:latin typeface="Google Sans Text"/>
              <a:ea typeface="Google Sans Text"/>
              <a:cs typeface="Google Sans Text"/>
              <a:sym typeface="Google Sans Tex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26"/>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RDMA</a:t>
            </a:r>
            <a:endParaRPr/>
          </a:p>
        </p:txBody>
      </p:sp>
      <p:sp>
        <p:nvSpPr>
          <p:cNvPr id="1493" name="Google Shape;1493;p126"/>
          <p:cNvSpPr txBox="1"/>
          <p:nvPr>
            <p:ph idx="1" type="body"/>
          </p:nvPr>
        </p:nvSpPr>
        <p:spPr>
          <a:xfrm>
            <a:off x="311700" y="1688433"/>
            <a:ext cx="8520600" cy="440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Remote Direct Memory Access</a:t>
            </a:r>
            <a:endParaRPr/>
          </a:p>
          <a:p>
            <a:pPr indent="-342900" lvl="0" marL="457200" rtl="0" algn="l">
              <a:spcBef>
                <a:spcPts val="0"/>
              </a:spcBef>
              <a:spcAft>
                <a:spcPts val="0"/>
              </a:spcAft>
              <a:buSzPts val="1800"/>
              <a:buChar char="●"/>
            </a:pPr>
            <a:r>
              <a:rPr lang="en"/>
              <a:t>Removes CPU from transfers (almost entirely)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94" name="Google Shape;1494;p126"/>
          <p:cNvSpPr/>
          <p:nvPr/>
        </p:nvSpPr>
        <p:spPr>
          <a:xfrm>
            <a:off x="557750" y="2974000"/>
            <a:ext cx="2466900" cy="1990500"/>
          </a:xfrm>
          <a:prstGeom prst="rect">
            <a:avLst/>
          </a:prstGeom>
          <a:noFill/>
          <a:ln cap="flat" cmpd="sng" w="9525">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5" name="Google Shape;1495;p126"/>
          <p:cNvSpPr/>
          <p:nvPr/>
        </p:nvSpPr>
        <p:spPr>
          <a:xfrm>
            <a:off x="1659425" y="3102150"/>
            <a:ext cx="805800" cy="7020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CPU</a:t>
            </a:r>
            <a:endParaRPr/>
          </a:p>
          <a:p>
            <a:pPr indent="0" lvl="0" marL="0" rtl="0" algn="ctr">
              <a:spcBef>
                <a:spcPts val="0"/>
              </a:spcBef>
              <a:spcAft>
                <a:spcPts val="0"/>
              </a:spcAft>
              <a:buNone/>
            </a:pPr>
            <a:r>
              <a:rPr lang="en"/>
              <a:t>cores</a:t>
            </a:r>
            <a:endParaRPr/>
          </a:p>
        </p:txBody>
      </p:sp>
      <p:pic>
        <p:nvPicPr>
          <p:cNvPr descr="Wire Mesh Icon, 64x64 Perfect Pixel And Editable Stroke ..." id="1496" name="Google Shape;1496;p126"/>
          <p:cNvPicPr preferRelativeResize="0"/>
          <p:nvPr/>
        </p:nvPicPr>
        <p:blipFill>
          <a:blip r:embed="rId3">
            <a:alphaModFix/>
          </a:blip>
          <a:stretch>
            <a:fillRect/>
          </a:stretch>
        </p:blipFill>
        <p:spPr>
          <a:xfrm>
            <a:off x="1821576" y="3884764"/>
            <a:ext cx="571500" cy="571050"/>
          </a:xfrm>
          <a:prstGeom prst="rect">
            <a:avLst/>
          </a:prstGeom>
          <a:noFill/>
          <a:ln>
            <a:noFill/>
          </a:ln>
        </p:spPr>
      </p:pic>
      <p:sp>
        <p:nvSpPr>
          <p:cNvPr id="1497" name="Google Shape;1497;p126"/>
          <p:cNvSpPr/>
          <p:nvPr/>
        </p:nvSpPr>
        <p:spPr>
          <a:xfrm>
            <a:off x="706450" y="3981467"/>
            <a:ext cx="1018800" cy="6420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Host</a:t>
            </a:r>
            <a:br>
              <a:rPr lang="en"/>
            </a:br>
            <a:r>
              <a:rPr lang="en"/>
              <a:t>memory</a:t>
            </a:r>
            <a:endParaRPr/>
          </a:p>
        </p:txBody>
      </p:sp>
      <p:sp>
        <p:nvSpPr>
          <p:cNvPr id="1498" name="Google Shape;1498;p126"/>
          <p:cNvSpPr/>
          <p:nvPr/>
        </p:nvSpPr>
        <p:spPr>
          <a:xfrm>
            <a:off x="1816150" y="4726767"/>
            <a:ext cx="571500" cy="62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NIC</a:t>
            </a:r>
            <a:endParaRPr/>
          </a:p>
        </p:txBody>
      </p:sp>
      <p:sp>
        <p:nvSpPr>
          <p:cNvPr id="1499" name="Google Shape;1499;p126"/>
          <p:cNvSpPr txBox="1"/>
          <p:nvPr/>
        </p:nvSpPr>
        <p:spPr>
          <a:xfrm>
            <a:off x="488225" y="2542000"/>
            <a:ext cx="10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595959"/>
                </a:solidFill>
              </a:rPr>
              <a:t>Sender</a:t>
            </a:r>
            <a:endParaRPr i="1">
              <a:solidFill>
                <a:srgbClr val="595959"/>
              </a:solidFill>
            </a:endParaRPr>
          </a:p>
        </p:txBody>
      </p:sp>
      <p:sp>
        <p:nvSpPr>
          <p:cNvPr id="1500" name="Google Shape;1500;p126"/>
          <p:cNvSpPr/>
          <p:nvPr/>
        </p:nvSpPr>
        <p:spPr>
          <a:xfrm>
            <a:off x="5992350" y="2994817"/>
            <a:ext cx="2466900" cy="1990500"/>
          </a:xfrm>
          <a:prstGeom prst="rect">
            <a:avLst/>
          </a:prstGeom>
          <a:noFill/>
          <a:ln cap="flat" cmpd="sng" w="9525">
            <a:solidFill>
              <a:srgbClr val="9E9E9E"/>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1" name="Google Shape;1501;p126"/>
          <p:cNvSpPr/>
          <p:nvPr/>
        </p:nvSpPr>
        <p:spPr>
          <a:xfrm>
            <a:off x="6408225" y="3122967"/>
            <a:ext cx="805800" cy="7020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CPU</a:t>
            </a:r>
            <a:endParaRPr/>
          </a:p>
          <a:p>
            <a:pPr indent="0" lvl="0" marL="0" rtl="0" algn="ctr">
              <a:spcBef>
                <a:spcPts val="0"/>
              </a:spcBef>
              <a:spcAft>
                <a:spcPts val="0"/>
              </a:spcAft>
              <a:buNone/>
            </a:pPr>
            <a:r>
              <a:rPr lang="en"/>
              <a:t>cores</a:t>
            </a:r>
            <a:endParaRPr/>
          </a:p>
        </p:txBody>
      </p:sp>
      <p:pic>
        <p:nvPicPr>
          <p:cNvPr descr="Wire Mesh Icon, 64x64 Perfect Pixel And Editable Stroke ..." id="1502" name="Google Shape;1502;p126"/>
          <p:cNvPicPr preferRelativeResize="0"/>
          <p:nvPr/>
        </p:nvPicPr>
        <p:blipFill>
          <a:blip r:embed="rId3">
            <a:alphaModFix/>
          </a:blip>
          <a:stretch>
            <a:fillRect/>
          </a:stretch>
        </p:blipFill>
        <p:spPr>
          <a:xfrm>
            <a:off x="6570376" y="3905581"/>
            <a:ext cx="571500" cy="571050"/>
          </a:xfrm>
          <a:prstGeom prst="rect">
            <a:avLst/>
          </a:prstGeom>
          <a:noFill/>
          <a:ln>
            <a:noFill/>
          </a:ln>
        </p:spPr>
      </p:pic>
      <p:sp>
        <p:nvSpPr>
          <p:cNvPr id="1503" name="Google Shape;1503;p126"/>
          <p:cNvSpPr/>
          <p:nvPr/>
        </p:nvSpPr>
        <p:spPr>
          <a:xfrm>
            <a:off x="7214025" y="4002283"/>
            <a:ext cx="1018800" cy="6420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Host</a:t>
            </a:r>
            <a:br>
              <a:rPr lang="en"/>
            </a:br>
            <a:r>
              <a:rPr lang="en"/>
              <a:t>memory</a:t>
            </a:r>
            <a:endParaRPr/>
          </a:p>
        </p:txBody>
      </p:sp>
      <p:sp>
        <p:nvSpPr>
          <p:cNvPr id="1504" name="Google Shape;1504;p126"/>
          <p:cNvSpPr/>
          <p:nvPr/>
        </p:nvSpPr>
        <p:spPr>
          <a:xfrm>
            <a:off x="6564950" y="4747583"/>
            <a:ext cx="571500" cy="627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NIC</a:t>
            </a:r>
            <a:endParaRPr/>
          </a:p>
        </p:txBody>
      </p:sp>
      <p:sp>
        <p:nvSpPr>
          <p:cNvPr id="1505" name="Google Shape;1505;p126"/>
          <p:cNvSpPr txBox="1"/>
          <p:nvPr/>
        </p:nvSpPr>
        <p:spPr>
          <a:xfrm>
            <a:off x="7636950" y="2508750"/>
            <a:ext cx="10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rgbClr val="595959"/>
                </a:solidFill>
              </a:rPr>
              <a:t>Receiver</a:t>
            </a:r>
            <a:endParaRPr i="1">
              <a:solidFill>
                <a:srgbClr val="595959"/>
              </a:solidFill>
            </a:endParaRPr>
          </a:p>
        </p:txBody>
      </p:sp>
      <p:sp>
        <p:nvSpPr>
          <p:cNvPr id="1506" name="Google Shape;1506;p126"/>
          <p:cNvSpPr/>
          <p:nvPr/>
        </p:nvSpPr>
        <p:spPr>
          <a:xfrm>
            <a:off x="1215613" y="4250167"/>
            <a:ext cx="6221158" cy="1622793"/>
          </a:xfrm>
          <a:custGeom>
            <a:rect b="b" l="l" r="r" t="t"/>
            <a:pathLst>
              <a:path extrusionOk="0" h="48685" w="242493">
                <a:moveTo>
                  <a:pt x="0" y="309"/>
                </a:moveTo>
                <a:cubicBezTo>
                  <a:pt x="10121" y="309"/>
                  <a:pt x="20313" y="-509"/>
                  <a:pt x="30361" y="709"/>
                </a:cubicBezTo>
                <a:cubicBezTo>
                  <a:pt x="36263" y="1424"/>
                  <a:pt x="43334" y="1301"/>
                  <a:pt x="47540" y="5503"/>
                </a:cubicBezTo>
                <a:cubicBezTo>
                  <a:pt x="48593" y="6555"/>
                  <a:pt x="44877" y="6834"/>
                  <a:pt x="43545" y="7500"/>
                </a:cubicBezTo>
                <a:cubicBezTo>
                  <a:pt x="40603" y="8971"/>
                  <a:pt x="35696" y="9450"/>
                  <a:pt x="35155" y="12694"/>
                </a:cubicBezTo>
                <a:cubicBezTo>
                  <a:pt x="34607" y="15980"/>
                  <a:pt x="32758" y="20015"/>
                  <a:pt x="34756" y="22681"/>
                </a:cubicBezTo>
                <a:cubicBezTo>
                  <a:pt x="36424" y="24906"/>
                  <a:pt x="43053" y="22314"/>
                  <a:pt x="42746" y="25078"/>
                </a:cubicBezTo>
                <a:cubicBezTo>
                  <a:pt x="42745" y="25090"/>
                  <a:pt x="37844" y="32886"/>
                  <a:pt x="37153" y="34267"/>
                </a:cubicBezTo>
                <a:cubicBezTo>
                  <a:pt x="35246" y="38080"/>
                  <a:pt x="36169" y="45815"/>
                  <a:pt x="40349" y="46651"/>
                </a:cubicBezTo>
                <a:cubicBezTo>
                  <a:pt x="69373" y="52456"/>
                  <a:pt x="99438" y="42256"/>
                  <a:pt x="129037" y="42256"/>
                </a:cubicBezTo>
                <a:cubicBezTo>
                  <a:pt x="144481" y="42256"/>
                  <a:pt x="159690" y="46065"/>
                  <a:pt x="174979" y="48249"/>
                </a:cubicBezTo>
                <a:cubicBezTo>
                  <a:pt x="184493" y="49608"/>
                  <a:pt x="194167" y="47077"/>
                  <a:pt x="203742" y="46251"/>
                </a:cubicBezTo>
                <a:cubicBezTo>
                  <a:pt x="214237" y="45346"/>
                  <a:pt x="225083" y="47208"/>
                  <a:pt x="235302" y="44653"/>
                </a:cubicBezTo>
                <a:cubicBezTo>
                  <a:pt x="237257" y="44164"/>
                  <a:pt x="235297" y="40513"/>
                  <a:pt x="234503" y="38661"/>
                </a:cubicBezTo>
                <a:cubicBezTo>
                  <a:pt x="232350" y="33637"/>
                  <a:pt x="226215" y="30470"/>
                  <a:pt x="225315" y="25078"/>
                </a:cubicBezTo>
                <a:cubicBezTo>
                  <a:pt x="224657" y="21137"/>
                  <a:pt x="222919" y="16289"/>
                  <a:pt x="225315" y="13093"/>
                </a:cubicBezTo>
                <a:cubicBezTo>
                  <a:pt x="229248" y="7846"/>
                  <a:pt x="235935" y="3505"/>
                  <a:pt x="242493" y="3505"/>
                </a:cubicBezTo>
              </a:path>
            </a:pathLst>
          </a:custGeom>
          <a:noFill/>
          <a:ln cap="flat" cmpd="sng" w="28575">
            <a:solidFill>
              <a:srgbClr val="0097A7"/>
            </a:solidFill>
            <a:prstDash val="solid"/>
            <a:round/>
            <a:headEnd len="med" w="med" type="none"/>
            <a:tailEnd len="med" w="med" type="none"/>
          </a:ln>
        </p:spPr>
      </p:sp>
      <p:sp>
        <p:nvSpPr>
          <p:cNvPr id="1507" name="Google Shape;1507;p126"/>
          <p:cNvSpPr txBox="1"/>
          <p:nvPr/>
        </p:nvSpPr>
        <p:spPr>
          <a:xfrm>
            <a:off x="3828600" y="6046700"/>
            <a:ext cx="148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97A7"/>
                </a:solidFill>
              </a:rPr>
              <a:t>With RDMA</a:t>
            </a:r>
            <a:endParaRPr sz="1800">
              <a:solidFill>
                <a:srgbClr val="0097A7"/>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27"/>
          <p:cNvSpPr txBox="1"/>
          <p:nvPr>
            <p:ph type="title"/>
          </p:nvPr>
        </p:nvSpPr>
        <p:spPr>
          <a:xfrm>
            <a:off x="311700" y="593367"/>
            <a:ext cx="85206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RDMA - How?</a:t>
            </a:r>
            <a:endParaRPr/>
          </a:p>
        </p:txBody>
      </p:sp>
      <p:sp>
        <p:nvSpPr>
          <p:cNvPr id="1513" name="Google Shape;1513;p127"/>
          <p:cNvSpPr txBox="1"/>
          <p:nvPr>
            <p:ph idx="1" type="body"/>
          </p:nvPr>
        </p:nvSpPr>
        <p:spPr>
          <a:xfrm>
            <a:off x="311700" y="1688433"/>
            <a:ext cx="4848000" cy="440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Queue pairs</a:t>
            </a:r>
            <a:endParaRPr/>
          </a:p>
          <a:p>
            <a:pPr indent="-317500" lvl="1" marL="914400" rtl="0" algn="l">
              <a:spcBef>
                <a:spcPts val="0"/>
              </a:spcBef>
              <a:spcAft>
                <a:spcPts val="0"/>
              </a:spcAft>
              <a:buSzPts val="1400"/>
              <a:buChar char="○"/>
            </a:pPr>
            <a:r>
              <a:rPr lang="en"/>
              <a:t>Send and receive queues with Work Queue Elements (WQEs) in them</a:t>
            </a:r>
            <a:endParaRPr/>
          </a:p>
          <a:p>
            <a:pPr indent="-342900" lvl="0" marL="457200" rtl="0" algn="l">
              <a:spcBef>
                <a:spcPts val="0"/>
              </a:spcBef>
              <a:spcAft>
                <a:spcPts val="0"/>
              </a:spcAft>
              <a:buSzPts val="1800"/>
              <a:buChar char="●"/>
            </a:pPr>
            <a:r>
              <a:rPr lang="en"/>
              <a:t>WQEs</a:t>
            </a:r>
            <a:endParaRPr/>
          </a:p>
          <a:p>
            <a:pPr indent="-317500" lvl="1" marL="914400" rtl="0" algn="l">
              <a:spcBef>
                <a:spcPts val="0"/>
              </a:spcBef>
              <a:spcAft>
                <a:spcPts val="0"/>
              </a:spcAft>
              <a:buSzPts val="1400"/>
              <a:buChar char="○"/>
            </a:pPr>
            <a:r>
              <a:rPr lang="en"/>
              <a:t>Pointer to memory to transfer / receive data in</a:t>
            </a:r>
            <a:endParaRPr/>
          </a:p>
          <a:p>
            <a:pPr indent="-342900" lvl="0" marL="457200" rtl="0" algn="l">
              <a:spcBef>
                <a:spcPts val="0"/>
              </a:spcBef>
              <a:spcAft>
                <a:spcPts val="0"/>
              </a:spcAft>
              <a:buSzPts val="1800"/>
              <a:buChar char="●"/>
            </a:pPr>
            <a:r>
              <a:rPr lang="en"/>
              <a:t>Completion Queue and Completion Queue Elements (CQEs)</a:t>
            </a:r>
            <a:endParaRPr/>
          </a:p>
          <a:p>
            <a:pPr indent="-317500" lvl="1" marL="914400" rtl="0" algn="l">
              <a:spcBef>
                <a:spcPts val="0"/>
              </a:spcBef>
              <a:spcAft>
                <a:spcPts val="0"/>
              </a:spcAft>
              <a:buSzPts val="1400"/>
              <a:buChar char="○"/>
            </a:pPr>
            <a:r>
              <a:rPr lang="en"/>
              <a:t>Signals about whether transfers have completed or not</a:t>
            </a:r>
            <a:endParaRPr/>
          </a:p>
          <a:p>
            <a:pPr indent="0" lvl="0" marL="0" rtl="0" algn="l">
              <a:spcBef>
                <a:spcPts val="0"/>
              </a:spcBef>
              <a:spcAft>
                <a:spcPts val="0"/>
              </a:spcAft>
              <a:buNone/>
            </a:pPr>
            <a:r>
              <a:t/>
            </a:r>
            <a:endParaRPr/>
          </a:p>
        </p:txBody>
      </p:sp>
      <p:sp>
        <p:nvSpPr>
          <p:cNvPr id="1514" name="Google Shape;1514;p127"/>
          <p:cNvSpPr/>
          <p:nvPr/>
        </p:nvSpPr>
        <p:spPr>
          <a:xfrm>
            <a:off x="5663500" y="2951000"/>
            <a:ext cx="2175900" cy="1841100"/>
          </a:xfrm>
          <a:prstGeom prst="roundRect">
            <a:avLst>
              <a:gd fmla="val 16667" name="adj"/>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5" name="Google Shape;1515;p127"/>
          <p:cNvSpPr/>
          <p:nvPr/>
        </p:nvSpPr>
        <p:spPr>
          <a:xfrm>
            <a:off x="5345650" y="2664533"/>
            <a:ext cx="3632100" cy="3178500"/>
          </a:xfrm>
          <a:prstGeom prst="rect">
            <a:avLst/>
          </a:prstGeom>
          <a:noFill/>
          <a:ln cap="flat" cmpd="sng" w="2857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6" name="Google Shape;1516;p127"/>
          <p:cNvSpPr/>
          <p:nvPr/>
        </p:nvSpPr>
        <p:spPr>
          <a:xfrm>
            <a:off x="6162550" y="3115767"/>
            <a:ext cx="481275" cy="1041734"/>
          </a:xfrm>
          <a:custGeom>
            <a:rect b="b" l="l" r="r" t="t"/>
            <a:pathLst>
              <a:path extrusionOk="0" h="39704" w="19251">
                <a:moveTo>
                  <a:pt x="301" y="0"/>
                </a:moveTo>
                <a:lnTo>
                  <a:pt x="0" y="39102"/>
                </a:lnTo>
                <a:lnTo>
                  <a:pt x="19251" y="39704"/>
                </a:lnTo>
                <a:lnTo>
                  <a:pt x="19251" y="0"/>
                </a:lnTo>
              </a:path>
            </a:pathLst>
          </a:custGeom>
          <a:noFill/>
          <a:ln cap="flat" cmpd="sng" w="28575">
            <a:solidFill>
              <a:srgbClr val="C9DAF8"/>
            </a:solidFill>
            <a:prstDash val="solid"/>
            <a:round/>
            <a:headEnd len="med" w="med" type="none"/>
            <a:tailEnd len="med" w="med" type="none"/>
          </a:ln>
        </p:spPr>
      </p:sp>
      <p:sp>
        <p:nvSpPr>
          <p:cNvPr id="1517" name="Google Shape;1517;p127"/>
          <p:cNvSpPr/>
          <p:nvPr/>
        </p:nvSpPr>
        <p:spPr>
          <a:xfrm>
            <a:off x="6133039" y="4245167"/>
            <a:ext cx="540300" cy="421500"/>
          </a:xfrm>
          <a:prstGeom prst="ellipse">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8" name="Google Shape;1518;p127"/>
          <p:cNvSpPr/>
          <p:nvPr/>
        </p:nvSpPr>
        <p:spPr>
          <a:xfrm>
            <a:off x="6824800" y="3125832"/>
            <a:ext cx="481275" cy="1041734"/>
          </a:xfrm>
          <a:custGeom>
            <a:rect b="b" l="l" r="r" t="t"/>
            <a:pathLst>
              <a:path extrusionOk="0" h="39704" w="19251">
                <a:moveTo>
                  <a:pt x="301" y="0"/>
                </a:moveTo>
                <a:lnTo>
                  <a:pt x="0" y="39102"/>
                </a:lnTo>
                <a:lnTo>
                  <a:pt x="19251" y="39704"/>
                </a:lnTo>
                <a:lnTo>
                  <a:pt x="19251" y="0"/>
                </a:lnTo>
              </a:path>
            </a:pathLst>
          </a:custGeom>
          <a:noFill/>
          <a:ln cap="flat" cmpd="sng" w="28575">
            <a:solidFill>
              <a:srgbClr val="F9CB9C"/>
            </a:solidFill>
            <a:prstDash val="solid"/>
            <a:round/>
            <a:headEnd len="med" w="med" type="none"/>
            <a:tailEnd len="med" w="med" type="none"/>
          </a:ln>
        </p:spPr>
      </p:sp>
      <p:sp>
        <p:nvSpPr>
          <p:cNvPr id="1519" name="Google Shape;1519;p127"/>
          <p:cNvSpPr/>
          <p:nvPr/>
        </p:nvSpPr>
        <p:spPr>
          <a:xfrm>
            <a:off x="6795277" y="4255193"/>
            <a:ext cx="540300" cy="421500"/>
          </a:xfrm>
          <a:prstGeom prst="ellipse">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0" name="Google Shape;1520;p127"/>
          <p:cNvSpPr/>
          <p:nvPr/>
        </p:nvSpPr>
        <p:spPr>
          <a:xfrm>
            <a:off x="6314950" y="5311733"/>
            <a:ext cx="842100" cy="531300"/>
          </a:xfrm>
          <a:prstGeom prst="donut">
            <a:avLst>
              <a:gd fmla="val 25000" name="adj"/>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1" name="Google Shape;1521;p127"/>
          <p:cNvSpPr/>
          <p:nvPr/>
        </p:nvSpPr>
        <p:spPr>
          <a:xfrm>
            <a:off x="6527259" y="5831572"/>
            <a:ext cx="383400" cy="651600"/>
          </a:xfrm>
          <a:prstGeom prst="upDownArrow">
            <a:avLst>
              <a:gd fmla="val 50000" name="adj1"/>
              <a:gd fmla="val 50000" name="adj2"/>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22" name="Google Shape;1522;p127"/>
          <p:cNvCxnSpPr/>
          <p:nvPr/>
        </p:nvCxnSpPr>
        <p:spPr>
          <a:xfrm>
            <a:off x="6421250" y="4742467"/>
            <a:ext cx="224400" cy="525600"/>
          </a:xfrm>
          <a:prstGeom prst="straightConnector1">
            <a:avLst/>
          </a:prstGeom>
          <a:noFill/>
          <a:ln cap="flat" cmpd="sng" w="19050">
            <a:solidFill>
              <a:srgbClr val="BDBDBD"/>
            </a:solidFill>
            <a:prstDash val="solid"/>
            <a:round/>
            <a:headEnd len="med" w="med" type="none"/>
            <a:tailEnd len="med" w="med" type="triangle"/>
          </a:ln>
        </p:spPr>
      </p:cxnSp>
      <p:cxnSp>
        <p:nvCxnSpPr>
          <p:cNvPr id="1523" name="Google Shape;1523;p127"/>
          <p:cNvCxnSpPr/>
          <p:nvPr/>
        </p:nvCxnSpPr>
        <p:spPr>
          <a:xfrm flipH="1">
            <a:off x="6795275" y="4714267"/>
            <a:ext cx="257700" cy="560100"/>
          </a:xfrm>
          <a:prstGeom prst="straightConnector1">
            <a:avLst/>
          </a:prstGeom>
          <a:noFill/>
          <a:ln cap="flat" cmpd="sng" w="19050">
            <a:solidFill>
              <a:srgbClr val="BDBDBD"/>
            </a:solidFill>
            <a:prstDash val="solid"/>
            <a:round/>
            <a:headEnd len="med" w="med" type="none"/>
            <a:tailEnd len="med" w="med" type="triangle"/>
          </a:ln>
        </p:spPr>
      </p:cxnSp>
      <p:sp>
        <p:nvSpPr>
          <p:cNvPr id="1524" name="Google Shape;1524;p127"/>
          <p:cNvSpPr txBox="1"/>
          <p:nvPr/>
        </p:nvSpPr>
        <p:spPr>
          <a:xfrm rot="-5400000">
            <a:off x="5296909" y="3390883"/>
            <a:ext cx="1249200" cy="5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33333"/>
                </a:solidFill>
                <a:latin typeface="Google Sans Text"/>
                <a:ea typeface="Google Sans Text"/>
                <a:cs typeface="Google Sans Text"/>
                <a:sym typeface="Google Sans Text"/>
              </a:rPr>
              <a:t>Send Work Queue</a:t>
            </a:r>
            <a:endParaRPr sz="1200">
              <a:solidFill>
                <a:srgbClr val="333333"/>
              </a:solidFill>
              <a:latin typeface="Google Sans Text"/>
              <a:ea typeface="Google Sans Text"/>
              <a:cs typeface="Google Sans Text"/>
              <a:sym typeface="Google Sans Text"/>
            </a:endParaRPr>
          </a:p>
        </p:txBody>
      </p:sp>
      <p:sp>
        <p:nvSpPr>
          <p:cNvPr id="1525" name="Google Shape;1525;p127"/>
          <p:cNvSpPr txBox="1"/>
          <p:nvPr/>
        </p:nvSpPr>
        <p:spPr>
          <a:xfrm rot="-5400000">
            <a:off x="6701050" y="3462838"/>
            <a:ext cx="1694400" cy="56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33333"/>
                </a:solidFill>
                <a:latin typeface="Google Sans Text"/>
                <a:ea typeface="Google Sans Text"/>
                <a:cs typeface="Google Sans Text"/>
                <a:sym typeface="Google Sans Text"/>
              </a:rPr>
              <a:t>Receive Work  Queue</a:t>
            </a:r>
            <a:endParaRPr sz="1200">
              <a:solidFill>
                <a:srgbClr val="333333"/>
              </a:solidFill>
              <a:latin typeface="Google Sans Text"/>
              <a:ea typeface="Google Sans Text"/>
              <a:cs typeface="Google Sans Text"/>
              <a:sym typeface="Google Sans Text"/>
            </a:endParaRPr>
          </a:p>
        </p:txBody>
      </p:sp>
      <p:sp>
        <p:nvSpPr>
          <p:cNvPr id="1526" name="Google Shape;1526;p127"/>
          <p:cNvSpPr txBox="1"/>
          <p:nvPr/>
        </p:nvSpPr>
        <p:spPr>
          <a:xfrm>
            <a:off x="7090138" y="5305921"/>
            <a:ext cx="1887600" cy="5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9900"/>
                </a:solidFill>
                <a:latin typeface="Google Sans Text"/>
                <a:ea typeface="Google Sans Text"/>
                <a:cs typeface="Google Sans Text"/>
                <a:sym typeface="Google Sans Text"/>
              </a:rPr>
              <a:t>RDMA NIC</a:t>
            </a:r>
            <a:endParaRPr b="1">
              <a:solidFill>
                <a:srgbClr val="FF9900"/>
              </a:solidFill>
              <a:latin typeface="Google Sans Text"/>
              <a:ea typeface="Google Sans Text"/>
              <a:cs typeface="Google Sans Text"/>
              <a:sym typeface="Google Sans Text"/>
            </a:endParaRPr>
          </a:p>
        </p:txBody>
      </p:sp>
      <p:sp>
        <p:nvSpPr>
          <p:cNvPr id="1527" name="Google Shape;1527;p127"/>
          <p:cNvSpPr/>
          <p:nvPr/>
        </p:nvSpPr>
        <p:spPr>
          <a:xfrm>
            <a:off x="8029800" y="3420567"/>
            <a:ext cx="571500" cy="1249224"/>
          </a:xfrm>
          <a:custGeom>
            <a:rect b="b" l="l" r="r" t="t"/>
            <a:pathLst>
              <a:path extrusionOk="0" h="36696" w="22860">
                <a:moveTo>
                  <a:pt x="0" y="36395"/>
                </a:moveTo>
                <a:lnTo>
                  <a:pt x="0" y="0"/>
                </a:lnTo>
                <a:lnTo>
                  <a:pt x="22860" y="301"/>
                </a:lnTo>
                <a:lnTo>
                  <a:pt x="22559" y="36696"/>
                </a:lnTo>
              </a:path>
            </a:pathLst>
          </a:custGeom>
          <a:noFill/>
          <a:ln cap="flat" cmpd="sng" w="28575">
            <a:solidFill>
              <a:srgbClr val="B4A7D6"/>
            </a:solidFill>
            <a:prstDash val="solid"/>
            <a:round/>
            <a:headEnd len="med" w="med" type="none"/>
            <a:tailEnd len="med" w="med" type="none"/>
          </a:ln>
        </p:spPr>
      </p:sp>
      <p:sp>
        <p:nvSpPr>
          <p:cNvPr id="1528" name="Google Shape;1528;p127"/>
          <p:cNvSpPr/>
          <p:nvPr/>
        </p:nvSpPr>
        <p:spPr>
          <a:xfrm>
            <a:off x="8011911" y="2956298"/>
            <a:ext cx="631800" cy="360900"/>
          </a:xfrm>
          <a:prstGeom prst="ellipse">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29" name="Google Shape;1529;p127"/>
          <p:cNvCxnSpPr/>
          <p:nvPr/>
        </p:nvCxnSpPr>
        <p:spPr>
          <a:xfrm flipH="1" rot="10800000">
            <a:off x="7132175" y="4641900"/>
            <a:ext cx="1180500" cy="702000"/>
          </a:xfrm>
          <a:prstGeom prst="straightConnector1">
            <a:avLst/>
          </a:prstGeom>
          <a:noFill/>
          <a:ln cap="flat" cmpd="sng" w="19050">
            <a:solidFill>
              <a:srgbClr val="BDBDBD"/>
            </a:solidFill>
            <a:prstDash val="solid"/>
            <a:round/>
            <a:headEnd len="med" w="med" type="none"/>
            <a:tailEnd len="med" w="med" type="triangle"/>
          </a:ln>
        </p:spPr>
      </p:cxnSp>
      <p:sp>
        <p:nvSpPr>
          <p:cNvPr id="1530" name="Google Shape;1530;p127"/>
          <p:cNvSpPr txBox="1"/>
          <p:nvPr/>
        </p:nvSpPr>
        <p:spPr>
          <a:xfrm rot="-5401575">
            <a:off x="7463499" y="3808318"/>
            <a:ext cx="2619300" cy="31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33333"/>
                </a:solidFill>
                <a:latin typeface="Google Sans Text"/>
                <a:ea typeface="Google Sans Text"/>
                <a:cs typeface="Google Sans Text"/>
                <a:sym typeface="Google Sans Text"/>
              </a:rPr>
              <a:t>Completion Queue</a:t>
            </a:r>
            <a:endParaRPr>
              <a:solidFill>
                <a:srgbClr val="333333"/>
              </a:solidFill>
              <a:latin typeface="Google Sans Text"/>
              <a:ea typeface="Google Sans Text"/>
              <a:cs typeface="Google Sans Text"/>
              <a:sym typeface="Google Sans Tex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28"/>
          <p:cNvSpPr txBox="1"/>
          <p:nvPr>
            <p:ph type="title"/>
          </p:nvPr>
        </p:nvSpPr>
        <p:spPr>
          <a:xfrm>
            <a:off x="311700" y="791156"/>
            <a:ext cx="8520600" cy="12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Features - Congestion Control</a:t>
            </a:r>
            <a:endParaRPr/>
          </a:p>
        </p:txBody>
      </p:sp>
      <p:sp>
        <p:nvSpPr>
          <p:cNvPr id="1536" name="Google Shape;1536;p128"/>
          <p:cNvSpPr txBox="1"/>
          <p:nvPr>
            <p:ph idx="1" type="body"/>
          </p:nvPr>
        </p:nvSpPr>
        <p:spPr>
          <a:xfrm>
            <a:off x="311700" y="1688433"/>
            <a:ext cx="4992600" cy="440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a:t>
            </a:r>
            <a:endParaRPr/>
          </a:p>
          <a:p>
            <a:pPr indent="-317500" lvl="1" marL="914400" rtl="0" algn="l">
              <a:spcBef>
                <a:spcPts val="0"/>
              </a:spcBef>
              <a:spcAft>
                <a:spcPts val="0"/>
              </a:spcAft>
              <a:buSzPts val="1400"/>
              <a:buChar char="○"/>
            </a:pPr>
            <a:r>
              <a:rPr lang="en"/>
              <a:t>TCP is </a:t>
            </a:r>
            <a:r>
              <a:rPr b="1" lang="en"/>
              <a:t>buffer-filling</a:t>
            </a:r>
            <a:endParaRPr/>
          </a:p>
          <a:p>
            <a:pPr indent="-317500" lvl="1" marL="914400" rtl="0" algn="l">
              <a:spcBef>
                <a:spcPts val="0"/>
              </a:spcBef>
              <a:spcAft>
                <a:spcPts val="0"/>
              </a:spcAft>
              <a:buSzPts val="1400"/>
              <a:buChar char="○"/>
            </a:pPr>
            <a:r>
              <a:rPr lang="en"/>
              <a:t>Loss is a coarse signal</a:t>
            </a:r>
            <a:endParaRPr/>
          </a:p>
          <a:p>
            <a:pPr indent="-342900" lvl="0" marL="457200" rtl="0" algn="l">
              <a:spcBef>
                <a:spcPts val="0"/>
              </a:spcBef>
              <a:spcAft>
                <a:spcPts val="0"/>
              </a:spcAft>
              <a:buSzPts val="1800"/>
              <a:buChar char="●"/>
            </a:pPr>
            <a:r>
              <a:rPr lang="en"/>
              <a:t>Solution: use delay as a signal</a:t>
            </a:r>
            <a:endParaRPr/>
          </a:p>
          <a:p>
            <a:pPr indent="-317500" lvl="1" marL="914400" rtl="0" algn="l">
              <a:spcBef>
                <a:spcPts val="0"/>
              </a:spcBef>
              <a:spcAft>
                <a:spcPts val="0"/>
              </a:spcAft>
              <a:buSzPts val="1400"/>
              <a:buChar char="○"/>
            </a:pPr>
            <a:r>
              <a:rPr lang="en"/>
              <a:t>Challenging to get a correct measurement</a:t>
            </a:r>
            <a:endParaRPr/>
          </a:p>
          <a:p>
            <a:pPr indent="-317500" lvl="1" marL="914400" rtl="0" algn="l">
              <a:spcBef>
                <a:spcPts val="0"/>
              </a:spcBef>
              <a:spcAft>
                <a:spcPts val="0"/>
              </a:spcAft>
              <a:buSzPts val="1400"/>
              <a:buChar char="○"/>
            </a:pPr>
            <a:r>
              <a:rPr lang="en"/>
              <a:t>Why is this approach better in a DC?</a:t>
            </a:r>
            <a:endParaRPr/>
          </a:p>
          <a:p>
            <a:pPr indent="-342900" lvl="0" marL="457200" rtl="0" algn="l">
              <a:spcBef>
                <a:spcPts val="0"/>
              </a:spcBef>
              <a:spcAft>
                <a:spcPts val="0"/>
              </a:spcAft>
              <a:buSzPts val="1800"/>
              <a:buChar char="●"/>
            </a:pPr>
            <a:r>
              <a:rPr lang="en"/>
              <a:t>Note: this is not the only way to do advanced CC</a:t>
            </a:r>
            <a:endParaRPr/>
          </a:p>
          <a:p>
            <a:pPr indent="-317500" lvl="1" marL="914400" rtl="0" algn="l">
              <a:spcBef>
                <a:spcPts val="0"/>
              </a:spcBef>
              <a:spcAft>
                <a:spcPts val="0"/>
              </a:spcAft>
              <a:buSzPts val="1400"/>
              <a:buChar char="○"/>
            </a:pPr>
            <a:r>
              <a:rPr lang="en"/>
              <a:t>Very active area of research!</a:t>
            </a:r>
            <a:endParaRPr/>
          </a:p>
          <a:p>
            <a:pPr indent="0" lvl="0" marL="0" rtl="0" algn="l">
              <a:spcBef>
                <a:spcPts val="0"/>
              </a:spcBef>
              <a:spcAft>
                <a:spcPts val="0"/>
              </a:spcAft>
              <a:buNone/>
            </a:pPr>
            <a:r>
              <a:t/>
            </a:r>
            <a:endParaRPr/>
          </a:p>
        </p:txBody>
      </p:sp>
      <p:sp>
        <p:nvSpPr>
          <p:cNvPr id="1537" name="Google Shape;1537;p128"/>
          <p:cNvSpPr txBox="1"/>
          <p:nvPr/>
        </p:nvSpPr>
        <p:spPr>
          <a:xfrm>
            <a:off x="5377700" y="2100267"/>
            <a:ext cx="47919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onsolas"/>
                <a:ea typeface="Consolas"/>
                <a:cs typeface="Consolas"/>
                <a:sym typeface="Consolas"/>
              </a:rPr>
              <a:t>if RTT &lt; </a:t>
            </a:r>
            <a:r>
              <a:rPr b="1" lang="en" sz="1800">
                <a:solidFill>
                  <a:srgbClr val="EA4335"/>
                </a:solidFill>
                <a:latin typeface="Consolas"/>
                <a:ea typeface="Consolas"/>
                <a:cs typeface="Consolas"/>
                <a:sym typeface="Consolas"/>
              </a:rPr>
              <a:t>Target</a:t>
            </a:r>
            <a:endParaRPr b="1" sz="1800">
              <a:solidFill>
                <a:srgbClr val="EA4335"/>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increase cwnd</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r>
              <a:rPr lang="en" sz="1800">
                <a:solidFill>
                  <a:srgbClr val="34A853"/>
                </a:solidFill>
                <a:latin typeface="Consolas"/>
                <a:ea typeface="Consolas"/>
                <a:cs typeface="Consolas"/>
                <a:sym typeface="Consolas"/>
              </a:rPr>
              <a:t>(Additively)</a:t>
            </a:r>
            <a:endParaRPr sz="1800">
              <a:solidFill>
                <a:srgbClr val="34A853"/>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a:t>
            </a:r>
            <a:endParaRPr sz="1800">
              <a:latin typeface="Consolas"/>
              <a:ea typeface="Consolas"/>
              <a:cs typeface="Consolas"/>
              <a:sym typeface="Consolas"/>
            </a:endParaRPr>
          </a:p>
          <a:p>
            <a:pPr indent="457200" lvl="0" marL="0" rtl="0" algn="l">
              <a:spcBef>
                <a:spcPts val="0"/>
              </a:spcBef>
              <a:spcAft>
                <a:spcPts val="0"/>
              </a:spcAft>
              <a:buNone/>
            </a:pPr>
            <a:r>
              <a:rPr lang="en" sz="1800">
                <a:latin typeface="Consolas"/>
                <a:ea typeface="Consolas"/>
                <a:cs typeface="Consolas"/>
                <a:sym typeface="Consolas"/>
              </a:rPr>
              <a:t>decrease cwnd </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34A853"/>
                </a:solidFill>
                <a:latin typeface="Consolas"/>
                <a:ea typeface="Consolas"/>
                <a:cs typeface="Consolas"/>
                <a:sym typeface="Consolas"/>
              </a:rPr>
              <a:t>   (Multiplicatively)</a:t>
            </a:r>
            <a:endParaRPr sz="1800">
              <a:solidFill>
                <a:srgbClr val="34A853"/>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29"/>
          <p:cNvSpPr txBox="1"/>
          <p:nvPr>
            <p:ph type="title"/>
          </p:nvPr>
        </p:nvSpPr>
        <p:spPr>
          <a:xfrm>
            <a:off x="311700" y="791156"/>
            <a:ext cx="8520600" cy="12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Features - Load Balancing</a:t>
            </a:r>
            <a:endParaRPr/>
          </a:p>
        </p:txBody>
      </p:sp>
      <p:sp>
        <p:nvSpPr>
          <p:cNvPr id="1543" name="Google Shape;1543;p129"/>
          <p:cNvSpPr txBox="1"/>
          <p:nvPr>
            <p:ph idx="1" type="body"/>
          </p:nvPr>
        </p:nvSpPr>
        <p:spPr>
          <a:xfrm>
            <a:off x="311700" y="2251244"/>
            <a:ext cx="8520600" cy="587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 ECMP can have collisions that cause hotspots</a:t>
            </a:r>
            <a:endParaRPr/>
          </a:p>
          <a:p>
            <a:pPr indent="-342900" lvl="0" marL="457200" rtl="0" algn="l">
              <a:spcBef>
                <a:spcPts val="0"/>
              </a:spcBef>
              <a:spcAft>
                <a:spcPts val="0"/>
              </a:spcAft>
              <a:buSzPts val="1800"/>
              <a:buChar char="●"/>
            </a:pPr>
            <a:r>
              <a:rPr lang="en"/>
              <a:t>Solution: repath based on congestion signals</a:t>
            </a:r>
            <a:endParaRPr/>
          </a:p>
          <a:p>
            <a:pPr indent="-317500" lvl="1" marL="914400" rtl="0" algn="l">
              <a:spcBef>
                <a:spcPts val="0"/>
              </a:spcBef>
              <a:spcAft>
                <a:spcPts val="0"/>
              </a:spcAft>
              <a:buSzPts val="1400"/>
              <a:buChar char="○"/>
            </a:pPr>
            <a:r>
              <a:rPr lang="en"/>
              <a:t>Note: ECMP could place it badly again – repeat as necessary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544" name="Google Shape;1544;p129"/>
          <p:cNvPicPr preferRelativeResize="0"/>
          <p:nvPr/>
        </p:nvPicPr>
        <p:blipFill>
          <a:blip r:embed="rId3">
            <a:alphaModFix/>
          </a:blip>
          <a:stretch>
            <a:fillRect/>
          </a:stretch>
        </p:blipFill>
        <p:spPr>
          <a:xfrm>
            <a:off x="1380625" y="2924500"/>
            <a:ext cx="6286299" cy="2635125"/>
          </a:xfrm>
          <a:prstGeom prst="rect">
            <a:avLst/>
          </a:prstGeom>
          <a:noFill/>
          <a:ln>
            <a:noFill/>
          </a:ln>
        </p:spPr>
      </p:pic>
      <p:sp>
        <p:nvSpPr>
          <p:cNvPr id="1545" name="Google Shape;1545;p129"/>
          <p:cNvSpPr/>
          <p:nvPr/>
        </p:nvSpPr>
        <p:spPr>
          <a:xfrm>
            <a:off x="1824325" y="3359434"/>
            <a:ext cx="3418150" cy="2459105"/>
          </a:xfrm>
          <a:custGeom>
            <a:rect b="b" l="l" r="r" t="t"/>
            <a:pathLst>
              <a:path extrusionOk="0" h="73775" w="136726">
                <a:moveTo>
                  <a:pt x="0" y="68310"/>
                </a:moveTo>
                <a:cubicBezTo>
                  <a:pt x="2067" y="64866"/>
                  <a:pt x="132" y="60007"/>
                  <a:pt x="1929" y="56415"/>
                </a:cubicBezTo>
                <a:cubicBezTo>
                  <a:pt x="6332" y="47614"/>
                  <a:pt x="17495" y="44260"/>
                  <a:pt x="26039" y="39377"/>
                </a:cubicBezTo>
                <a:cubicBezTo>
                  <a:pt x="40776" y="30954"/>
                  <a:pt x="56729" y="24845"/>
                  <a:pt x="72331" y="18160"/>
                </a:cubicBezTo>
                <a:cubicBezTo>
                  <a:pt x="82113" y="13969"/>
                  <a:pt x="91744" y="9418"/>
                  <a:pt x="101263" y="4659"/>
                </a:cubicBezTo>
                <a:cubicBezTo>
                  <a:pt x="104931" y="2825"/>
                  <a:pt x="109168" y="-1354"/>
                  <a:pt x="112836" y="480"/>
                </a:cubicBezTo>
                <a:cubicBezTo>
                  <a:pt x="119183" y="3653"/>
                  <a:pt x="122254" y="11179"/>
                  <a:pt x="126016" y="17196"/>
                </a:cubicBezTo>
                <a:cubicBezTo>
                  <a:pt x="130183" y="23860"/>
                  <a:pt x="135193" y="30632"/>
                  <a:pt x="136303" y="38413"/>
                </a:cubicBezTo>
                <a:cubicBezTo>
                  <a:pt x="137992" y="50255"/>
                  <a:pt x="133981" y="62428"/>
                  <a:pt x="130195" y="73775"/>
                </a:cubicBezTo>
              </a:path>
            </a:pathLst>
          </a:custGeom>
          <a:noFill/>
          <a:ln cap="flat" cmpd="sng" w="28575">
            <a:solidFill>
              <a:srgbClr val="EA4335"/>
            </a:solidFill>
            <a:prstDash val="solid"/>
            <a:round/>
            <a:headEnd len="med" w="med" type="none"/>
            <a:tailEnd len="med" w="med" type="none"/>
          </a:ln>
        </p:spPr>
      </p:sp>
      <p:sp>
        <p:nvSpPr>
          <p:cNvPr id="1546" name="Google Shape;1546;p129"/>
          <p:cNvSpPr/>
          <p:nvPr/>
        </p:nvSpPr>
        <p:spPr>
          <a:xfrm>
            <a:off x="3126275" y="3378279"/>
            <a:ext cx="1993125" cy="2386674"/>
          </a:xfrm>
          <a:custGeom>
            <a:rect b="b" l="l" r="r" t="t"/>
            <a:pathLst>
              <a:path extrusionOk="0" h="71602" w="79725">
                <a:moveTo>
                  <a:pt x="0" y="70316"/>
                </a:moveTo>
                <a:cubicBezTo>
                  <a:pt x="1037" y="65651"/>
                  <a:pt x="1712" y="60443"/>
                  <a:pt x="4822" y="56815"/>
                </a:cubicBezTo>
                <a:cubicBezTo>
                  <a:pt x="9097" y="51829"/>
                  <a:pt x="16089" y="49989"/>
                  <a:pt x="21217" y="45885"/>
                </a:cubicBezTo>
                <a:cubicBezTo>
                  <a:pt x="27207" y="41092"/>
                  <a:pt x="31416" y="34419"/>
                  <a:pt x="36326" y="28525"/>
                </a:cubicBezTo>
                <a:cubicBezTo>
                  <a:pt x="42282" y="21376"/>
                  <a:pt x="46345" y="12767"/>
                  <a:pt x="52400" y="5701"/>
                </a:cubicBezTo>
                <a:cubicBezTo>
                  <a:pt x="54339" y="3439"/>
                  <a:pt x="56646" y="-707"/>
                  <a:pt x="59472" y="236"/>
                </a:cubicBezTo>
                <a:cubicBezTo>
                  <a:pt x="65733" y="2324"/>
                  <a:pt x="67482" y="10887"/>
                  <a:pt x="70081" y="16953"/>
                </a:cubicBezTo>
                <a:cubicBezTo>
                  <a:pt x="73026" y="23826"/>
                  <a:pt x="79725" y="29728"/>
                  <a:pt x="79725" y="37205"/>
                </a:cubicBezTo>
                <a:cubicBezTo>
                  <a:pt x="79725" y="42590"/>
                  <a:pt x="71194" y="43931"/>
                  <a:pt x="67830" y="48135"/>
                </a:cubicBezTo>
                <a:cubicBezTo>
                  <a:pt x="62289" y="55059"/>
                  <a:pt x="58095" y="63188"/>
                  <a:pt x="55293" y="71602"/>
                </a:cubicBezTo>
              </a:path>
            </a:pathLst>
          </a:custGeom>
          <a:noFill/>
          <a:ln cap="flat" cmpd="sng" w="28575">
            <a:solidFill>
              <a:srgbClr val="0E04D6"/>
            </a:solidFill>
            <a:prstDash val="solid"/>
            <a:round/>
            <a:headEnd len="med" w="med" type="none"/>
            <a:tailEnd len="med" w="med" type="none"/>
          </a:ln>
        </p:spPr>
      </p:sp>
      <p:sp>
        <p:nvSpPr>
          <p:cNvPr id="1547" name="Google Shape;1547;p129"/>
          <p:cNvSpPr/>
          <p:nvPr/>
        </p:nvSpPr>
        <p:spPr>
          <a:xfrm>
            <a:off x="4492500" y="3021800"/>
            <a:ext cx="433998" cy="546480"/>
          </a:xfrm>
          <a:prstGeom prst="irregularSeal1">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48" name="Google Shape;1548;p129"/>
          <p:cNvSpPr/>
          <p:nvPr/>
        </p:nvSpPr>
        <p:spPr>
          <a:xfrm>
            <a:off x="1792200" y="3446988"/>
            <a:ext cx="3351950" cy="2350108"/>
          </a:xfrm>
          <a:custGeom>
            <a:rect b="b" l="l" r="r" t="t"/>
            <a:pathLst>
              <a:path extrusionOk="0" h="70505" w="134078">
                <a:moveTo>
                  <a:pt x="0" y="64397"/>
                </a:moveTo>
                <a:cubicBezTo>
                  <a:pt x="1691" y="59313"/>
                  <a:pt x="3836" y="54283"/>
                  <a:pt x="4500" y="48966"/>
                </a:cubicBezTo>
                <a:cubicBezTo>
                  <a:pt x="4966" y="45231"/>
                  <a:pt x="3207" y="40727"/>
                  <a:pt x="5465" y="37715"/>
                </a:cubicBezTo>
                <a:cubicBezTo>
                  <a:pt x="7948" y="34402"/>
                  <a:pt x="13650" y="36413"/>
                  <a:pt x="17680" y="35465"/>
                </a:cubicBezTo>
                <a:cubicBezTo>
                  <a:pt x="26556" y="33378"/>
                  <a:pt x="34896" y="29157"/>
                  <a:pt x="42755" y="24535"/>
                </a:cubicBezTo>
                <a:cubicBezTo>
                  <a:pt x="52371" y="18880"/>
                  <a:pt x="61388" y="12164"/>
                  <a:pt x="71366" y="7175"/>
                </a:cubicBezTo>
                <a:cubicBezTo>
                  <a:pt x="75825" y="4945"/>
                  <a:pt x="79628" y="-715"/>
                  <a:pt x="84546" y="103"/>
                </a:cubicBezTo>
                <a:cubicBezTo>
                  <a:pt x="87838" y="651"/>
                  <a:pt x="89529" y="4667"/>
                  <a:pt x="91297" y="7497"/>
                </a:cubicBezTo>
                <a:cubicBezTo>
                  <a:pt x="94942" y="13331"/>
                  <a:pt x="99431" y="18606"/>
                  <a:pt x="103834" y="23892"/>
                </a:cubicBezTo>
                <a:cubicBezTo>
                  <a:pt x="112569" y="34377"/>
                  <a:pt x="126714" y="40155"/>
                  <a:pt x="133731" y="51859"/>
                </a:cubicBezTo>
                <a:cubicBezTo>
                  <a:pt x="134747" y="53554"/>
                  <a:pt x="133179" y="55811"/>
                  <a:pt x="132445" y="57646"/>
                </a:cubicBezTo>
                <a:cubicBezTo>
                  <a:pt x="130840" y="61657"/>
                  <a:pt x="130837" y="66185"/>
                  <a:pt x="130837" y="70505"/>
                </a:cubicBezTo>
              </a:path>
            </a:pathLst>
          </a:custGeom>
          <a:noFill/>
          <a:ln cap="flat" cmpd="sng" w="28575">
            <a:solidFill>
              <a:srgbClr val="EA4335"/>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5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54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30"/>
          <p:cNvSpPr txBox="1"/>
          <p:nvPr>
            <p:ph type="title"/>
          </p:nvPr>
        </p:nvSpPr>
        <p:spPr>
          <a:xfrm>
            <a:off x="311700" y="791156"/>
            <a:ext cx="8520600" cy="12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Features - Traffic Shaping</a:t>
            </a:r>
            <a:endParaRPr/>
          </a:p>
        </p:txBody>
      </p:sp>
      <p:sp>
        <p:nvSpPr>
          <p:cNvPr id="1554" name="Google Shape;1554;p130"/>
          <p:cNvSpPr txBox="1"/>
          <p:nvPr>
            <p:ph idx="1" type="body"/>
          </p:nvPr>
        </p:nvSpPr>
        <p:spPr>
          <a:xfrm>
            <a:off x="311700" y="1720567"/>
            <a:ext cx="8520600" cy="4403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 Need to share bandwidth according to policy</a:t>
            </a:r>
            <a:endParaRPr/>
          </a:p>
          <a:p>
            <a:pPr indent="-317500" lvl="1" marL="914400" rtl="0" algn="l">
              <a:spcBef>
                <a:spcPts val="0"/>
              </a:spcBef>
              <a:spcAft>
                <a:spcPts val="0"/>
              </a:spcAft>
              <a:buSzPts val="1400"/>
              <a:buChar char="○"/>
            </a:pPr>
            <a:r>
              <a:rPr lang="en"/>
              <a:t>Note: congestion control alone cannot do this</a:t>
            </a:r>
            <a:endParaRPr/>
          </a:p>
          <a:p>
            <a:pPr indent="-342900" lvl="0" marL="457200" rtl="0" algn="l">
              <a:spcBef>
                <a:spcPts val="0"/>
              </a:spcBef>
              <a:spcAft>
                <a:spcPts val="0"/>
              </a:spcAft>
              <a:buSzPts val="1800"/>
              <a:buChar char="●"/>
            </a:pPr>
            <a:r>
              <a:rPr lang="en"/>
              <a:t>Solution: </a:t>
            </a:r>
            <a:endParaRPr/>
          </a:p>
          <a:p>
            <a:pPr indent="-317500" lvl="1" marL="914400" rtl="0" algn="l">
              <a:spcBef>
                <a:spcPts val="0"/>
              </a:spcBef>
              <a:spcAft>
                <a:spcPts val="0"/>
              </a:spcAft>
              <a:buSzPts val="1400"/>
              <a:buChar char="○"/>
            </a:pPr>
            <a:r>
              <a:rPr lang="en"/>
              <a:t>Classify traffic and rate limit it</a:t>
            </a:r>
            <a:endParaRPr/>
          </a:p>
          <a:p>
            <a:pPr indent="-317500" lvl="1" marL="914400" rtl="0" algn="l">
              <a:spcBef>
                <a:spcPts val="0"/>
              </a:spcBef>
              <a:spcAft>
                <a:spcPts val="0"/>
              </a:spcAft>
              <a:buSzPts val="1400"/>
              <a:buChar char="○"/>
            </a:pPr>
            <a:r>
              <a:rPr lang="en"/>
              <a:t>Use a time wheel because managing multiple queues is difficult </a:t>
            </a:r>
            <a:endParaRPr/>
          </a:p>
        </p:txBody>
      </p:sp>
      <p:sp>
        <p:nvSpPr>
          <p:cNvPr id="1555" name="Google Shape;1555;p130"/>
          <p:cNvSpPr/>
          <p:nvPr/>
        </p:nvSpPr>
        <p:spPr>
          <a:xfrm>
            <a:off x="842719" y="4245300"/>
            <a:ext cx="195300" cy="404400"/>
          </a:xfrm>
          <a:prstGeom prst="rect">
            <a:avLst/>
          </a:prstGeom>
          <a:solidFill>
            <a:srgbClr val="FF00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30"/>
          <p:cNvSpPr/>
          <p:nvPr/>
        </p:nvSpPr>
        <p:spPr>
          <a:xfrm>
            <a:off x="842719" y="4648871"/>
            <a:ext cx="195300" cy="4044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30"/>
          <p:cNvSpPr/>
          <p:nvPr/>
        </p:nvSpPr>
        <p:spPr>
          <a:xfrm>
            <a:off x="842719" y="5052443"/>
            <a:ext cx="195300" cy="404400"/>
          </a:xfrm>
          <a:prstGeom prst="rect">
            <a:avLst/>
          </a:prstGeom>
          <a:solidFill>
            <a:srgbClr val="00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30"/>
          <p:cNvSpPr/>
          <p:nvPr/>
        </p:nvSpPr>
        <p:spPr>
          <a:xfrm>
            <a:off x="842719" y="5456013"/>
            <a:ext cx="195300" cy="404400"/>
          </a:xfrm>
          <a:prstGeom prst="rect">
            <a:avLst/>
          </a:prstGeom>
          <a:solidFill>
            <a:srgbClr val="00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30"/>
          <p:cNvSpPr/>
          <p:nvPr/>
        </p:nvSpPr>
        <p:spPr>
          <a:xfrm>
            <a:off x="842719" y="5859584"/>
            <a:ext cx="195300" cy="404400"/>
          </a:xfrm>
          <a:prstGeom prst="rect">
            <a:avLst/>
          </a:prstGeom>
          <a:solidFill>
            <a:srgbClr val="99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30"/>
          <p:cNvSpPr/>
          <p:nvPr/>
        </p:nvSpPr>
        <p:spPr>
          <a:xfrm>
            <a:off x="1037730" y="4245300"/>
            <a:ext cx="195300" cy="404400"/>
          </a:xfrm>
          <a:prstGeom prst="rect">
            <a:avLst/>
          </a:prstGeom>
          <a:solidFill>
            <a:srgbClr val="FF00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30"/>
          <p:cNvSpPr/>
          <p:nvPr/>
        </p:nvSpPr>
        <p:spPr>
          <a:xfrm>
            <a:off x="1037730" y="4648871"/>
            <a:ext cx="195300" cy="4044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30"/>
          <p:cNvSpPr/>
          <p:nvPr/>
        </p:nvSpPr>
        <p:spPr>
          <a:xfrm>
            <a:off x="1037730" y="5052443"/>
            <a:ext cx="195300" cy="404400"/>
          </a:xfrm>
          <a:prstGeom prst="rect">
            <a:avLst/>
          </a:prstGeom>
          <a:solidFill>
            <a:srgbClr val="00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30"/>
          <p:cNvSpPr/>
          <p:nvPr/>
        </p:nvSpPr>
        <p:spPr>
          <a:xfrm>
            <a:off x="1037730" y="5456013"/>
            <a:ext cx="195300" cy="404400"/>
          </a:xfrm>
          <a:prstGeom prst="rect">
            <a:avLst/>
          </a:prstGeom>
          <a:solidFill>
            <a:srgbClr val="00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30"/>
          <p:cNvSpPr/>
          <p:nvPr/>
        </p:nvSpPr>
        <p:spPr>
          <a:xfrm>
            <a:off x="1037730" y="5859584"/>
            <a:ext cx="195300" cy="404400"/>
          </a:xfrm>
          <a:prstGeom prst="rect">
            <a:avLst/>
          </a:prstGeom>
          <a:solidFill>
            <a:srgbClr val="99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30"/>
          <p:cNvSpPr/>
          <p:nvPr/>
        </p:nvSpPr>
        <p:spPr>
          <a:xfrm>
            <a:off x="1232740" y="4245300"/>
            <a:ext cx="195300" cy="404400"/>
          </a:xfrm>
          <a:prstGeom prst="rect">
            <a:avLst/>
          </a:prstGeom>
          <a:solidFill>
            <a:srgbClr val="FF00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30"/>
          <p:cNvSpPr/>
          <p:nvPr/>
        </p:nvSpPr>
        <p:spPr>
          <a:xfrm>
            <a:off x="1232740" y="4648871"/>
            <a:ext cx="195300" cy="4044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30"/>
          <p:cNvSpPr/>
          <p:nvPr/>
        </p:nvSpPr>
        <p:spPr>
          <a:xfrm>
            <a:off x="1232740" y="5052443"/>
            <a:ext cx="195300" cy="404400"/>
          </a:xfrm>
          <a:prstGeom prst="rect">
            <a:avLst/>
          </a:prstGeom>
          <a:solidFill>
            <a:srgbClr val="00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30"/>
          <p:cNvSpPr/>
          <p:nvPr/>
        </p:nvSpPr>
        <p:spPr>
          <a:xfrm>
            <a:off x="1232740" y="5456013"/>
            <a:ext cx="195300" cy="404400"/>
          </a:xfrm>
          <a:prstGeom prst="rect">
            <a:avLst/>
          </a:prstGeom>
          <a:solidFill>
            <a:srgbClr val="00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30"/>
          <p:cNvSpPr/>
          <p:nvPr/>
        </p:nvSpPr>
        <p:spPr>
          <a:xfrm>
            <a:off x="1232740" y="5859584"/>
            <a:ext cx="195300" cy="404400"/>
          </a:xfrm>
          <a:prstGeom prst="rect">
            <a:avLst/>
          </a:prstGeom>
          <a:solidFill>
            <a:srgbClr val="99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30"/>
          <p:cNvSpPr/>
          <p:nvPr/>
        </p:nvSpPr>
        <p:spPr>
          <a:xfrm>
            <a:off x="1427751" y="4245300"/>
            <a:ext cx="195300" cy="404400"/>
          </a:xfrm>
          <a:prstGeom prst="rect">
            <a:avLst/>
          </a:prstGeom>
          <a:solidFill>
            <a:srgbClr val="FF00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30"/>
          <p:cNvSpPr/>
          <p:nvPr/>
        </p:nvSpPr>
        <p:spPr>
          <a:xfrm>
            <a:off x="1427751" y="4648871"/>
            <a:ext cx="195300" cy="4044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30"/>
          <p:cNvSpPr/>
          <p:nvPr/>
        </p:nvSpPr>
        <p:spPr>
          <a:xfrm>
            <a:off x="1427751" y="5052443"/>
            <a:ext cx="195300" cy="404400"/>
          </a:xfrm>
          <a:prstGeom prst="rect">
            <a:avLst/>
          </a:prstGeom>
          <a:solidFill>
            <a:srgbClr val="00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30"/>
          <p:cNvSpPr/>
          <p:nvPr/>
        </p:nvSpPr>
        <p:spPr>
          <a:xfrm>
            <a:off x="1427751" y="5456013"/>
            <a:ext cx="195300" cy="404400"/>
          </a:xfrm>
          <a:prstGeom prst="rect">
            <a:avLst/>
          </a:prstGeom>
          <a:solidFill>
            <a:srgbClr val="00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30"/>
          <p:cNvSpPr/>
          <p:nvPr/>
        </p:nvSpPr>
        <p:spPr>
          <a:xfrm>
            <a:off x="1427751" y="5859584"/>
            <a:ext cx="195300" cy="404400"/>
          </a:xfrm>
          <a:prstGeom prst="rect">
            <a:avLst/>
          </a:prstGeom>
          <a:solidFill>
            <a:srgbClr val="99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30"/>
          <p:cNvSpPr/>
          <p:nvPr/>
        </p:nvSpPr>
        <p:spPr>
          <a:xfrm>
            <a:off x="1622762" y="4245300"/>
            <a:ext cx="195300" cy="404400"/>
          </a:xfrm>
          <a:prstGeom prst="rect">
            <a:avLst/>
          </a:prstGeom>
          <a:solidFill>
            <a:srgbClr val="FF00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30"/>
          <p:cNvSpPr/>
          <p:nvPr/>
        </p:nvSpPr>
        <p:spPr>
          <a:xfrm>
            <a:off x="1622762" y="4648871"/>
            <a:ext cx="195300" cy="4044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30"/>
          <p:cNvSpPr/>
          <p:nvPr/>
        </p:nvSpPr>
        <p:spPr>
          <a:xfrm>
            <a:off x="1622762" y="5052443"/>
            <a:ext cx="195300" cy="404400"/>
          </a:xfrm>
          <a:prstGeom prst="rect">
            <a:avLst/>
          </a:prstGeom>
          <a:solidFill>
            <a:srgbClr val="00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30"/>
          <p:cNvSpPr/>
          <p:nvPr/>
        </p:nvSpPr>
        <p:spPr>
          <a:xfrm>
            <a:off x="1622762" y="5456013"/>
            <a:ext cx="195300" cy="404400"/>
          </a:xfrm>
          <a:prstGeom prst="rect">
            <a:avLst/>
          </a:prstGeom>
          <a:solidFill>
            <a:srgbClr val="00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30"/>
          <p:cNvSpPr/>
          <p:nvPr/>
        </p:nvSpPr>
        <p:spPr>
          <a:xfrm>
            <a:off x="1622762" y="5859584"/>
            <a:ext cx="195300" cy="404400"/>
          </a:xfrm>
          <a:prstGeom prst="rect">
            <a:avLst/>
          </a:prstGeom>
          <a:solidFill>
            <a:srgbClr val="99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30"/>
          <p:cNvSpPr/>
          <p:nvPr/>
        </p:nvSpPr>
        <p:spPr>
          <a:xfrm>
            <a:off x="1817772" y="4245300"/>
            <a:ext cx="195300" cy="404400"/>
          </a:xfrm>
          <a:prstGeom prst="rect">
            <a:avLst/>
          </a:prstGeom>
          <a:solidFill>
            <a:srgbClr val="FF00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30"/>
          <p:cNvSpPr/>
          <p:nvPr/>
        </p:nvSpPr>
        <p:spPr>
          <a:xfrm>
            <a:off x="1817772" y="4648871"/>
            <a:ext cx="195300" cy="4044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30"/>
          <p:cNvSpPr/>
          <p:nvPr/>
        </p:nvSpPr>
        <p:spPr>
          <a:xfrm>
            <a:off x="1817772" y="5052443"/>
            <a:ext cx="195300" cy="404400"/>
          </a:xfrm>
          <a:prstGeom prst="rect">
            <a:avLst/>
          </a:prstGeom>
          <a:solidFill>
            <a:srgbClr val="00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30"/>
          <p:cNvSpPr/>
          <p:nvPr/>
        </p:nvSpPr>
        <p:spPr>
          <a:xfrm>
            <a:off x="1817772" y="5456013"/>
            <a:ext cx="195300" cy="404400"/>
          </a:xfrm>
          <a:prstGeom prst="rect">
            <a:avLst/>
          </a:prstGeom>
          <a:solidFill>
            <a:srgbClr val="00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30"/>
          <p:cNvSpPr/>
          <p:nvPr/>
        </p:nvSpPr>
        <p:spPr>
          <a:xfrm>
            <a:off x="1817772" y="5859584"/>
            <a:ext cx="195300" cy="404400"/>
          </a:xfrm>
          <a:prstGeom prst="rect">
            <a:avLst/>
          </a:prstGeom>
          <a:solidFill>
            <a:srgbClr val="99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30"/>
          <p:cNvSpPr/>
          <p:nvPr/>
        </p:nvSpPr>
        <p:spPr>
          <a:xfrm>
            <a:off x="6644461" y="5052455"/>
            <a:ext cx="1241100" cy="404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586" name="Google Shape;1586;p130"/>
          <p:cNvCxnSpPr/>
          <p:nvPr/>
        </p:nvCxnSpPr>
        <p:spPr>
          <a:xfrm>
            <a:off x="2013073" y="4447500"/>
            <a:ext cx="356700" cy="227700"/>
          </a:xfrm>
          <a:prstGeom prst="straightConnector1">
            <a:avLst/>
          </a:prstGeom>
          <a:noFill/>
          <a:ln cap="flat" cmpd="sng" w="28575">
            <a:solidFill>
              <a:srgbClr val="595959"/>
            </a:solidFill>
            <a:prstDash val="solid"/>
            <a:round/>
            <a:headEnd len="sm" w="sm" type="none"/>
            <a:tailEnd len="sm" w="sm" type="stealth"/>
          </a:ln>
        </p:spPr>
      </p:cxnSp>
      <p:cxnSp>
        <p:nvCxnSpPr>
          <p:cNvPr id="1587" name="Google Shape;1587;p130"/>
          <p:cNvCxnSpPr/>
          <p:nvPr/>
        </p:nvCxnSpPr>
        <p:spPr>
          <a:xfrm>
            <a:off x="2013073" y="4851069"/>
            <a:ext cx="362700" cy="95100"/>
          </a:xfrm>
          <a:prstGeom prst="straightConnector1">
            <a:avLst/>
          </a:prstGeom>
          <a:noFill/>
          <a:ln cap="flat" cmpd="sng" w="28575">
            <a:solidFill>
              <a:srgbClr val="595959"/>
            </a:solidFill>
            <a:prstDash val="solid"/>
            <a:round/>
            <a:headEnd len="sm" w="sm" type="none"/>
            <a:tailEnd len="sm" w="sm" type="stealth"/>
          </a:ln>
        </p:spPr>
      </p:cxnSp>
      <p:cxnSp>
        <p:nvCxnSpPr>
          <p:cNvPr id="1588" name="Google Shape;1588;p130"/>
          <p:cNvCxnSpPr/>
          <p:nvPr/>
        </p:nvCxnSpPr>
        <p:spPr>
          <a:xfrm flipH="1" rot="10800000">
            <a:off x="2013073" y="5525315"/>
            <a:ext cx="381000" cy="132900"/>
          </a:xfrm>
          <a:prstGeom prst="straightConnector1">
            <a:avLst/>
          </a:prstGeom>
          <a:noFill/>
          <a:ln cap="flat" cmpd="sng" w="28575">
            <a:solidFill>
              <a:srgbClr val="595959"/>
            </a:solidFill>
            <a:prstDash val="solid"/>
            <a:round/>
            <a:headEnd len="sm" w="sm" type="none"/>
            <a:tailEnd len="sm" w="sm" type="stealth"/>
          </a:ln>
        </p:spPr>
      </p:cxnSp>
      <p:cxnSp>
        <p:nvCxnSpPr>
          <p:cNvPr id="1589" name="Google Shape;1589;p130"/>
          <p:cNvCxnSpPr/>
          <p:nvPr/>
        </p:nvCxnSpPr>
        <p:spPr>
          <a:xfrm flipH="1" rot="10800000">
            <a:off x="2013073" y="5751887"/>
            <a:ext cx="381000" cy="309900"/>
          </a:xfrm>
          <a:prstGeom prst="straightConnector1">
            <a:avLst/>
          </a:prstGeom>
          <a:noFill/>
          <a:ln cap="flat" cmpd="sng" w="28575">
            <a:solidFill>
              <a:srgbClr val="595959"/>
            </a:solidFill>
            <a:prstDash val="solid"/>
            <a:round/>
            <a:headEnd len="sm" w="sm" type="none"/>
            <a:tailEnd len="sm" w="sm" type="stealth"/>
          </a:ln>
        </p:spPr>
      </p:cxnSp>
      <p:sp>
        <p:nvSpPr>
          <p:cNvPr id="1590" name="Google Shape;1590;p130"/>
          <p:cNvSpPr txBox="1"/>
          <p:nvPr/>
        </p:nvSpPr>
        <p:spPr>
          <a:xfrm>
            <a:off x="6390998" y="4479633"/>
            <a:ext cx="1197900" cy="5397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Font typeface="Arial"/>
              <a:buNone/>
            </a:pPr>
            <a:r>
              <a:rPr i="0" lang="en" sz="2000" u="none" cap="none" strike="noStrike">
                <a:solidFill>
                  <a:srgbClr val="595959"/>
                </a:solidFill>
                <a:latin typeface="Google Sans Text"/>
                <a:ea typeface="Google Sans Text"/>
                <a:cs typeface="Google Sans Text"/>
                <a:sym typeface="Google Sans Text"/>
              </a:rPr>
              <a:t>To NIC</a:t>
            </a:r>
            <a:endParaRPr sz="2000">
              <a:solidFill>
                <a:srgbClr val="595959"/>
              </a:solidFill>
              <a:latin typeface="Google Sans Text"/>
              <a:ea typeface="Google Sans Text"/>
              <a:cs typeface="Google Sans Text"/>
              <a:sym typeface="Google Sans Text"/>
            </a:endParaRPr>
          </a:p>
        </p:txBody>
      </p:sp>
      <p:sp>
        <p:nvSpPr>
          <p:cNvPr id="1591" name="Google Shape;1591;p130"/>
          <p:cNvSpPr/>
          <p:nvPr/>
        </p:nvSpPr>
        <p:spPr>
          <a:xfrm>
            <a:off x="7300246" y="5052459"/>
            <a:ext cx="195300" cy="404400"/>
          </a:xfrm>
          <a:prstGeom prst="rect">
            <a:avLst/>
          </a:prstGeom>
          <a:solidFill>
            <a:srgbClr val="FF00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30"/>
          <p:cNvSpPr/>
          <p:nvPr/>
        </p:nvSpPr>
        <p:spPr>
          <a:xfrm>
            <a:off x="7503474" y="5052459"/>
            <a:ext cx="195300" cy="4044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30"/>
          <p:cNvSpPr/>
          <p:nvPr/>
        </p:nvSpPr>
        <p:spPr>
          <a:xfrm>
            <a:off x="7706701" y="5052459"/>
            <a:ext cx="195300" cy="404400"/>
          </a:xfrm>
          <a:prstGeom prst="rect">
            <a:avLst/>
          </a:prstGeom>
          <a:solidFill>
            <a:srgbClr val="00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30"/>
          <p:cNvSpPr/>
          <p:nvPr/>
        </p:nvSpPr>
        <p:spPr>
          <a:xfrm>
            <a:off x="2242000" y="4035300"/>
            <a:ext cx="4149900" cy="2376900"/>
          </a:xfrm>
          <a:prstGeom prst="roundRect">
            <a:avLst>
              <a:gd fmla="val 9142" name="adj"/>
            </a:avLst>
          </a:prstGeom>
          <a:noFill/>
          <a:ln cap="flat" cmpd="sng" w="9525">
            <a:solidFill>
              <a:srgbClr val="000000"/>
            </a:solidFill>
            <a:prstDash val="dash"/>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30"/>
          <p:cNvSpPr txBox="1"/>
          <p:nvPr/>
        </p:nvSpPr>
        <p:spPr>
          <a:xfrm>
            <a:off x="5716436" y="6318399"/>
            <a:ext cx="1099800" cy="5397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Font typeface="Arial"/>
              <a:buNone/>
            </a:pPr>
            <a:r>
              <a:rPr i="0" lang="en" sz="2000" u="none" cap="none" strike="noStrike">
                <a:solidFill>
                  <a:srgbClr val="595959"/>
                </a:solidFill>
                <a:latin typeface="Google Sans Text"/>
                <a:ea typeface="Google Sans Text"/>
                <a:cs typeface="Google Sans Text"/>
                <a:sym typeface="Google Sans Text"/>
              </a:rPr>
              <a:t>Shaper</a:t>
            </a:r>
            <a:endParaRPr sz="2000">
              <a:solidFill>
                <a:srgbClr val="595959"/>
              </a:solidFill>
              <a:latin typeface="Google Sans Text"/>
              <a:ea typeface="Google Sans Text"/>
              <a:cs typeface="Google Sans Text"/>
              <a:sym typeface="Google Sans Text"/>
            </a:endParaRPr>
          </a:p>
        </p:txBody>
      </p:sp>
      <p:cxnSp>
        <p:nvCxnSpPr>
          <p:cNvPr id="1596" name="Google Shape;1596;p130"/>
          <p:cNvCxnSpPr/>
          <p:nvPr/>
        </p:nvCxnSpPr>
        <p:spPr>
          <a:xfrm>
            <a:off x="2017835" y="5254643"/>
            <a:ext cx="357900" cy="0"/>
          </a:xfrm>
          <a:prstGeom prst="straightConnector1">
            <a:avLst/>
          </a:prstGeom>
          <a:noFill/>
          <a:ln cap="flat" cmpd="sng" w="28575">
            <a:solidFill>
              <a:srgbClr val="595959"/>
            </a:solidFill>
            <a:prstDash val="solid"/>
            <a:round/>
            <a:headEnd len="sm" w="sm" type="none"/>
            <a:tailEnd len="sm" w="sm" type="stealth"/>
          </a:ln>
        </p:spPr>
      </p:cxnSp>
      <p:sp>
        <p:nvSpPr>
          <p:cNvPr id="1597" name="Google Shape;1597;p130"/>
          <p:cNvSpPr txBox="1"/>
          <p:nvPr/>
        </p:nvSpPr>
        <p:spPr>
          <a:xfrm>
            <a:off x="376875" y="3720355"/>
            <a:ext cx="1930800" cy="5397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FFFFFF"/>
              </a:buClr>
              <a:buFont typeface="Arial"/>
              <a:buNone/>
            </a:pPr>
            <a:r>
              <a:rPr i="0" lang="en" sz="1600" u="none" cap="none" strike="noStrike">
                <a:solidFill>
                  <a:srgbClr val="595959"/>
                </a:solidFill>
                <a:latin typeface="Google Sans Text"/>
                <a:ea typeface="Google Sans Text"/>
                <a:cs typeface="Google Sans Text"/>
                <a:sym typeface="Google Sans Text"/>
              </a:rPr>
              <a:t>Socke</a:t>
            </a:r>
            <a:r>
              <a:rPr lang="en" sz="1600">
                <a:solidFill>
                  <a:srgbClr val="595959"/>
                </a:solidFill>
                <a:latin typeface="Google Sans Text"/>
                <a:ea typeface="Google Sans Text"/>
                <a:cs typeface="Google Sans Text"/>
                <a:sym typeface="Google Sans Text"/>
              </a:rPr>
              <a:t>t Buffers</a:t>
            </a:r>
            <a:endParaRPr sz="1600">
              <a:solidFill>
                <a:srgbClr val="595959"/>
              </a:solidFill>
              <a:latin typeface="Google Sans Text"/>
              <a:ea typeface="Google Sans Text"/>
              <a:cs typeface="Google Sans Text"/>
              <a:sym typeface="Google Sans Text"/>
            </a:endParaRPr>
          </a:p>
        </p:txBody>
      </p:sp>
      <p:grpSp>
        <p:nvGrpSpPr>
          <p:cNvPr id="1598" name="Google Shape;1598;p130"/>
          <p:cNvGrpSpPr/>
          <p:nvPr/>
        </p:nvGrpSpPr>
        <p:grpSpPr>
          <a:xfrm>
            <a:off x="2345482" y="4159629"/>
            <a:ext cx="4232343" cy="2299543"/>
            <a:chOff x="0" y="95827"/>
            <a:chExt cx="4232343" cy="1724700"/>
          </a:xfrm>
        </p:grpSpPr>
        <p:grpSp>
          <p:nvGrpSpPr>
            <p:cNvPr id="1599" name="Google Shape;1599;p130"/>
            <p:cNvGrpSpPr/>
            <p:nvPr/>
          </p:nvGrpSpPr>
          <p:grpSpPr>
            <a:xfrm>
              <a:off x="479445" y="287973"/>
              <a:ext cx="3752897" cy="1284026"/>
              <a:chOff x="0" y="0"/>
              <a:chExt cx="3752897" cy="1284026"/>
            </a:xfrm>
          </p:grpSpPr>
          <p:grpSp>
            <p:nvGrpSpPr>
              <p:cNvPr id="1600" name="Google Shape;1600;p130"/>
              <p:cNvGrpSpPr/>
              <p:nvPr/>
            </p:nvGrpSpPr>
            <p:grpSpPr>
              <a:xfrm>
                <a:off x="940997" y="0"/>
                <a:ext cx="1306344" cy="1284026"/>
                <a:chOff x="-123" y="0"/>
                <a:chExt cx="1306344" cy="1284026"/>
              </a:xfrm>
            </p:grpSpPr>
            <p:grpSp>
              <p:nvGrpSpPr>
                <p:cNvPr id="1601" name="Google Shape;1601;p130"/>
                <p:cNvGrpSpPr/>
                <p:nvPr/>
              </p:nvGrpSpPr>
              <p:grpSpPr>
                <a:xfrm>
                  <a:off x="46221" y="35026"/>
                  <a:ext cx="1260000" cy="1212000"/>
                  <a:chOff x="-1" y="0"/>
                  <a:chExt cx="1260000" cy="1212000"/>
                </a:xfrm>
              </p:grpSpPr>
              <p:sp>
                <p:nvSpPr>
                  <p:cNvPr id="1602" name="Google Shape;1602;p130"/>
                  <p:cNvSpPr/>
                  <p:nvPr/>
                </p:nvSpPr>
                <p:spPr>
                  <a:xfrm>
                    <a:off x="-1" y="0"/>
                    <a:ext cx="1260000" cy="1212000"/>
                  </a:xfrm>
                  <a:custGeom>
                    <a:rect b="b" l="l" r="r" t="t"/>
                    <a:pathLst>
                      <a:path extrusionOk="0" h="120000" w="120000">
                        <a:moveTo>
                          <a:pt x="0" y="60000"/>
                        </a:moveTo>
                        <a:cubicBezTo>
                          <a:pt x="0" y="26861"/>
                          <a:pt x="26861" y="0"/>
                          <a:pt x="60000" y="0"/>
                        </a:cubicBezTo>
                        <a:cubicBezTo>
                          <a:pt x="93138" y="0"/>
                          <a:pt x="120000" y="26861"/>
                          <a:pt x="120000" y="60000"/>
                        </a:cubicBezTo>
                        <a:cubicBezTo>
                          <a:pt x="120000" y="93138"/>
                          <a:pt x="93138" y="120000"/>
                          <a:pt x="60000" y="120000"/>
                        </a:cubicBezTo>
                        <a:cubicBezTo>
                          <a:pt x="26861" y="120000"/>
                          <a:pt x="0" y="93138"/>
                          <a:pt x="0" y="60000"/>
                        </a:cubicBezTo>
                        <a:close/>
                        <a:moveTo>
                          <a:pt x="28850" y="60000"/>
                        </a:moveTo>
                        <a:cubicBezTo>
                          <a:pt x="28850" y="76566"/>
                          <a:pt x="42800" y="90000"/>
                          <a:pt x="60000" y="90000"/>
                        </a:cubicBezTo>
                        <a:cubicBezTo>
                          <a:pt x="77200" y="90000"/>
                          <a:pt x="91150" y="76566"/>
                          <a:pt x="91150" y="60000"/>
                        </a:cubicBezTo>
                        <a:cubicBezTo>
                          <a:pt x="91150" y="43433"/>
                          <a:pt x="77200" y="30000"/>
                          <a:pt x="60000" y="30000"/>
                        </a:cubicBezTo>
                        <a:cubicBezTo>
                          <a:pt x="42800" y="30000"/>
                          <a:pt x="28850" y="43433"/>
                          <a:pt x="28850" y="60000"/>
                        </a:cubicBezTo>
                        <a:close/>
                      </a:path>
                    </a:pathLst>
                  </a:custGeom>
                  <a:solidFill>
                    <a:srgbClr val="D9D9D9"/>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603" name="Google Shape;1603;p130"/>
                  <p:cNvCxnSpPr/>
                  <p:nvPr/>
                </p:nvCxnSpPr>
                <p:spPr>
                  <a:xfrm>
                    <a:off x="412396" y="71042"/>
                    <a:ext cx="87900" cy="234900"/>
                  </a:xfrm>
                  <a:prstGeom prst="straightConnector1">
                    <a:avLst/>
                  </a:prstGeom>
                  <a:noFill/>
                  <a:ln cap="flat" cmpd="sng" w="9525">
                    <a:solidFill>
                      <a:srgbClr val="000000"/>
                    </a:solidFill>
                    <a:prstDash val="dash"/>
                    <a:round/>
                    <a:headEnd len="sm" w="sm" type="none"/>
                    <a:tailEnd len="sm" w="sm" type="none"/>
                  </a:ln>
                </p:spPr>
              </p:cxnSp>
              <p:cxnSp>
                <p:nvCxnSpPr>
                  <p:cNvPr id="1604" name="Google Shape;1604;p130"/>
                  <p:cNvCxnSpPr/>
                  <p:nvPr/>
                </p:nvCxnSpPr>
                <p:spPr>
                  <a:xfrm flipH="1">
                    <a:off x="790142" y="71042"/>
                    <a:ext cx="133500" cy="262200"/>
                  </a:xfrm>
                  <a:prstGeom prst="straightConnector1">
                    <a:avLst/>
                  </a:prstGeom>
                  <a:noFill/>
                  <a:ln cap="flat" cmpd="sng" w="9525">
                    <a:solidFill>
                      <a:srgbClr val="000000"/>
                    </a:solidFill>
                    <a:prstDash val="dash"/>
                    <a:round/>
                    <a:headEnd len="sm" w="sm" type="none"/>
                    <a:tailEnd len="sm" w="sm" type="none"/>
                  </a:ln>
                </p:spPr>
              </p:cxnSp>
              <p:cxnSp>
                <p:nvCxnSpPr>
                  <p:cNvPr id="1605" name="Google Shape;1605;p130"/>
                  <p:cNvCxnSpPr/>
                  <p:nvPr/>
                </p:nvCxnSpPr>
                <p:spPr>
                  <a:xfrm flipH="1">
                    <a:off x="934781" y="417523"/>
                    <a:ext cx="296400" cy="22200"/>
                  </a:xfrm>
                  <a:prstGeom prst="straightConnector1">
                    <a:avLst/>
                  </a:prstGeom>
                  <a:noFill/>
                  <a:ln cap="flat" cmpd="sng" w="9525">
                    <a:solidFill>
                      <a:srgbClr val="000000"/>
                    </a:solidFill>
                    <a:prstDash val="dash"/>
                    <a:round/>
                    <a:headEnd len="sm" w="sm" type="none"/>
                    <a:tailEnd len="sm" w="sm" type="none"/>
                  </a:ln>
                </p:spPr>
              </p:cxnSp>
              <p:cxnSp>
                <p:nvCxnSpPr>
                  <p:cNvPr id="1606" name="Google Shape;1606;p130"/>
                  <p:cNvCxnSpPr/>
                  <p:nvPr/>
                </p:nvCxnSpPr>
                <p:spPr>
                  <a:xfrm rot="10800000">
                    <a:off x="917791" y="775130"/>
                    <a:ext cx="208500" cy="167700"/>
                  </a:xfrm>
                  <a:prstGeom prst="straightConnector1">
                    <a:avLst/>
                  </a:prstGeom>
                  <a:noFill/>
                  <a:ln cap="flat" cmpd="sng" w="9525">
                    <a:solidFill>
                      <a:srgbClr val="000000"/>
                    </a:solidFill>
                    <a:prstDash val="dash"/>
                    <a:round/>
                    <a:headEnd len="sm" w="sm" type="none"/>
                    <a:tailEnd len="sm" w="sm" type="none"/>
                  </a:ln>
                </p:spPr>
              </p:cxnSp>
              <p:cxnSp>
                <p:nvCxnSpPr>
                  <p:cNvPr id="1607" name="Google Shape;1607;p130"/>
                  <p:cNvCxnSpPr/>
                  <p:nvPr/>
                </p:nvCxnSpPr>
                <p:spPr>
                  <a:xfrm flipH="1" rot="10800000">
                    <a:off x="577136" y="941982"/>
                    <a:ext cx="13200" cy="269100"/>
                  </a:xfrm>
                  <a:prstGeom prst="straightConnector1">
                    <a:avLst/>
                  </a:prstGeom>
                  <a:noFill/>
                  <a:ln cap="flat" cmpd="sng" w="9525">
                    <a:solidFill>
                      <a:srgbClr val="000000"/>
                    </a:solidFill>
                    <a:prstDash val="dash"/>
                    <a:round/>
                    <a:headEnd len="sm" w="sm" type="none"/>
                    <a:tailEnd len="sm" w="sm" type="none"/>
                  </a:ln>
                </p:spPr>
              </p:cxnSp>
              <p:cxnSp>
                <p:nvCxnSpPr>
                  <p:cNvPr id="1608" name="Google Shape;1608;p130"/>
                  <p:cNvCxnSpPr/>
                  <p:nvPr/>
                </p:nvCxnSpPr>
                <p:spPr>
                  <a:xfrm flipH="1" rot="10800000">
                    <a:off x="148788" y="752629"/>
                    <a:ext cx="208500" cy="190200"/>
                  </a:xfrm>
                  <a:prstGeom prst="straightConnector1">
                    <a:avLst/>
                  </a:prstGeom>
                  <a:noFill/>
                  <a:ln cap="flat" cmpd="sng" w="9525">
                    <a:solidFill>
                      <a:srgbClr val="000000"/>
                    </a:solidFill>
                    <a:prstDash val="dash"/>
                    <a:round/>
                    <a:headEnd len="sm" w="sm" type="none"/>
                    <a:tailEnd len="sm" w="sm" type="none"/>
                  </a:ln>
                </p:spPr>
              </p:cxnSp>
              <p:cxnSp>
                <p:nvCxnSpPr>
                  <p:cNvPr id="1609" name="Google Shape;1609;p130"/>
                  <p:cNvCxnSpPr/>
                  <p:nvPr/>
                </p:nvCxnSpPr>
                <p:spPr>
                  <a:xfrm rot="10800000">
                    <a:off x="50102" y="328057"/>
                    <a:ext cx="296400" cy="123000"/>
                  </a:xfrm>
                  <a:prstGeom prst="straightConnector1">
                    <a:avLst/>
                  </a:prstGeom>
                  <a:noFill/>
                  <a:ln cap="flat" cmpd="sng" w="9525">
                    <a:solidFill>
                      <a:srgbClr val="000000"/>
                    </a:solidFill>
                    <a:prstDash val="dash"/>
                    <a:round/>
                    <a:headEnd len="sm" w="sm" type="none"/>
                    <a:tailEnd len="sm" w="sm" type="none"/>
                  </a:ln>
                </p:spPr>
              </p:cxnSp>
            </p:grpSp>
            <p:sp>
              <p:nvSpPr>
                <p:cNvPr id="1610" name="Google Shape;1610;p130"/>
                <p:cNvSpPr/>
                <p:nvPr/>
              </p:nvSpPr>
              <p:spPr>
                <a:xfrm rot="2682550">
                  <a:off x="1039910" y="103991"/>
                  <a:ext cx="167162" cy="280441"/>
                </a:xfrm>
                <a:prstGeom prst="rect">
                  <a:avLst/>
                </a:prstGeom>
                <a:solidFill>
                  <a:srgbClr val="99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30"/>
                <p:cNvSpPr/>
                <p:nvPr/>
              </p:nvSpPr>
              <p:spPr>
                <a:xfrm>
                  <a:off x="594560" y="0"/>
                  <a:ext cx="168300" cy="277800"/>
                </a:xfrm>
                <a:prstGeom prst="rect">
                  <a:avLst/>
                </a:prstGeom>
                <a:solidFill>
                  <a:srgbClr val="FF00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30"/>
                <p:cNvSpPr/>
                <p:nvPr/>
              </p:nvSpPr>
              <p:spPr>
                <a:xfrm rot="-1948272">
                  <a:off x="849172" y="981876"/>
                  <a:ext cx="168195" cy="278799"/>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30"/>
                <p:cNvSpPr/>
                <p:nvPr/>
              </p:nvSpPr>
              <p:spPr>
                <a:xfrm rot="4077009">
                  <a:off x="77769" y="545952"/>
                  <a:ext cx="167016" cy="280607"/>
                </a:xfrm>
                <a:prstGeom prst="rect">
                  <a:avLst/>
                </a:prstGeom>
                <a:solidFill>
                  <a:srgbClr val="0000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30"/>
                <p:cNvSpPr/>
                <p:nvPr/>
              </p:nvSpPr>
              <p:spPr>
                <a:xfrm rot="-2273576">
                  <a:off x="157641" y="56205"/>
                  <a:ext cx="168027" cy="278747"/>
                </a:xfrm>
                <a:prstGeom prst="rect">
                  <a:avLst/>
                </a:prstGeom>
                <a:solidFill>
                  <a:srgbClr val="00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30"/>
                <p:cNvSpPr/>
                <p:nvPr/>
              </p:nvSpPr>
              <p:spPr>
                <a:xfrm rot="2499547">
                  <a:off x="291863" y="949170"/>
                  <a:ext cx="167445" cy="279855"/>
                </a:xfrm>
                <a:prstGeom prst="rect">
                  <a:avLst/>
                </a:prstGeom>
                <a:solidFill>
                  <a:srgbClr val="00FF00"/>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cxnSp>
            <p:nvCxnSpPr>
              <p:cNvPr id="1616" name="Google Shape;1616;p130"/>
              <p:cNvCxnSpPr/>
              <p:nvPr/>
            </p:nvCxnSpPr>
            <p:spPr>
              <a:xfrm>
                <a:off x="0" y="634084"/>
                <a:ext cx="922200" cy="0"/>
              </a:xfrm>
              <a:prstGeom prst="straightConnector1">
                <a:avLst/>
              </a:prstGeom>
              <a:noFill/>
              <a:ln cap="flat" cmpd="sng" w="28575">
                <a:solidFill>
                  <a:srgbClr val="595959"/>
                </a:solidFill>
                <a:prstDash val="solid"/>
                <a:round/>
                <a:headEnd len="sm" w="sm" type="none"/>
                <a:tailEnd len="sm" w="sm" type="stealth"/>
              </a:ln>
            </p:spPr>
          </p:cxnSp>
          <p:cxnSp>
            <p:nvCxnSpPr>
              <p:cNvPr id="1617" name="Google Shape;1617;p130"/>
              <p:cNvCxnSpPr/>
              <p:nvPr/>
            </p:nvCxnSpPr>
            <p:spPr>
              <a:xfrm>
                <a:off x="2260397" y="634084"/>
                <a:ext cx="1492500" cy="0"/>
              </a:xfrm>
              <a:prstGeom prst="straightConnector1">
                <a:avLst/>
              </a:prstGeom>
              <a:noFill/>
              <a:ln cap="flat" cmpd="sng" w="28575">
                <a:solidFill>
                  <a:srgbClr val="595959"/>
                </a:solidFill>
                <a:prstDash val="solid"/>
                <a:round/>
                <a:headEnd len="sm" w="sm" type="none"/>
                <a:tailEnd len="sm" w="sm" type="stealth"/>
              </a:ln>
            </p:spPr>
          </p:cxnSp>
        </p:grpSp>
        <p:grpSp>
          <p:nvGrpSpPr>
            <p:cNvPr id="1618" name="Google Shape;1618;p130"/>
            <p:cNvGrpSpPr/>
            <p:nvPr/>
          </p:nvGrpSpPr>
          <p:grpSpPr>
            <a:xfrm>
              <a:off x="-1" y="95827"/>
              <a:ext cx="460500" cy="1724700"/>
              <a:chOff x="0" y="-3910"/>
              <a:chExt cx="460500" cy="1724700"/>
            </a:xfrm>
          </p:grpSpPr>
          <p:sp>
            <p:nvSpPr>
              <p:cNvPr id="1619" name="Google Shape;1619;p130"/>
              <p:cNvSpPr/>
              <p:nvPr/>
            </p:nvSpPr>
            <p:spPr>
              <a:xfrm rot="-5400000">
                <a:off x="-592050" y="592051"/>
                <a:ext cx="1644600" cy="4605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30"/>
              <p:cNvSpPr txBox="1"/>
              <p:nvPr/>
            </p:nvSpPr>
            <p:spPr>
              <a:xfrm rot="-5400000">
                <a:off x="-632145" y="656090"/>
                <a:ext cx="1724700" cy="404700"/>
              </a:xfrm>
              <a:prstGeom prst="rect">
                <a:avLst/>
              </a:prstGeom>
              <a:noFill/>
              <a:ln cap="flat" cmpd="sng" w="9525">
                <a:solidFill>
                  <a:srgbClr val="000000">
                    <a:alpha val="0"/>
                  </a:srgbClr>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Font typeface="Arial"/>
                  <a:buNone/>
                </a:pPr>
                <a:r>
                  <a:rPr i="0" lang="en" sz="2000" u="none" cap="none" strike="noStrike">
                    <a:solidFill>
                      <a:srgbClr val="595959"/>
                    </a:solidFill>
                    <a:latin typeface="Google Sans Text"/>
                    <a:ea typeface="Google Sans Text"/>
                    <a:cs typeface="Google Sans Text"/>
                    <a:sym typeface="Google Sans Text"/>
                  </a:rPr>
                  <a:t>Timestamper</a:t>
                </a:r>
                <a:endParaRPr sz="2000">
                  <a:solidFill>
                    <a:srgbClr val="595959"/>
                  </a:solidFill>
                  <a:latin typeface="Google Sans Text"/>
                  <a:ea typeface="Google Sans Text"/>
                  <a:cs typeface="Google Sans Text"/>
                  <a:sym typeface="Google Sans Text"/>
                </a:endParaRPr>
              </a:p>
            </p:txBody>
          </p:sp>
        </p:gr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31"/>
          <p:cNvSpPr txBox="1"/>
          <p:nvPr>
            <p:ph type="title"/>
          </p:nvPr>
        </p:nvSpPr>
        <p:spPr>
          <a:xfrm>
            <a:off x="311700" y="791156"/>
            <a:ext cx="8520600" cy="12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Features - QoS</a:t>
            </a:r>
            <a:endParaRPr/>
          </a:p>
        </p:txBody>
      </p:sp>
      <p:sp>
        <p:nvSpPr>
          <p:cNvPr id="1626" name="Google Shape;1626;p131"/>
          <p:cNvSpPr txBox="1"/>
          <p:nvPr>
            <p:ph idx="1" type="body"/>
          </p:nvPr>
        </p:nvSpPr>
        <p:spPr>
          <a:xfrm>
            <a:off x="311700" y="1688433"/>
            <a:ext cx="8520600" cy="150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Problem: Need a way to express how much of a resource a flow should get</a:t>
            </a:r>
            <a:endParaRPr/>
          </a:p>
          <a:p>
            <a:pPr indent="-342900" lvl="0" marL="457200" rtl="0" algn="l">
              <a:spcBef>
                <a:spcPts val="0"/>
              </a:spcBef>
              <a:spcAft>
                <a:spcPts val="0"/>
              </a:spcAft>
              <a:buSzPts val="1800"/>
              <a:buChar char="●"/>
            </a:pPr>
            <a:r>
              <a:rPr lang="en"/>
              <a:t>Solution: priority classes and enforcement in the queue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27" name="Google Shape;1627;p131"/>
          <p:cNvSpPr txBox="1"/>
          <p:nvPr/>
        </p:nvSpPr>
        <p:spPr>
          <a:xfrm>
            <a:off x="3905854" y="4169933"/>
            <a:ext cx="9357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bandwidth</a:t>
            </a:r>
            <a:endParaRPr b="1" sz="1000">
              <a:solidFill>
                <a:srgbClr val="3949AB"/>
              </a:solidFill>
              <a:latin typeface="Google Sans"/>
              <a:ea typeface="Google Sans"/>
              <a:cs typeface="Google Sans"/>
              <a:sym typeface="Google Sans"/>
            </a:endParaRPr>
          </a:p>
        </p:txBody>
      </p:sp>
      <p:sp>
        <p:nvSpPr>
          <p:cNvPr id="1628" name="Google Shape;1628;p131"/>
          <p:cNvSpPr/>
          <p:nvPr/>
        </p:nvSpPr>
        <p:spPr>
          <a:xfrm>
            <a:off x="980729" y="3549933"/>
            <a:ext cx="4224900" cy="2782800"/>
          </a:xfrm>
          <a:prstGeom prst="rect">
            <a:avLst/>
          </a:prstGeom>
          <a:noFill/>
          <a:ln cap="flat" cmpd="sng" w="9525">
            <a:solidFill>
              <a:srgbClr val="3949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9" name="Google Shape;1629;p131"/>
          <p:cNvCxnSpPr>
            <a:endCxn id="1630" idx="1"/>
          </p:cNvCxnSpPr>
          <p:nvPr/>
        </p:nvCxnSpPr>
        <p:spPr>
          <a:xfrm>
            <a:off x="5208459" y="5228333"/>
            <a:ext cx="3109800" cy="0"/>
          </a:xfrm>
          <a:prstGeom prst="straightConnector1">
            <a:avLst/>
          </a:prstGeom>
          <a:noFill/>
          <a:ln cap="flat" cmpd="sng" w="19050">
            <a:solidFill>
              <a:srgbClr val="000000"/>
            </a:solidFill>
            <a:prstDash val="solid"/>
            <a:round/>
            <a:headEnd len="med" w="med" type="none"/>
            <a:tailEnd len="med" w="med" type="stealth"/>
          </a:ln>
        </p:spPr>
      </p:cxnSp>
      <p:sp>
        <p:nvSpPr>
          <p:cNvPr id="1631" name="Google Shape;1631;p131"/>
          <p:cNvSpPr txBox="1"/>
          <p:nvPr/>
        </p:nvSpPr>
        <p:spPr>
          <a:xfrm>
            <a:off x="8171244" y="3122696"/>
            <a:ext cx="9357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Receiver</a:t>
            </a:r>
            <a:endParaRPr b="1" sz="1000">
              <a:solidFill>
                <a:srgbClr val="3949AB"/>
              </a:solidFill>
              <a:latin typeface="Google Sans"/>
              <a:ea typeface="Google Sans"/>
              <a:cs typeface="Google Sans"/>
              <a:sym typeface="Google Sans"/>
            </a:endParaRPr>
          </a:p>
        </p:txBody>
      </p:sp>
      <p:cxnSp>
        <p:nvCxnSpPr>
          <p:cNvPr id="1632" name="Google Shape;1632;p131"/>
          <p:cNvCxnSpPr>
            <a:stCxn id="1633" idx="3"/>
            <a:endCxn id="1634" idx="1"/>
          </p:cNvCxnSpPr>
          <p:nvPr/>
        </p:nvCxnSpPr>
        <p:spPr>
          <a:xfrm>
            <a:off x="725059" y="5226167"/>
            <a:ext cx="1460700" cy="0"/>
          </a:xfrm>
          <a:prstGeom prst="straightConnector1">
            <a:avLst/>
          </a:prstGeom>
          <a:noFill/>
          <a:ln cap="flat" cmpd="sng" w="19050">
            <a:solidFill>
              <a:srgbClr val="000000"/>
            </a:solidFill>
            <a:prstDash val="solid"/>
            <a:round/>
            <a:headEnd len="med" w="med" type="none"/>
            <a:tailEnd len="med" w="med" type="stealth"/>
          </a:ln>
        </p:spPr>
      </p:cxnSp>
      <p:cxnSp>
        <p:nvCxnSpPr>
          <p:cNvPr id="1635" name="Google Shape;1635;p131"/>
          <p:cNvCxnSpPr>
            <a:stCxn id="1636" idx="3"/>
            <a:endCxn id="1637" idx="1"/>
          </p:cNvCxnSpPr>
          <p:nvPr/>
        </p:nvCxnSpPr>
        <p:spPr>
          <a:xfrm flipH="1" rot="10800000">
            <a:off x="725059" y="5937167"/>
            <a:ext cx="1952400" cy="300"/>
          </a:xfrm>
          <a:prstGeom prst="straightConnector1">
            <a:avLst/>
          </a:prstGeom>
          <a:noFill/>
          <a:ln cap="flat" cmpd="sng" w="19050">
            <a:solidFill>
              <a:srgbClr val="000000"/>
            </a:solidFill>
            <a:prstDash val="solid"/>
            <a:round/>
            <a:headEnd len="med" w="med" type="none"/>
            <a:tailEnd len="med" w="med" type="stealth"/>
          </a:ln>
        </p:spPr>
      </p:cxnSp>
      <p:sp>
        <p:nvSpPr>
          <p:cNvPr id="1638" name="Google Shape;1638;p131"/>
          <p:cNvSpPr txBox="1"/>
          <p:nvPr/>
        </p:nvSpPr>
        <p:spPr>
          <a:xfrm>
            <a:off x="184929" y="3049096"/>
            <a:ext cx="6861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Senders</a:t>
            </a:r>
            <a:endParaRPr b="1" sz="1000">
              <a:solidFill>
                <a:srgbClr val="3949AB"/>
              </a:solidFill>
              <a:latin typeface="Google Sans"/>
              <a:ea typeface="Google Sans"/>
              <a:cs typeface="Google Sans"/>
              <a:sym typeface="Google Sans"/>
            </a:endParaRPr>
          </a:p>
        </p:txBody>
      </p:sp>
      <p:sp>
        <p:nvSpPr>
          <p:cNvPr id="1636" name="Google Shape;1636;p131"/>
          <p:cNvSpPr/>
          <p:nvPr/>
        </p:nvSpPr>
        <p:spPr>
          <a:xfrm>
            <a:off x="248359" y="5632667"/>
            <a:ext cx="476700" cy="609600"/>
          </a:xfrm>
          <a:prstGeom prst="rect">
            <a:avLst/>
          </a:prstGeom>
          <a:noFill/>
          <a:ln cap="flat" cmpd="sng" w="9525">
            <a:solidFill>
              <a:srgbClr val="3949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31"/>
          <p:cNvSpPr txBox="1"/>
          <p:nvPr/>
        </p:nvSpPr>
        <p:spPr>
          <a:xfrm>
            <a:off x="285554" y="5028267"/>
            <a:ext cx="4401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mid</a:t>
            </a:r>
            <a:endParaRPr b="1" sz="1000">
              <a:solidFill>
                <a:srgbClr val="3949AB"/>
              </a:solidFill>
              <a:latin typeface="Google Sans"/>
              <a:ea typeface="Google Sans"/>
              <a:cs typeface="Google Sans"/>
              <a:sym typeface="Google Sans"/>
            </a:endParaRPr>
          </a:p>
        </p:txBody>
      </p:sp>
      <p:sp>
        <p:nvSpPr>
          <p:cNvPr id="1640" name="Google Shape;1640;p131"/>
          <p:cNvSpPr txBox="1"/>
          <p:nvPr/>
        </p:nvSpPr>
        <p:spPr>
          <a:xfrm>
            <a:off x="321854" y="5709667"/>
            <a:ext cx="3297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lo</a:t>
            </a:r>
            <a:endParaRPr b="1" sz="1000">
              <a:solidFill>
                <a:srgbClr val="3949AB"/>
              </a:solidFill>
              <a:latin typeface="Google Sans"/>
              <a:ea typeface="Google Sans"/>
              <a:cs typeface="Google Sans"/>
              <a:sym typeface="Google Sans"/>
            </a:endParaRPr>
          </a:p>
        </p:txBody>
      </p:sp>
      <p:cxnSp>
        <p:nvCxnSpPr>
          <p:cNvPr id="1641" name="Google Shape;1641;p131"/>
          <p:cNvCxnSpPr>
            <a:stCxn id="1642" idx="3"/>
            <a:endCxn id="1643" idx="1"/>
          </p:cNvCxnSpPr>
          <p:nvPr/>
        </p:nvCxnSpPr>
        <p:spPr>
          <a:xfrm>
            <a:off x="725059" y="4515067"/>
            <a:ext cx="478500" cy="0"/>
          </a:xfrm>
          <a:prstGeom prst="straightConnector1">
            <a:avLst/>
          </a:prstGeom>
          <a:noFill/>
          <a:ln cap="flat" cmpd="sng" w="19050">
            <a:solidFill>
              <a:srgbClr val="000000"/>
            </a:solidFill>
            <a:prstDash val="solid"/>
            <a:round/>
            <a:headEnd len="med" w="med" type="none"/>
            <a:tailEnd len="med" w="med" type="stealth"/>
          </a:ln>
        </p:spPr>
      </p:cxnSp>
      <p:sp>
        <p:nvSpPr>
          <p:cNvPr id="1644" name="Google Shape;1644;p131"/>
          <p:cNvSpPr txBox="1"/>
          <p:nvPr/>
        </p:nvSpPr>
        <p:spPr>
          <a:xfrm>
            <a:off x="2602101" y="3049750"/>
            <a:ext cx="1010100" cy="39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3949AB"/>
                </a:solidFill>
                <a:latin typeface="Google Sans"/>
                <a:ea typeface="Google Sans"/>
                <a:cs typeface="Google Sans"/>
                <a:sym typeface="Google Sans"/>
              </a:rPr>
              <a:t>Switch</a:t>
            </a:r>
            <a:endParaRPr b="1" sz="1000">
              <a:solidFill>
                <a:srgbClr val="3949AB"/>
              </a:solidFill>
              <a:latin typeface="Google Sans"/>
              <a:ea typeface="Google Sans"/>
              <a:cs typeface="Google Sans"/>
              <a:sym typeface="Google Sans"/>
            </a:endParaRPr>
          </a:p>
        </p:txBody>
      </p:sp>
      <p:sp>
        <p:nvSpPr>
          <p:cNvPr id="1645" name="Google Shape;1645;p131"/>
          <p:cNvSpPr txBox="1"/>
          <p:nvPr/>
        </p:nvSpPr>
        <p:spPr>
          <a:xfrm>
            <a:off x="5506054" y="4474733"/>
            <a:ext cx="26721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Packets in time slots in Egress Link</a:t>
            </a:r>
            <a:endParaRPr b="1" sz="1000">
              <a:solidFill>
                <a:srgbClr val="3949AB"/>
              </a:solidFill>
              <a:latin typeface="Google Sans"/>
              <a:ea typeface="Google Sans"/>
              <a:cs typeface="Google Sans"/>
              <a:sym typeface="Google Sans"/>
            </a:endParaRPr>
          </a:p>
        </p:txBody>
      </p:sp>
      <p:sp>
        <p:nvSpPr>
          <p:cNvPr id="1633" name="Google Shape;1633;p131"/>
          <p:cNvSpPr/>
          <p:nvPr/>
        </p:nvSpPr>
        <p:spPr>
          <a:xfrm>
            <a:off x="248359" y="4921367"/>
            <a:ext cx="476700" cy="609600"/>
          </a:xfrm>
          <a:prstGeom prst="rect">
            <a:avLst/>
          </a:prstGeom>
          <a:noFill/>
          <a:ln cap="flat" cmpd="sng" w="9525">
            <a:solidFill>
              <a:srgbClr val="3949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31"/>
          <p:cNvSpPr/>
          <p:nvPr/>
        </p:nvSpPr>
        <p:spPr>
          <a:xfrm>
            <a:off x="248359" y="4210267"/>
            <a:ext cx="476700" cy="609600"/>
          </a:xfrm>
          <a:prstGeom prst="rect">
            <a:avLst/>
          </a:prstGeom>
          <a:noFill/>
          <a:ln cap="flat" cmpd="sng" w="9525">
            <a:solidFill>
              <a:srgbClr val="3949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31"/>
          <p:cNvSpPr txBox="1"/>
          <p:nvPr/>
        </p:nvSpPr>
        <p:spPr>
          <a:xfrm>
            <a:off x="321854" y="4287267"/>
            <a:ext cx="3297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hi</a:t>
            </a:r>
            <a:endParaRPr b="1" sz="1000">
              <a:solidFill>
                <a:srgbClr val="3949AB"/>
              </a:solidFill>
              <a:latin typeface="Google Sans"/>
              <a:ea typeface="Google Sans"/>
              <a:cs typeface="Google Sans"/>
              <a:sym typeface="Google Sans"/>
            </a:endParaRPr>
          </a:p>
        </p:txBody>
      </p:sp>
      <p:sp>
        <p:nvSpPr>
          <p:cNvPr id="1647" name="Google Shape;1647;p131"/>
          <p:cNvSpPr txBox="1"/>
          <p:nvPr/>
        </p:nvSpPr>
        <p:spPr>
          <a:xfrm>
            <a:off x="1467454" y="3458733"/>
            <a:ext cx="14352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1: buffer allocation</a:t>
            </a:r>
            <a:endParaRPr b="1" sz="1000">
              <a:solidFill>
                <a:srgbClr val="3949AB"/>
              </a:solidFill>
              <a:latin typeface="Google Sans"/>
              <a:ea typeface="Google Sans"/>
              <a:cs typeface="Google Sans"/>
              <a:sym typeface="Google Sans"/>
            </a:endParaRPr>
          </a:p>
        </p:txBody>
      </p:sp>
      <p:sp>
        <p:nvSpPr>
          <p:cNvPr id="1648" name="Google Shape;1648;p131"/>
          <p:cNvSpPr txBox="1"/>
          <p:nvPr/>
        </p:nvSpPr>
        <p:spPr>
          <a:xfrm>
            <a:off x="3372454" y="3478398"/>
            <a:ext cx="16461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2: bandwidth allocation</a:t>
            </a:r>
            <a:endParaRPr b="1" sz="1000">
              <a:solidFill>
                <a:srgbClr val="3949AB"/>
              </a:solidFill>
              <a:latin typeface="Google Sans"/>
              <a:ea typeface="Google Sans"/>
              <a:cs typeface="Google Sans"/>
              <a:sym typeface="Google Sans"/>
            </a:endParaRPr>
          </a:p>
        </p:txBody>
      </p:sp>
      <p:sp>
        <p:nvSpPr>
          <p:cNvPr id="1649" name="Google Shape;1649;p131"/>
          <p:cNvSpPr txBox="1"/>
          <p:nvPr/>
        </p:nvSpPr>
        <p:spPr>
          <a:xfrm>
            <a:off x="6115654" y="3049096"/>
            <a:ext cx="12903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Egress Link</a:t>
            </a:r>
            <a:endParaRPr b="1" sz="1000">
              <a:solidFill>
                <a:srgbClr val="3949AB"/>
              </a:solidFill>
              <a:latin typeface="Google Sans"/>
              <a:ea typeface="Google Sans"/>
              <a:cs typeface="Google Sans"/>
              <a:sym typeface="Google Sans"/>
            </a:endParaRPr>
          </a:p>
        </p:txBody>
      </p:sp>
      <p:sp>
        <p:nvSpPr>
          <p:cNvPr id="1630" name="Google Shape;1630;p131"/>
          <p:cNvSpPr/>
          <p:nvPr/>
        </p:nvSpPr>
        <p:spPr>
          <a:xfrm>
            <a:off x="8318259" y="4923533"/>
            <a:ext cx="476700" cy="609600"/>
          </a:xfrm>
          <a:prstGeom prst="rect">
            <a:avLst/>
          </a:prstGeom>
          <a:noFill/>
          <a:ln cap="flat" cmpd="sng" w="9525">
            <a:solidFill>
              <a:srgbClr val="3949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31"/>
          <p:cNvSpPr txBox="1"/>
          <p:nvPr/>
        </p:nvSpPr>
        <p:spPr>
          <a:xfrm>
            <a:off x="3220054" y="4015895"/>
            <a:ext cx="6861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weight</a:t>
            </a:r>
            <a:endParaRPr b="1" sz="1000">
              <a:solidFill>
                <a:srgbClr val="3949AB"/>
              </a:solidFill>
              <a:latin typeface="Google Sans"/>
              <a:ea typeface="Google Sans"/>
              <a:cs typeface="Google Sans"/>
              <a:sym typeface="Google Sans"/>
            </a:endParaRPr>
          </a:p>
        </p:txBody>
      </p:sp>
      <p:sp>
        <p:nvSpPr>
          <p:cNvPr id="1651" name="Google Shape;1651;p131"/>
          <p:cNvSpPr txBox="1"/>
          <p:nvPr/>
        </p:nvSpPr>
        <p:spPr>
          <a:xfrm>
            <a:off x="3372454" y="4271533"/>
            <a:ext cx="4194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EA4335"/>
                </a:solidFill>
                <a:latin typeface="Google Sans"/>
                <a:ea typeface="Google Sans"/>
                <a:cs typeface="Google Sans"/>
                <a:sym typeface="Google Sans"/>
              </a:rPr>
              <a:t>4</a:t>
            </a:r>
            <a:endParaRPr b="1" sz="1000">
              <a:solidFill>
                <a:srgbClr val="EA4335"/>
              </a:solidFill>
              <a:latin typeface="Google Sans"/>
              <a:ea typeface="Google Sans"/>
              <a:cs typeface="Google Sans"/>
              <a:sym typeface="Google Sans"/>
            </a:endParaRPr>
          </a:p>
        </p:txBody>
      </p:sp>
      <p:sp>
        <p:nvSpPr>
          <p:cNvPr id="1652" name="Google Shape;1652;p131"/>
          <p:cNvSpPr txBox="1"/>
          <p:nvPr/>
        </p:nvSpPr>
        <p:spPr>
          <a:xfrm>
            <a:off x="3372454" y="4982733"/>
            <a:ext cx="4194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4A853"/>
                </a:solidFill>
                <a:latin typeface="Google Sans"/>
                <a:ea typeface="Google Sans"/>
                <a:cs typeface="Google Sans"/>
                <a:sym typeface="Google Sans"/>
              </a:rPr>
              <a:t>2</a:t>
            </a:r>
            <a:endParaRPr b="1" sz="1000">
              <a:solidFill>
                <a:srgbClr val="34A853"/>
              </a:solidFill>
              <a:latin typeface="Google Sans"/>
              <a:ea typeface="Google Sans"/>
              <a:cs typeface="Google Sans"/>
              <a:sym typeface="Google Sans"/>
            </a:endParaRPr>
          </a:p>
        </p:txBody>
      </p:sp>
      <p:sp>
        <p:nvSpPr>
          <p:cNvPr id="1653" name="Google Shape;1653;p131"/>
          <p:cNvSpPr txBox="1"/>
          <p:nvPr/>
        </p:nvSpPr>
        <p:spPr>
          <a:xfrm>
            <a:off x="3372454" y="5693933"/>
            <a:ext cx="419400" cy="3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285F4"/>
                </a:solidFill>
                <a:latin typeface="Google Sans"/>
                <a:ea typeface="Google Sans"/>
                <a:cs typeface="Google Sans"/>
                <a:sym typeface="Google Sans"/>
              </a:rPr>
              <a:t>1</a:t>
            </a:r>
            <a:endParaRPr b="1" sz="1000">
              <a:solidFill>
                <a:srgbClr val="4285F4"/>
              </a:solidFill>
              <a:latin typeface="Google Sans"/>
              <a:ea typeface="Google Sans"/>
              <a:cs typeface="Google Sans"/>
              <a:sym typeface="Google Sans"/>
            </a:endParaRPr>
          </a:p>
        </p:txBody>
      </p:sp>
      <p:grpSp>
        <p:nvGrpSpPr>
          <p:cNvPr id="1654" name="Google Shape;1654;p131"/>
          <p:cNvGrpSpPr/>
          <p:nvPr/>
        </p:nvGrpSpPr>
        <p:grpSpPr>
          <a:xfrm>
            <a:off x="1203558" y="4210104"/>
            <a:ext cx="6745887" cy="1321884"/>
            <a:chOff x="1235708" y="2988878"/>
            <a:chExt cx="6745887" cy="991438"/>
          </a:xfrm>
        </p:grpSpPr>
        <p:grpSp>
          <p:nvGrpSpPr>
            <p:cNvPr id="1655" name="Google Shape;1655;p131"/>
            <p:cNvGrpSpPr/>
            <p:nvPr/>
          </p:nvGrpSpPr>
          <p:grpSpPr>
            <a:xfrm>
              <a:off x="1235708" y="2988878"/>
              <a:ext cx="6745887" cy="991438"/>
              <a:chOff x="1235708" y="2988878"/>
              <a:chExt cx="6745887" cy="991438"/>
            </a:xfrm>
          </p:grpSpPr>
          <p:sp>
            <p:nvSpPr>
              <p:cNvPr id="1656" name="Google Shape;1656;p131"/>
              <p:cNvSpPr/>
              <p:nvPr/>
            </p:nvSpPr>
            <p:spPr>
              <a:xfrm>
                <a:off x="2709508" y="2988914"/>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31"/>
              <p:cNvSpPr/>
              <p:nvPr/>
            </p:nvSpPr>
            <p:spPr>
              <a:xfrm>
                <a:off x="2832560" y="2988916"/>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31"/>
              <p:cNvSpPr/>
              <p:nvPr/>
            </p:nvSpPr>
            <p:spPr>
              <a:xfrm>
                <a:off x="2955258" y="2988889"/>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31"/>
              <p:cNvSpPr/>
              <p:nvPr/>
            </p:nvSpPr>
            <p:spPr>
              <a:xfrm>
                <a:off x="3077960" y="2988878"/>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31"/>
              <p:cNvSpPr/>
              <p:nvPr/>
            </p:nvSpPr>
            <p:spPr>
              <a:xfrm>
                <a:off x="2218008" y="2988914"/>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31"/>
              <p:cNvSpPr/>
              <p:nvPr/>
            </p:nvSpPr>
            <p:spPr>
              <a:xfrm>
                <a:off x="2341060" y="2988916"/>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31"/>
              <p:cNvSpPr/>
              <p:nvPr/>
            </p:nvSpPr>
            <p:spPr>
              <a:xfrm>
                <a:off x="2463758" y="2988889"/>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31"/>
              <p:cNvSpPr/>
              <p:nvPr/>
            </p:nvSpPr>
            <p:spPr>
              <a:xfrm>
                <a:off x="2586460" y="2988878"/>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31"/>
              <p:cNvSpPr/>
              <p:nvPr/>
            </p:nvSpPr>
            <p:spPr>
              <a:xfrm>
                <a:off x="1727208" y="2988914"/>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31"/>
              <p:cNvSpPr/>
              <p:nvPr/>
            </p:nvSpPr>
            <p:spPr>
              <a:xfrm>
                <a:off x="1850260" y="2988916"/>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31"/>
              <p:cNvSpPr/>
              <p:nvPr/>
            </p:nvSpPr>
            <p:spPr>
              <a:xfrm>
                <a:off x="1972958" y="2988889"/>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31"/>
              <p:cNvSpPr/>
              <p:nvPr/>
            </p:nvSpPr>
            <p:spPr>
              <a:xfrm>
                <a:off x="2095660" y="2988878"/>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31"/>
              <p:cNvSpPr/>
              <p:nvPr/>
            </p:nvSpPr>
            <p:spPr>
              <a:xfrm>
                <a:off x="1235708" y="2988914"/>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31"/>
              <p:cNvSpPr/>
              <p:nvPr/>
            </p:nvSpPr>
            <p:spPr>
              <a:xfrm>
                <a:off x="1358760" y="2988916"/>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31"/>
              <p:cNvSpPr/>
              <p:nvPr/>
            </p:nvSpPr>
            <p:spPr>
              <a:xfrm>
                <a:off x="1481458" y="2988889"/>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31"/>
              <p:cNvSpPr/>
              <p:nvPr/>
            </p:nvSpPr>
            <p:spPr>
              <a:xfrm>
                <a:off x="1604160" y="2988878"/>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31"/>
              <p:cNvSpPr/>
              <p:nvPr/>
            </p:nvSpPr>
            <p:spPr>
              <a:xfrm>
                <a:off x="6748108" y="3523114"/>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31"/>
              <p:cNvSpPr/>
              <p:nvPr/>
            </p:nvSpPr>
            <p:spPr>
              <a:xfrm>
                <a:off x="6871160" y="3523116"/>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31"/>
              <p:cNvSpPr/>
              <p:nvPr/>
            </p:nvSpPr>
            <p:spPr>
              <a:xfrm>
                <a:off x="6993858" y="3523089"/>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31"/>
              <p:cNvSpPr/>
              <p:nvPr/>
            </p:nvSpPr>
            <p:spPr>
              <a:xfrm>
                <a:off x="6625060" y="3523078"/>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31"/>
              <p:cNvSpPr/>
              <p:nvPr/>
            </p:nvSpPr>
            <p:spPr>
              <a:xfrm>
                <a:off x="5765808" y="3523114"/>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31"/>
              <p:cNvSpPr/>
              <p:nvPr/>
            </p:nvSpPr>
            <p:spPr>
              <a:xfrm>
                <a:off x="5888860" y="3523116"/>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31"/>
              <p:cNvSpPr/>
              <p:nvPr/>
            </p:nvSpPr>
            <p:spPr>
              <a:xfrm>
                <a:off x="6011558" y="3523089"/>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31"/>
              <p:cNvSpPr/>
              <p:nvPr/>
            </p:nvSpPr>
            <p:spPr>
              <a:xfrm>
                <a:off x="6134260" y="3523078"/>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31"/>
              <p:cNvSpPr/>
              <p:nvPr/>
            </p:nvSpPr>
            <p:spPr>
              <a:xfrm>
                <a:off x="7490444" y="3522289"/>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31"/>
              <p:cNvSpPr/>
              <p:nvPr/>
            </p:nvSpPr>
            <p:spPr>
              <a:xfrm>
                <a:off x="7613496" y="3522291"/>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31"/>
              <p:cNvSpPr/>
              <p:nvPr/>
            </p:nvSpPr>
            <p:spPr>
              <a:xfrm>
                <a:off x="7736194" y="3522264"/>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31"/>
              <p:cNvSpPr/>
              <p:nvPr/>
            </p:nvSpPr>
            <p:spPr>
              <a:xfrm>
                <a:off x="7858895" y="3522253"/>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31"/>
              <p:cNvSpPr/>
              <p:nvPr/>
            </p:nvSpPr>
            <p:spPr>
              <a:xfrm rot="-5400000">
                <a:off x="4241828" y="3446899"/>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31"/>
              <p:cNvSpPr/>
              <p:nvPr/>
            </p:nvSpPr>
            <p:spPr>
              <a:xfrm rot="-5400000">
                <a:off x="4241829" y="3323846"/>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31"/>
              <p:cNvSpPr/>
              <p:nvPr/>
            </p:nvSpPr>
            <p:spPr>
              <a:xfrm rot="-5400000">
                <a:off x="4241803" y="3201149"/>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131"/>
            <p:cNvSpPr/>
            <p:nvPr/>
          </p:nvSpPr>
          <p:spPr>
            <a:xfrm rot="-5400000">
              <a:off x="4241791" y="3078447"/>
              <a:ext cx="122700" cy="457200"/>
            </a:xfrm>
            <a:prstGeom prst="rect">
              <a:avLst/>
            </a:prstGeom>
            <a:solidFill>
              <a:srgbClr val="DD7E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131"/>
          <p:cNvGrpSpPr/>
          <p:nvPr/>
        </p:nvGrpSpPr>
        <p:grpSpPr>
          <a:xfrm>
            <a:off x="2677358" y="4922353"/>
            <a:ext cx="4529752" cy="1319750"/>
            <a:chOff x="2709508" y="3523078"/>
            <a:chExt cx="4529752" cy="989838"/>
          </a:xfrm>
        </p:grpSpPr>
        <p:sp>
          <p:nvSpPr>
            <p:cNvPr id="1637" name="Google Shape;1637;p131"/>
            <p:cNvSpPr/>
            <p:nvPr/>
          </p:nvSpPr>
          <p:spPr>
            <a:xfrm>
              <a:off x="2709508" y="4055714"/>
              <a:ext cx="122700" cy="4572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31"/>
            <p:cNvSpPr/>
            <p:nvPr/>
          </p:nvSpPr>
          <p:spPr>
            <a:xfrm>
              <a:off x="2832560" y="4055716"/>
              <a:ext cx="122700" cy="4572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31"/>
            <p:cNvSpPr/>
            <p:nvPr/>
          </p:nvSpPr>
          <p:spPr>
            <a:xfrm>
              <a:off x="2955258" y="4055689"/>
              <a:ext cx="122700" cy="4572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31"/>
            <p:cNvSpPr/>
            <p:nvPr/>
          </p:nvSpPr>
          <p:spPr>
            <a:xfrm>
              <a:off x="3077960" y="4055678"/>
              <a:ext cx="122700" cy="4572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31"/>
            <p:cNvSpPr/>
            <p:nvPr/>
          </p:nvSpPr>
          <p:spPr>
            <a:xfrm>
              <a:off x="7116560" y="3523078"/>
              <a:ext cx="122700" cy="4572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31"/>
            <p:cNvSpPr/>
            <p:nvPr/>
          </p:nvSpPr>
          <p:spPr>
            <a:xfrm>
              <a:off x="6256608" y="3523114"/>
              <a:ext cx="122700" cy="4572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31"/>
            <p:cNvSpPr/>
            <p:nvPr/>
          </p:nvSpPr>
          <p:spPr>
            <a:xfrm>
              <a:off x="5397360" y="3523116"/>
              <a:ext cx="122700" cy="4572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31"/>
            <p:cNvSpPr/>
            <p:nvPr/>
          </p:nvSpPr>
          <p:spPr>
            <a:xfrm rot="-5400000">
              <a:off x="4241829" y="3815346"/>
              <a:ext cx="122700" cy="4572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131"/>
          <p:cNvGrpSpPr/>
          <p:nvPr/>
        </p:nvGrpSpPr>
        <p:grpSpPr>
          <a:xfrm>
            <a:off x="2185858" y="4921253"/>
            <a:ext cx="5272087" cy="613779"/>
            <a:chOff x="2218008" y="3522253"/>
            <a:chExt cx="5272087" cy="460346"/>
          </a:xfrm>
        </p:grpSpPr>
        <p:sp>
          <p:nvSpPr>
            <p:cNvPr id="1696" name="Google Shape;1696;p131"/>
            <p:cNvSpPr/>
            <p:nvPr/>
          </p:nvSpPr>
          <p:spPr>
            <a:xfrm>
              <a:off x="2709508" y="3522314"/>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31"/>
            <p:cNvSpPr/>
            <p:nvPr/>
          </p:nvSpPr>
          <p:spPr>
            <a:xfrm>
              <a:off x="2832560" y="3522316"/>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31"/>
            <p:cNvSpPr/>
            <p:nvPr/>
          </p:nvSpPr>
          <p:spPr>
            <a:xfrm>
              <a:off x="2955258" y="3522289"/>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31"/>
            <p:cNvSpPr/>
            <p:nvPr/>
          </p:nvSpPr>
          <p:spPr>
            <a:xfrm>
              <a:off x="3077960" y="3522278"/>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31"/>
            <p:cNvSpPr/>
            <p:nvPr/>
          </p:nvSpPr>
          <p:spPr>
            <a:xfrm>
              <a:off x="2218008" y="3522314"/>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31"/>
            <p:cNvSpPr/>
            <p:nvPr/>
          </p:nvSpPr>
          <p:spPr>
            <a:xfrm>
              <a:off x="2341060" y="3522316"/>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31"/>
            <p:cNvSpPr/>
            <p:nvPr/>
          </p:nvSpPr>
          <p:spPr>
            <a:xfrm>
              <a:off x="2463758" y="3522289"/>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31"/>
            <p:cNvSpPr/>
            <p:nvPr/>
          </p:nvSpPr>
          <p:spPr>
            <a:xfrm>
              <a:off x="2586460" y="3522278"/>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31"/>
            <p:cNvSpPr/>
            <p:nvPr/>
          </p:nvSpPr>
          <p:spPr>
            <a:xfrm>
              <a:off x="6379660" y="3523116"/>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31"/>
            <p:cNvSpPr/>
            <p:nvPr/>
          </p:nvSpPr>
          <p:spPr>
            <a:xfrm>
              <a:off x="6502358" y="3523089"/>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31"/>
            <p:cNvSpPr/>
            <p:nvPr/>
          </p:nvSpPr>
          <p:spPr>
            <a:xfrm>
              <a:off x="5520058" y="3523089"/>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31"/>
            <p:cNvSpPr/>
            <p:nvPr/>
          </p:nvSpPr>
          <p:spPr>
            <a:xfrm>
              <a:off x="5642760" y="3523078"/>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31"/>
            <p:cNvSpPr/>
            <p:nvPr/>
          </p:nvSpPr>
          <p:spPr>
            <a:xfrm>
              <a:off x="7244694" y="3522264"/>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31"/>
            <p:cNvSpPr/>
            <p:nvPr/>
          </p:nvSpPr>
          <p:spPr>
            <a:xfrm>
              <a:off x="7367395" y="3522253"/>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31"/>
            <p:cNvSpPr/>
            <p:nvPr/>
          </p:nvSpPr>
          <p:spPr>
            <a:xfrm rot="-5400000">
              <a:off x="4241803" y="3692649"/>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31"/>
            <p:cNvSpPr/>
            <p:nvPr/>
          </p:nvSpPr>
          <p:spPr>
            <a:xfrm rot="-5400000">
              <a:off x="4241791" y="3569947"/>
              <a:ext cx="122700" cy="4572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11" name="Google Shape;1711;p131"/>
          <p:cNvCxnSpPr/>
          <p:nvPr/>
        </p:nvCxnSpPr>
        <p:spPr>
          <a:xfrm>
            <a:off x="3544459" y="4616667"/>
            <a:ext cx="373500" cy="291900"/>
          </a:xfrm>
          <a:prstGeom prst="straightConnector1">
            <a:avLst/>
          </a:prstGeom>
          <a:noFill/>
          <a:ln cap="flat" cmpd="sng" w="19050">
            <a:solidFill>
              <a:srgbClr val="000000"/>
            </a:solidFill>
            <a:prstDash val="solid"/>
            <a:round/>
            <a:headEnd len="med" w="med" type="none"/>
            <a:tailEnd len="med" w="med" type="stealth"/>
          </a:ln>
        </p:spPr>
      </p:cxnSp>
      <p:cxnSp>
        <p:nvCxnSpPr>
          <p:cNvPr id="1712" name="Google Shape;1712;p131"/>
          <p:cNvCxnSpPr/>
          <p:nvPr/>
        </p:nvCxnSpPr>
        <p:spPr>
          <a:xfrm>
            <a:off x="3637729" y="5193600"/>
            <a:ext cx="280200" cy="167100"/>
          </a:xfrm>
          <a:prstGeom prst="straightConnector1">
            <a:avLst/>
          </a:prstGeom>
          <a:noFill/>
          <a:ln cap="flat" cmpd="sng" w="19050">
            <a:solidFill>
              <a:srgbClr val="000000"/>
            </a:solidFill>
            <a:prstDash val="solid"/>
            <a:round/>
            <a:headEnd len="med" w="med" type="none"/>
            <a:tailEnd len="med" w="med" type="stealth"/>
          </a:ln>
        </p:spPr>
      </p:cxnSp>
      <p:cxnSp>
        <p:nvCxnSpPr>
          <p:cNvPr id="1713" name="Google Shape;1713;p131"/>
          <p:cNvCxnSpPr/>
          <p:nvPr/>
        </p:nvCxnSpPr>
        <p:spPr>
          <a:xfrm flipH="1" rot="10800000">
            <a:off x="3657404" y="5626233"/>
            <a:ext cx="300000" cy="258900"/>
          </a:xfrm>
          <a:prstGeom prst="straightConnector1">
            <a:avLst/>
          </a:prstGeom>
          <a:noFill/>
          <a:ln cap="flat" cmpd="sng" w="19050">
            <a:solidFill>
              <a:srgbClr val="000000"/>
            </a:solidFill>
            <a:prstDash val="solid"/>
            <a:round/>
            <a:headEnd len="med" w="med" type="none"/>
            <a:tailEnd len="med" w="med" type="stealth"/>
          </a:ln>
        </p:spPr>
      </p:cxnSp>
      <p:cxnSp>
        <p:nvCxnSpPr>
          <p:cNvPr id="1714" name="Google Shape;1714;p131"/>
          <p:cNvCxnSpPr/>
          <p:nvPr/>
        </p:nvCxnSpPr>
        <p:spPr>
          <a:xfrm>
            <a:off x="4618504" y="4554500"/>
            <a:ext cx="575100" cy="687900"/>
          </a:xfrm>
          <a:prstGeom prst="straightConnector1">
            <a:avLst/>
          </a:prstGeom>
          <a:noFill/>
          <a:ln cap="flat" cmpd="sng" w="19050">
            <a:solidFill>
              <a:srgbClr val="000000"/>
            </a:solidFill>
            <a:prstDash val="solid"/>
            <a:round/>
            <a:headEnd len="med" w="med" type="none"/>
            <a:tailEnd len="med" w="med" type="stealth"/>
          </a:ln>
        </p:spPr>
      </p:cxnSp>
      <p:cxnSp>
        <p:nvCxnSpPr>
          <p:cNvPr id="1715" name="Google Shape;1715;p131"/>
          <p:cNvCxnSpPr/>
          <p:nvPr/>
        </p:nvCxnSpPr>
        <p:spPr>
          <a:xfrm flipH="1" rot="10800000">
            <a:off x="4625879" y="5252467"/>
            <a:ext cx="560400" cy="452400"/>
          </a:xfrm>
          <a:prstGeom prst="straightConnector1">
            <a:avLst/>
          </a:prstGeom>
          <a:noFill/>
          <a:ln cap="flat" cmpd="sng" w="19050">
            <a:solidFill>
              <a:srgbClr val="000000"/>
            </a:solidFill>
            <a:prstDash val="solid"/>
            <a:round/>
            <a:headEnd len="med" w="med" type="none"/>
            <a:tailEnd len="med" w="med" type="stealth"/>
          </a:ln>
        </p:spPr>
      </p:cxnSp>
      <p:sp>
        <p:nvSpPr>
          <p:cNvPr id="1716" name="Google Shape;1716;p131"/>
          <p:cNvSpPr/>
          <p:nvPr/>
        </p:nvSpPr>
        <p:spPr>
          <a:xfrm>
            <a:off x="3207577" y="4370967"/>
            <a:ext cx="219900" cy="1524000"/>
          </a:xfrm>
          <a:prstGeom prst="uturnArrow">
            <a:avLst>
              <a:gd fmla="val 25000" name="adj1"/>
              <a:gd fmla="val 25000" name="adj2"/>
              <a:gd fmla="val 25000" name="adj3"/>
              <a:gd fmla="val 43750" name="adj4"/>
              <a:gd fmla="val 75000" name="adj5"/>
            </a:avLst>
          </a:prstGeom>
          <a:solidFill>
            <a:srgbClr val="F8F9FA"/>
          </a:solidFill>
          <a:ln cap="flat" cmpd="sng" w="19050">
            <a:solidFill>
              <a:srgbClr val="BDC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31"/>
          <p:cNvSpPr txBox="1"/>
          <p:nvPr/>
        </p:nvSpPr>
        <p:spPr>
          <a:xfrm>
            <a:off x="248254" y="3763533"/>
            <a:ext cx="575100" cy="4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949AB"/>
                </a:solidFill>
                <a:latin typeface="Google Sans"/>
                <a:ea typeface="Google Sans"/>
                <a:cs typeface="Google Sans"/>
                <a:sym typeface="Google Sans"/>
              </a:rPr>
              <a:t>QoS </a:t>
            </a:r>
            <a:endParaRPr b="1" sz="1000">
              <a:solidFill>
                <a:srgbClr val="3949AB"/>
              </a:solidFill>
              <a:latin typeface="Google Sans"/>
              <a:ea typeface="Google Sans"/>
              <a:cs typeface="Google Sans"/>
              <a:sym typeface="Google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32"/>
          <p:cNvSpPr txBox="1"/>
          <p:nvPr>
            <p:ph type="title"/>
          </p:nvPr>
        </p:nvSpPr>
        <p:spPr>
          <a:xfrm>
            <a:off x="311700" y="791156"/>
            <a:ext cx="8520600" cy="12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Traffic Shaping vs QoS</a:t>
            </a:r>
            <a:endParaRPr/>
          </a:p>
        </p:txBody>
      </p:sp>
      <p:sp>
        <p:nvSpPr>
          <p:cNvPr id="1723" name="Google Shape;1723;p132"/>
          <p:cNvSpPr txBox="1"/>
          <p:nvPr>
            <p:ph idx="1" type="body"/>
          </p:nvPr>
        </p:nvSpPr>
        <p:spPr>
          <a:xfrm>
            <a:off x="311700" y="1688433"/>
            <a:ext cx="8520600" cy="1504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Traffic Shaping:</a:t>
            </a:r>
            <a:endParaRPr sz="2000"/>
          </a:p>
          <a:p>
            <a:pPr indent="-330200" lvl="1" marL="914400" rtl="0" algn="l">
              <a:spcBef>
                <a:spcPts val="0"/>
              </a:spcBef>
              <a:spcAft>
                <a:spcPts val="0"/>
              </a:spcAft>
              <a:buSzPts val="1600"/>
              <a:buChar char="○"/>
            </a:pPr>
            <a:r>
              <a:rPr lang="en" sz="1600"/>
              <a:t>Occurs at the host</a:t>
            </a:r>
            <a:endParaRPr sz="1600"/>
          </a:p>
          <a:p>
            <a:pPr indent="-330200" lvl="1" marL="914400" rtl="0" algn="l">
              <a:spcBef>
                <a:spcPts val="0"/>
              </a:spcBef>
              <a:spcAft>
                <a:spcPts val="0"/>
              </a:spcAft>
              <a:buSzPts val="1600"/>
              <a:buChar char="○"/>
            </a:pPr>
            <a:r>
              <a:rPr lang="en" sz="1600"/>
              <a:t>Specifies the amount of bandwidth each type of traffic receives</a:t>
            </a:r>
            <a:endParaRPr sz="1600"/>
          </a:p>
          <a:p>
            <a:pPr indent="0" lvl="0" marL="9144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QoS (Quality of Service):</a:t>
            </a:r>
            <a:endParaRPr sz="2000"/>
          </a:p>
          <a:p>
            <a:pPr indent="-330200" lvl="1" marL="914400" rtl="0" algn="l">
              <a:spcBef>
                <a:spcPts val="0"/>
              </a:spcBef>
              <a:spcAft>
                <a:spcPts val="0"/>
              </a:spcAft>
              <a:buSzPts val="1600"/>
              <a:buChar char="○"/>
            </a:pPr>
            <a:r>
              <a:rPr b="1" lang="en" sz="1600"/>
              <a:t>Only comes into play when link is at max capacity</a:t>
            </a:r>
            <a:endParaRPr sz="1600"/>
          </a:p>
          <a:p>
            <a:pPr indent="-330200" lvl="1" marL="914400" rtl="0" algn="l">
              <a:spcBef>
                <a:spcPts val="0"/>
              </a:spcBef>
              <a:spcAft>
                <a:spcPts val="0"/>
              </a:spcAft>
              <a:buSzPts val="1600"/>
              <a:buChar char="○"/>
            </a:pPr>
            <a:r>
              <a:rPr lang="en" sz="1600"/>
              <a:t>When there is contention on resources, a</a:t>
            </a:r>
            <a:r>
              <a:rPr lang="en" sz="1600"/>
              <a:t>ssigns priority to offload packets from the queue based on the class it belongs to</a:t>
            </a:r>
            <a:endParaRPr sz="16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70"/>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Bisection Bandwidth</a:t>
            </a:r>
            <a:endParaRPr/>
          </a:p>
        </p:txBody>
      </p:sp>
      <p:sp>
        <p:nvSpPr>
          <p:cNvPr id="360" name="Google Shape;360;p70"/>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0" lvl="0" marL="0" rtl="0" algn="l">
              <a:spcBef>
                <a:spcPts val="480"/>
              </a:spcBef>
              <a:spcAft>
                <a:spcPts val="0"/>
              </a:spcAft>
              <a:buNone/>
            </a:pPr>
            <a:br>
              <a:rPr lang="en"/>
            </a:br>
            <a:endParaRPr/>
          </a:p>
          <a:p>
            <a:pPr indent="0" lvl="0" marL="0" rtl="0" algn="l">
              <a:spcBef>
                <a:spcPts val="480"/>
              </a:spcBef>
              <a:spcAft>
                <a:spcPts val="0"/>
              </a:spcAft>
              <a:buNone/>
            </a:pPr>
            <a:r>
              <a:t/>
            </a:r>
            <a:endParaRPr/>
          </a:p>
        </p:txBody>
      </p:sp>
      <p:pic>
        <p:nvPicPr>
          <p:cNvPr id="361" name="Google Shape;361;p70"/>
          <p:cNvPicPr preferRelativeResize="0"/>
          <p:nvPr/>
        </p:nvPicPr>
        <p:blipFill>
          <a:blip r:embed="rId3">
            <a:alphaModFix/>
          </a:blip>
          <a:stretch>
            <a:fillRect/>
          </a:stretch>
        </p:blipFill>
        <p:spPr>
          <a:xfrm>
            <a:off x="1621650" y="1684925"/>
            <a:ext cx="5900699" cy="4441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33"/>
          <p:cNvSpPr txBox="1"/>
          <p:nvPr>
            <p:ph type="title"/>
          </p:nvPr>
        </p:nvSpPr>
        <p:spPr>
          <a:xfrm>
            <a:off x="490250" y="701800"/>
            <a:ext cx="62271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Wireless + Cellular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34"/>
          <p:cNvSpPr txBox="1"/>
          <p:nvPr>
            <p:ph type="title"/>
          </p:nvPr>
        </p:nvSpPr>
        <p:spPr>
          <a:xfrm>
            <a:off x="311700" y="593367"/>
            <a:ext cx="8520600" cy="9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wireless communication?</a:t>
            </a:r>
            <a:endParaRPr/>
          </a:p>
        </p:txBody>
      </p:sp>
      <p:sp>
        <p:nvSpPr>
          <p:cNvPr id="1734" name="Google Shape;1734;p134"/>
          <p:cNvSpPr txBox="1"/>
          <p:nvPr>
            <p:ph idx="1" type="body"/>
          </p:nvPr>
        </p:nvSpPr>
        <p:spPr>
          <a:xfrm>
            <a:off x="311700" y="1688433"/>
            <a:ext cx="8520600" cy="440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Transmit information without contact (e.g. with EM waves) </a:t>
            </a:r>
            <a:endParaRPr/>
          </a:p>
        </p:txBody>
      </p:sp>
      <p:pic>
        <p:nvPicPr>
          <p:cNvPr id="1735" name="Google Shape;1735;p134"/>
          <p:cNvPicPr preferRelativeResize="0"/>
          <p:nvPr/>
        </p:nvPicPr>
        <p:blipFill>
          <a:blip r:embed="rId3">
            <a:alphaModFix/>
          </a:blip>
          <a:stretch>
            <a:fillRect/>
          </a:stretch>
        </p:blipFill>
        <p:spPr>
          <a:xfrm>
            <a:off x="1171150" y="2869633"/>
            <a:ext cx="1530900" cy="1530900"/>
          </a:xfrm>
          <a:prstGeom prst="rect">
            <a:avLst/>
          </a:prstGeom>
          <a:noFill/>
          <a:ln>
            <a:noFill/>
          </a:ln>
        </p:spPr>
      </p:pic>
      <p:pic>
        <p:nvPicPr>
          <p:cNvPr id="1736" name="Google Shape;1736;p134"/>
          <p:cNvPicPr preferRelativeResize="0"/>
          <p:nvPr/>
        </p:nvPicPr>
        <p:blipFill>
          <a:blip r:embed="rId3">
            <a:alphaModFix/>
          </a:blip>
          <a:stretch>
            <a:fillRect/>
          </a:stretch>
        </p:blipFill>
        <p:spPr>
          <a:xfrm>
            <a:off x="5694175" y="2869633"/>
            <a:ext cx="1530900" cy="1530900"/>
          </a:xfrm>
          <a:prstGeom prst="rect">
            <a:avLst/>
          </a:prstGeom>
          <a:noFill/>
          <a:ln>
            <a:noFill/>
          </a:ln>
        </p:spPr>
      </p:pic>
      <p:cxnSp>
        <p:nvCxnSpPr>
          <p:cNvPr id="1737" name="Google Shape;1737;p134"/>
          <p:cNvCxnSpPr>
            <a:stCxn id="1735" idx="3"/>
            <a:endCxn id="1736" idx="1"/>
          </p:cNvCxnSpPr>
          <p:nvPr/>
        </p:nvCxnSpPr>
        <p:spPr>
          <a:xfrm>
            <a:off x="2702050" y="3635083"/>
            <a:ext cx="29922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35"/>
          <p:cNvSpPr txBox="1"/>
          <p:nvPr>
            <p:ph type="title"/>
          </p:nvPr>
        </p:nvSpPr>
        <p:spPr>
          <a:xfrm>
            <a:off x="311700" y="593367"/>
            <a:ext cx="8520600" cy="9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is wireless different from wired?</a:t>
            </a:r>
            <a:endParaRPr/>
          </a:p>
        </p:txBody>
      </p:sp>
      <p:sp>
        <p:nvSpPr>
          <p:cNvPr id="1743" name="Google Shape;1743;p135"/>
          <p:cNvSpPr txBox="1"/>
          <p:nvPr>
            <p:ph idx="1" type="body"/>
          </p:nvPr>
        </p:nvSpPr>
        <p:spPr>
          <a:xfrm>
            <a:off x="311700" y="1688433"/>
            <a:ext cx="8520600" cy="440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Wireless … </a:t>
            </a:r>
            <a:endParaRPr/>
          </a:p>
          <a:p>
            <a:pPr indent="-342900" lvl="0" marL="457200" rtl="0" algn="l">
              <a:spcBef>
                <a:spcPts val="1200"/>
              </a:spcBef>
              <a:spcAft>
                <a:spcPts val="0"/>
              </a:spcAft>
              <a:buSzPts val="1800"/>
              <a:buChar char="-"/>
            </a:pPr>
            <a:r>
              <a:rPr lang="en"/>
              <a:t>is a fundamentally shared medium </a:t>
            </a:r>
            <a:endParaRPr/>
          </a:p>
          <a:p>
            <a:pPr indent="-342900" lvl="0" marL="457200" rtl="0" algn="l">
              <a:spcBef>
                <a:spcPts val="0"/>
              </a:spcBef>
              <a:spcAft>
                <a:spcPts val="0"/>
              </a:spcAft>
              <a:buSzPts val="1800"/>
              <a:buChar char="-"/>
            </a:pPr>
            <a:r>
              <a:rPr lang="en"/>
              <a:t>signals attenuate significantly with distance</a:t>
            </a:r>
            <a:endParaRPr/>
          </a:p>
          <a:p>
            <a:pPr indent="-342900" lvl="0" marL="457200" rtl="0" algn="l">
              <a:spcBef>
                <a:spcPts val="0"/>
              </a:spcBef>
              <a:spcAft>
                <a:spcPts val="0"/>
              </a:spcAft>
              <a:buSzPts val="1800"/>
              <a:buChar char="-"/>
            </a:pPr>
            <a:r>
              <a:rPr lang="en"/>
              <a:t>environments can change rapidly</a:t>
            </a:r>
            <a:endParaRPr/>
          </a:p>
          <a:p>
            <a:pPr indent="-342900" lvl="0" marL="457200" rtl="0" algn="l">
              <a:spcBef>
                <a:spcPts val="0"/>
              </a:spcBef>
              <a:spcAft>
                <a:spcPts val="0"/>
              </a:spcAft>
              <a:buSzPts val="1800"/>
              <a:buChar char="-"/>
            </a:pPr>
            <a:r>
              <a:rPr lang="en"/>
              <a:t>packet collisions are hard to detect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36"/>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is data encoded?</a:t>
            </a:r>
            <a:endParaRPr/>
          </a:p>
        </p:txBody>
      </p:sp>
      <p:sp>
        <p:nvSpPr>
          <p:cNvPr id="1749" name="Google Shape;1749;p136"/>
          <p:cNvSpPr txBox="1"/>
          <p:nvPr>
            <p:ph idx="1" type="body"/>
          </p:nvPr>
        </p:nvSpPr>
        <p:spPr>
          <a:xfrm>
            <a:off x="311700" y="2251244"/>
            <a:ext cx="8520600" cy="587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Physical Layer Modulation: Physical variations in signals map to digital values (i.e. 1 or 0) </a:t>
            </a:r>
            <a:endParaRPr/>
          </a:p>
        </p:txBody>
      </p:sp>
      <p:pic>
        <p:nvPicPr>
          <p:cNvPr id="1750" name="Google Shape;1750;p136"/>
          <p:cNvPicPr preferRelativeResize="0"/>
          <p:nvPr/>
        </p:nvPicPr>
        <p:blipFill>
          <a:blip r:embed="rId3">
            <a:alphaModFix/>
          </a:blip>
          <a:stretch>
            <a:fillRect/>
          </a:stretch>
        </p:blipFill>
        <p:spPr>
          <a:xfrm>
            <a:off x="2575826" y="2390933"/>
            <a:ext cx="3992325" cy="2967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37"/>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wireless medium is messy </a:t>
            </a:r>
            <a:endParaRPr/>
          </a:p>
        </p:txBody>
      </p:sp>
      <p:pic>
        <p:nvPicPr>
          <p:cNvPr id="1756" name="Google Shape;1756;p137"/>
          <p:cNvPicPr preferRelativeResize="0"/>
          <p:nvPr/>
        </p:nvPicPr>
        <p:blipFill>
          <a:blip r:embed="rId3">
            <a:alphaModFix/>
          </a:blip>
          <a:stretch>
            <a:fillRect/>
          </a:stretch>
        </p:blipFill>
        <p:spPr>
          <a:xfrm>
            <a:off x="1266561" y="1846400"/>
            <a:ext cx="6610875" cy="3111000"/>
          </a:xfrm>
          <a:prstGeom prst="rect">
            <a:avLst/>
          </a:prstGeom>
          <a:noFill/>
          <a:ln>
            <a:noFill/>
          </a:ln>
        </p:spPr>
      </p:pic>
      <p:sp>
        <p:nvSpPr>
          <p:cNvPr id="1757" name="Google Shape;1757;p137"/>
          <p:cNvSpPr txBox="1"/>
          <p:nvPr/>
        </p:nvSpPr>
        <p:spPr>
          <a:xfrm>
            <a:off x="5847125" y="368367"/>
            <a:ext cx="3198900" cy="13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Details out of scope!! Check out EE117, EE 121, EE122</a:t>
            </a:r>
            <a:endParaRPr sz="1800">
              <a:solidFill>
                <a:schemeClr val="dk2"/>
              </a:solidFill>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38"/>
          <p:cNvSpPr txBox="1"/>
          <p:nvPr>
            <p:ph type="title"/>
          </p:nvPr>
        </p:nvSpPr>
        <p:spPr>
          <a:xfrm>
            <a:off x="311700" y="1448533"/>
            <a:ext cx="8571300" cy="1674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Medium Access Control</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39"/>
          <p:cNvSpPr txBox="1"/>
          <p:nvPr>
            <p:ph type="title"/>
          </p:nvPr>
        </p:nvSpPr>
        <p:spPr>
          <a:xfrm>
            <a:off x="311700" y="791156"/>
            <a:ext cx="8520600" cy="125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share the same transmission technology?</a:t>
            </a:r>
            <a:endParaRPr/>
          </a:p>
          <a:p>
            <a:pPr indent="0" lvl="0" marL="0" rtl="0" algn="l">
              <a:spcBef>
                <a:spcPts val="0"/>
              </a:spcBef>
              <a:spcAft>
                <a:spcPts val="0"/>
              </a:spcAft>
              <a:buNone/>
            </a:pPr>
            <a:r>
              <a:t/>
            </a:r>
            <a:endParaRPr/>
          </a:p>
        </p:txBody>
      </p:sp>
      <p:sp>
        <p:nvSpPr>
          <p:cNvPr id="1768" name="Google Shape;1768;p139"/>
          <p:cNvSpPr txBox="1"/>
          <p:nvPr>
            <p:ph idx="1" type="body"/>
          </p:nvPr>
        </p:nvSpPr>
        <p:spPr>
          <a:xfrm>
            <a:off x="311700" y="2251244"/>
            <a:ext cx="8520600" cy="587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problem: wireless collisions are often unexpected (highly mobile, dynamic environment) and hard to detect (failure is the only indication)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Solution: CSMA </a:t>
            </a:r>
            <a:endParaRPr/>
          </a:p>
        </p:txBody>
      </p:sp>
      <p:pic>
        <p:nvPicPr>
          <p:cNvPr id="1769" name="Google Shape;1769;p139"/>
          <p:cNvPicPr preferRelativeResize="0"/>
          <p:nvPr/>
        </p:nvPicPr>
        <p:blipFill>
          <a:blip r:embed="rId3">
            <a:alphaModFix/>
          </a:blip>
          <a:stretch>
            <a:fillRect/>
          </a:stretch>
        </p:blipFill>
        <p:spPr>
          <a:xfrm>
            <a:off x="6934076" y="2636299"/>
            <a:ext cx="1826276" cy="18808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40"/>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Carrier Sense Multiple Access (CSMA)</a:t>
            </a:r>
            <a:endParaRPr/>
          </a:p>
        </p:txBody>
      </p:sp>
      <p:sp>
        <p:nvSpPr>
          <p:cNvPr id="1775" name="Google Shape;1775;p140"/>
          <p:cNvSpPr txBox="1"/>
          <p:nvPr>
            <p:ph idx="1" type="body"/>
          </p:nvPr>
        </p:nvSpPr>
        <p:spPr>
          <a:xfrm>
            <a:off x="311700" y="1688433"/>
            <a:ext cx="8520600" cy="142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idea: listen for others on the medium and don’t transmit if busy</a:t>
            </a:r>
            <a:endParaRPr/>
          </a:p>
          <a:p>
            <a:pPr indent="-342900" lvl="0" marL="457200" rtl="0" algn="l">
              <a:spcBef>
                <a:spcPts val="1200"/>
              </a:spcBef>
              <a:spcAft>
                <a:spcPts val="0"/>
              </a:spcAft>
              <a:buSzPts val="1800"/>
              <a:buChar char="-"/>
            </a:pPr>
            <a:r>
              <a:rPr lang="en"/>
              <a:t>Works great when ranges of involved transmitters/receivers are all overlapping or completely disconnected</a:t>
            </a:r>
            <a:endParaRPr/>
          </a:p>
        </p:txBody>
      </p:sp>
      <p:sp>
        <p:nvSpPr>
          <p:cNvPr id="1776" name="Google Shape;1776;p140"/>
          <p:cNvSpPr/>
          <p:nvPr/>
        </p:nvSpPr>
        <p:spPr>
          <a:xfrm>
            <a:off x="5157900" y="3389967"/>
            <a:ext cx="2137800" cy="2589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434343"/>
                </a:solidFill>
                <a:latin typeface="Open Sans"/>
                <a:ea typeface="Open Sans"/>
                <a:cs typeface="Open Sans"/>
                <a:sym typeface="Open Sans"/>
              </a:rPr>
              <a:t>A</a:t>
            </a:r>
            <a:endParaRPr b="1" sz="2100">
              <a:solidFill>
                <a:srgbClr val="434343"/>
              </a:solidFill>
              <a:latin typeface="Open Sans"/>
              <a:ea typeface="Open Sans"/>
              <a:cs typeface="Open Sans"/>
              <a:sym typeface="Open Sans"/>
            </a:endParaRPr>
          </a:p>
        </p:txBody>
      </p:sp>
      <p:sp>
        <p:nvSpPr>
          <p:cNvPr id="1777" name="Google Shape;1777;p140"/>
          <p:cNvSpPr/>
          <p:nvPr/>
        </p:nvSpPr>
        <p:spPr>
          <a:xfrm>
            <a:off x="5069575" y="3033500"/>
            <a:ext cx="1942800" cy="275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FF0000"/>
                </a:solidFill>
                <a:latin typeface="Open Sans"/>
                <a:ea typeface="Open Sans"/>
                <a:cs typeface="Open Sans"/>
                <a:sym typeface="Open Sans"/>
              </a:rPr>
              <a:t>R2</a:t>
            </a:r>
            <a:endParaRPr b="1" sz="2100">
              <a:solidFill>
                <a:srgbClr val="FF0000"/>
              </a:solidFill>
              <a:latin typeface="Open Sans"/>
              <a:ea typeface="Open Sans"/>
              <a:cs typeface="Open Sans"/>
              <a:sym typeface="Open Sans"/>
            </a:endParaRPr>
          </a:p>
        </p:txBody>
      </p:sp>
      <p:sp>
        <p:nvSpPr>
          <p:cNvPr id="1778" name="Google Shape;1778;p140"/>
          <p:cNvSpPr/>
          <p:nvPr/>
        </p:nvSpPr>
        <p:spPr>
          <a:xfrm>
            <a:off x="5307150" y="3610933"/>
            <a:ext cx="2248500" cy="27573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9900FF"/>
                </a:solidFill>
                <a:latin typeface="Open Sans"/>
                <a:ea typeface="Open Sans"/>
                <a:cs typeface="Open Sans"/>
                <a:sym typeface="Open Sans"/>
              </a:rPr>
              <a:t>B</a:t>
            </a:r>
            <a:endParaRPr b="1" sz="2100">
              <a:solidFill>
                <a:srgbClr val="9900FF"/>
              </a:solidFill>
              <a:latin typeface="Open Sans"/>
              <a:ea typeface="Open Sans"/>
              <a:cs typeface="Open Sans"/>
              <a:sym typeface="Open Sans"/>
            </a:endParaRPr>
          </a:p>
        </p:txBody>
      </p:sp>
      <p:sp>
        <p:nvSpPr>
          <p:cNvPr id="1779" name="Google Shape;1779;p140"/>
          <p:cNvSpPr/>
          <p:nvPr/>
        </p:nvSpPr>
        <p:spPr>
          <a:xfrm>
            <a:off x="4878775" y="3488733"/>
            <a:ext cx="2137800" cy="2938500"/>
          </a:xfrm>
          <a:prstGeom prst="ellipse">
            <a:avLst/>
          </a:prstGeom>
          <a:noFill/>
          <a:ln cap="flat" cmpd="sng" w="762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0000FF"/>
                </a:solidFill>
                <a:latin typeface="Open Sans"/>
                <a:ea typeface="Open Sans"/>
                <a:cs typeface="Open Sans"/>
                <a:sym typeface="Open Sans"/>
              </a:rPr>
              <a:t>C</a:t>
            </a:r>
            <a:endParaRPr b="1" sz="2100">
              <a:solidFill>
                <a:srgbClr val="0000FF"/>
              </a:solidFill>
              <a:latin typeface="Open Sans"/>
              <a:ea typeface="Open Sans"/>
              <a:cs typeface="Open Sans"/>
              <a:sym typeface="Open Sans"/>
            </a:endParaRPr>
          </a:p>
        </p:txBody>
      </p:sp>
      <p:sp>
        <p:nvSpPr>
          <p:cNvPr id="1780" name="Google Shape;1780;p140"/>
          <p:cNvSpPr/>
          <p:nvPr/>
        </p:nvSpPr>
        <p:spPr>
          <a:xfrm>
            <a:off x="1240225" y="3265500"/>
            <a:ext cx="2137800" cy="2589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434343"/>
                </a:solidFill>
                <a:latin typeface="Open Sans"/>
                <a:ea typeface="Open Sans"/>
                <a:cs typeface="Open Sans"/>
                <a:sym typeface="Open Sans"/>
              </a:rPr>
              <a:t>D</a:t>
            </a:r>
            <a:endParaRPr b="1" sz="2100">
              <a:solidFill>
                <a:srgbClr val="434343"/>
              </a:solidFill>
              <a:latin typeface="Open Sans"/>
              <a:ea typeface="Open Sans"/>
              <a:cs typeface="Open Sans"/>
              <a:sym typeface="Open Sans"/>
            </a:endParaRPr>
          </a:p>
        </p:txBody>
      </p:sp>
      <p:sp>
        <p:nvSpPr>
          <p:cNvPr id="1781" name="Google Shape;1781;p140"/>
          <p:cNvSpPr/>
          <p:nvPr/>
        </p:nvSpPr>
        <p:spPr>
          <a:xfrm>
            <a:off x="1391200" y="3592133"/>
            <a:ext cx="2248500" cy="27573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9900FF"/>
                </a:solidFill>
                <a:latin typeface="Open Sans"/>
                <a:ea typeface="Open Sans"/>
                <a:cs typeface="Open Sans"/>
                <a:sym typeface="Open Sans"/>
              </a:rPr>
              <a:t>E</a:t>
            </a:r>
            <a:endParaRPr b="1" sz="2100">
              <a:solidFill>
                <a:srgbClr val="9900FF"/>
              </a:solidFill>
              <a:latin typeface="Open Sans"/>
              <a:ea typeface="Open Sans"/>
              <a:cs typeface="Open Sans"/>
              <a:sym typeface="Open Sans"/>
            </a:endParaRPr>
          </a:p>
        </p:txBody>
      </p:sp>
      <p:sp>
        <p:nvSpPr>
          <p:cNvPr id="1782" name="Google Shape;1782;p140"/>
          <p:cNvSpPr/>
          <p:nvPr/>
        </p:nvSpPr>
        <p:spPr>
          <a:xfrm>
            <a:off x="1696900" y="3113633"/>
            <a:ext cx="1942800" cy="27573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FF0000"/>
                </a:solidFill>
                <a:latin typeface="Open Sans"/>
                <a:ea typeface="Open Sans"/>
                <a:cs typeface="Open Sans"/>
                <a:sym typeface="Open Sans"/>
              </a:rPr>
              <a:t>R1</a:t>
            </a:r>
            <a:endParaRPr b="1" sz="2100">
              <a:solidFill>
                <a:srgbClr val="FF0000"/>
              </a:solidFill>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41"/>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Hidden Terminal Problem</a:t>
            </a:r>
            <a:endParaRPr/>
          </a:p>
        </p:txBody>
      </p:sp>
      <p:sp>
        <p:nvSpPr>
          <p:cNvPr id="1788" name="Google Shape;1788;p141"/>
          <p:cNvSpPr txBox="1"/>
          <p:nvPr>
            <p:ph idx="1" type="body"/>
          </p:nvPr>
        </p:nvSpPr>
        <p:spPr>
          <a:xfrm>
            <a:off x="311700" y="1688433"/>
            <a:ext cx="8520600" cy="1076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problem: two transmitters can’t hear each other</a:t>
            </a:r>
            <a:endParaRPr/>
          </a:p>
        </p:txBody>
      </p:sp>
      <p:sp>
        <p:nvSpPr>
          <p:cNvPr id="1789" name="Google Shape;1789;p141"/>
          <p:cNvSpPr/>
          <p:nvPr/>
        </p:nvSpPr>
        <p:spPr>
          <a:xfrm>
            <a:off x="3606650" y="3095100"/>
            <a:ext cx="1927200" cy="22815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FF0000"/>
                </a:solidFill>
                <a:latin typeface="Open Sans"/>
                <a:ea typeface="Open Sans"/>
                <a:cs typeface="Open Sans"/>
                <a:sym typeface="Open Sans"/>
              </a:rPr>
              <a:t>R</a:t>
            </a:r>
            <a:endParaRPr b="1" sz="2100">
              <a:solidFill>
                <a:srgbClr val="FF0000"/>
              </a:solidFill>
              <a:latin typeface="Open Sans"/>
              <a:ea typeface="Open Sans"/>
              <a:cs typeface="Open Sans"/>
              <a:sym typeface="Open Sans"/>
            </a:endParaRPr>
          </a:p>
        </p:txBody>
      </p:sp>
      <p:sp>
        <p:nvSpPr>
          <p:cNvPr id="1790" name="Google Shape;1790;p141"/>
          <p:cNvSpPr/>
          <p:nvPr/>
        </p:nvSpPr>
        <p:spPr>
          <a:xfrm>
            <a:off x="4330773" y="2830833"/>
            <a:ext cx="2248500" cy="29385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9900FF"/>
                </a:solidFill>
                <a:latin typeface="Open Sans"/>
                <a:ea typeface="Open Sans"/>
                <a:cs typeface="Open Sans"/>
                <a:sym typeface="Open Sans"/>
              </a:rPr>
              <a:t>C</a:t>
            </a:r>
            <a:endParaRPr b="1" sz="2100">
              <a:solidFill>
                <a:srgbClr val="9900FF"/>
              </a:solidFill>
              <a:latin typeface="Open Sans"/>
              <a:ea typeface="Open Sans"/>
              <a:cs typeface="Open Sans"/>
              <a:sym typeface="Open Sans"/>
            </a:endParaRPr>
          </a:p>
        </p:txBody>
      </p:sp>
      <p:sp>
        <p:nvSpPr>
          <p:cNvPr id="1791" name="Google Shape;1791;p141"/>
          <p:cNvSpPr/>
          <p:nvPr/>
        </p:nvSpPr>
        <p:spPr>
          <a:xfrm>
            <a:off x="2586550" y="2921433"/>
            <a:ext cx="2248500" cy="2938500"/>
          </a:xfrm>
          <a:prstGeom prst="ellipse">
            <a:avLst/>
          </a:prstGeom>
          <a:noFill/>
          <a:ln cap="flat" cmpd="sng" w="762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0000FF"/>
                </a:solidFill>
                <a:latin typeface="Open Sans"/>
                <a:ea typeface="Open Sans"/>
                <a:cs typeface="Open Sans"/>
                <a:sym typeface="Open Sans"/>
              </a:rPr>
              <a:t>D</a:t>
            </a:r>
            <a:endParaRPr b="1" sz="2100">
              <a:solidFill>
                <a:srgbClr val="0000FF"/>
              </a:solidFill>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142"/>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Exposed Terminal Problem</a:t>
            </a:r>
            <a:endParaRPr/>
          </a:p>
        </p:txBody>
      </p:sp>
      <p:sp>
        <p:nvSpPr>
          <p:cNvPr id="1797" name="Google Shape;1797;p142"/>
          <p:cNvSpPr txBox="1"/>
          <p:nvPr>
            <p:ph idx="1" type="body"/>
          </p:nvPr>
        </p:nvSpPr>
        <p:spPr>
          <a:xfrm>
            <a:off x="311700" y="1688433"/>
            <a:ext cx="8520600" cy="1028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Another problem: ‘safe’ transmissions could be blocked since D and C hear each other transmitting </a:t>
            </a:r>
            <a:endParaRPr/>
          </a:p>
        </p:txBody>
      </p:sp>
      <p:sp>
        <p:nvSpPr>
          <p:cNvPr id="1798" name="Google Shape;1798;p142"/>
          <p:cNvSpPr/>
          <p:nvPr/>
        </p:nvSpPr>
        <p:spPr>
          <a:xfrm>
            <a:off x="2184675" y="3095100"/>
            <a:ext cx="1927200" cy="22815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FF0000"/>
                </a:solidFill>
                <a:latin typeface="Open Sans"/>
                <a:ea typeface="Open Sans"/>
                <a:cs typeface="Open Sans"/>
                <a:sym typeface="Open Sans"/>
              </a:rPr>
              <a:t>R1</a:t>
            </a:r>
            <a:endParaRPr b="1" sz="2100">
              <a:solidFill>
                <a:srgbClr val="FF0000"/>
              </a:solidFill>
              <a:latin typeface="Open Sans"/>
              <a:ea typeface="Open Sans"/>
              <a:cs typeface="Open Sans"/>
              <a:sym typeface="Open Sans"/>
            </a:endParaRPr>
          </a:p>
        </p:txBody>
      </p:sp>
      <p:sp>
        <p:nvSpPr>
          <p:cNvPr id="1799" name="Google Shape;1799;p142"/>
          <p:cNvSpPr/>
          <p:nvPr/>
        </p:nvSpPr>
        <p:spPr>
          <a:xfrm>
            <a:off x="3861575" y="2868533"/>
            <a:ext cx="2739600" cy="29385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9900FF"/>
                </a:solidFill>
                <a:latin typeface="Open Sans"/>
                <a:ea typeface="Open Sans"/>
                <a:cs typeface="Open Sans"/>
                <a:sym typeface="Open Sans"/>
              </a:rPr>
              <a:t>C</a:t>
            </a:r>
            <a:endParaRPr b="1" sz="2100">
              <a:solidFill>
                <a:srgbClr val="9900FF"/>
              </a:solidFill>
              <a:latin typeface="Open Sans"/>
              <a:ea typeface="Open Sans"/>
              <a:cs typeface="Open Sans"/>
              <a:sym typeface="Open Sans"/>
            </a:endParaRPr>
          </a:p>
        </p:txBody>
      </p:sp>
      <p:sp>
        <p:nvSpPr>
          <p:cNvPr id="1800" name="Google Shape;1800;p142"/>
          <p:cNvSpPr/>
          <p:nvPr/>
        </p:nvSpPr>
        <p:spPr>
          <a:xfrm>
            <a:off x="2717000" y="2868533"/>
            <a:ext cx="2739600" cy="2938500"/>
          </a:xfrm>
          <a:prstGeom prst="ellipse">
            <a:avLst/>
          </a:prstGeom>
          <a:noFill/>
          <a:ln cap="flat" cmpd="sng" w="762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0000FF"/>
                </a:solidFill>
                <a:latin typeface="Open Sans"/>
                <a:ea typeface="Open Sans"/>
                <a:cs typeface="Open Sans"/>
                <a:sym typeface="Open Sans"/>
              </a:rPr>
              <a:t>D</a:t>
            </a:r>
            <a:endParaRPr b="1" sz="2100">
              <a:solidFill>
                <a:srgbClr val="0000FF"/>
              </a:solidFill>
              <a:latin typeface="Open Sans"/>
              <a:ea typeface="Open Sans"/>
              <a:cs typeface="Open Sans"/>
              <a:sym typeface="Open Sans"/>
            </a:endParaRPr>
          </a:p>
        </p:txBody>
      </p:sp>
      <p:sp>
        <p:nvSpPr>
          <p:cNvPr id="1801" name="Google Shape;1801;p142"/>
          <p:cNvSpPr/>
          <p:nvPr/>
        </p:nvSpPr>
        <p:spPr>
          <a:xfrm>
            <a:off x="5128525" y="3095100"/>
            <a:ext cx="1927200" cy="22815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FF0000"/>
                </a:solidFill>
                <a:latin typeface="Open Sans"/>
                <a:ea typeface="Open Sans"/>
                <a:cs typeface="Open Sans"/>
                <a:sym typeface="Open Sans"/>
              </a:rPr>
              <a:t>R2</a:t>
            </a:r>
            <a:endParaRPr b="1" sz="2100">
              <a:solidFill>
                <a:srgbClr val="FF0000"/>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1"/>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Big switch abstraction</a:t>
            </a:r>
            <a:endParaRPr/>
          </a:p>
        </p:txBody>
      </p:sp>
      <p:sp>
        <p:nvSpPr>
          <p:cNvPr id="368" name="Google Shape;368;p71"/>
          <p:cNvSpPr txBox="1"/>
          <p:nvPr>
            <p:ph idx="1" type="body"/>
          </p:nvPr>
        </p:nvSpPr>
        <p:spPr>
          <a:xfrm>
            <a:off x="457200" y="12954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We want an abstraction of big switch;</a:t>
            </a:r>
            <a:endParaRPr/>
          </a:p>
          <a:p>
            <a:pPr indent="-381000" lvl="0" marL="457200" rtl="0" algn="l">
              <a:spcBef>
                <a:spcPts val="0"/>
              </a:spcBef>
              <a:spcAft>
                <a:spcPts val="0"/>
              </a:spcAft>
              <a:buSzPts val="2400"/>
              <a:buChar char="●"/>
            </a:pPr>
            <a:r>
              <a:rPr lang="en"/>
              <a:t>Naive solutions: </a:t>
            </a:r>
            <a:endParaRPr/>
          </a:p>
          <a:p>
            <a:pPr indent="-355600" lvl="1" marL="914400" rtl="0" algn="l">
              <a:spcBef>
                <a:spcPts val="0"/>
              </a:spcBef>
              <a:spcAft>
                <a:spcPts val="0"/>
              </a:spcAft>
              <a:buSzPts val="2000"/>
              <a:buChar char="○"/>
            </a:pPr>
            <a:r>
              <a:rPr lang="en">
                <a:solidFill>
                  <a:schemeClr val="accent5"/>
                </a:solidFill>
              </a:rPr>
              <a:t>Server-to-server full-mesh;</a:t>
            </a:r>
            <a:endParaRPr b="1"/>
          </a:p>
          <a:p>
            <a:pPr indent="-355600" lvl="1" marL="914400" rtl="0" algn="l">
              <a:spcBef>
                <a:spcPts val="0"/>
              </a:spcBef>
              <a:spcAft>
                <a:spcPts val="0"/>
              </a:spcAft>
              <a:buSzPts val="2000"/>
              <a:buChar char="○"/>
            </a:pPr>
            <a:r>
              <a:rPr lang="en"/>
              <a:t>A physical big switch? </a:t>
            </a:r>
            <a:endParaRPr/>
          </a:p>
          <a:p>
            <a:pPr indent="-381000" lvl="0" marL="457200" rtl="0" algn="l">
              <a:spcBef>
                <a:spcPts val="0"/>
              </a:spcBef>
              <a:spcAft>
                <a:spcPts val="0"/>
              </a:spcAft>
              <a:buSzPts val="2400"/>
              <a:buChar char="●"/>
            </a:pPr>
            <a:r>
              <a:rPr lang="en"/>
              <a:t>Either impractical or too costly ($$$); </a:t>
            </a:r>
            <a:r>
              <a:rPr lang="en">
                <a:solidFill>
                  <a:schemeClr val="accent5"/>
                </a:solidFill>
              </a:rPr>
              <a:t>10k hosts * 10k hosts = ~100M links</a:t>
            </a:r>
            <a:endParaRPr>
              <a:solidFill>
                <a:schemeClr val="accent5"/>
              </a:solidFill>
            </a:endParaRPr>
          </a:p>
          <a:p>
            <a:pPr indent="-381000" lvl="0" marL="457200" rtl="0" algn="l">
              <a:spcBef>
                <a:spcPts val="0"/>
              </a:spcBef>
              <a:spcAft>
                <a:spcPts val="0"/>
              </a:spcAft>
              <a:buClr>
                <a:schemeClr val="accent5"/>
              </a:buClr>
              <a:buSzPts val="2400"/>
              <a:buChar char="●"/>
            </a:pPr>
            <a:r>
              <a:rPr lang="en">
                <a:solidFill>
                  <a:schemeClr val="accent5"/>
                </a:solidFill>
              </a:rPr>
              <a:t>Can we do better?</a:t>
            </a:r>
            <a:endParaRPr>
              <a:solidFill>
                <a:schemeClr val="accent5"/>
              </a:solidFill>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p:txBody>
      </p:sp>
      <p:pic>
        <p:nvPicPr>
          <p:cNvPr id="369" name="Google Shape;369;p71"/>
          <p:cNvPicPr preferRelativeResize="0"/>
          <p:nvPr/>
        </p:nvPicPr>
        <p:blipFill rotWithShape="1">
          <a:blip r:embed="rId3">
            <a:alphaModFix/>
          </a:blip>
          <a:srcRect b="19393" l="0" r="0" t="0"/>
          <a:stretch/>
        </p:blipFill>
        <p:spPr>
          <a:xfrm>
            <a:off x="1700000" y="4080850"/>
            <a:ext cx="6605802" cy="25190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43"/>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Request to Send / Clear to Send (RTS/CTS)</a:t>
            </a:r>
            <a:endParaRPr/>
          </a:p>
        </p:txBody>
      </p:sp>
      <p:sp>
        <p:nvSpPr>
          <p:cNvPr id="1807" name="Google Shape;1807;p143"/>
          <p:cNvSpPr txBox="1"/>
          <p:nvPr>
            <p:ph idx="1" type="body"/>
          </p:nvPr>
        </p:nvSpPr>
        <p:spPr>
          <a:xfrm>
            <a:off x="311700" y="1688433"/>
            <a:ext cx="8520600" cy="317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idea: send a request-to-send and wait for a clear-to-send before transmitting</a:t>
            </a:r>
            <a:endParaRPr/>
          </a:p>
        </p:txBody>
      </p:sp>
      <p:sp>
        <p:nvSpPr>
          <p:cNvPr id="1808" name="Google Shape;1808;p143"/>
          <p:cNvSpPr/>
          <p:nvPr/>
        </p:nvSpPr>
        <p:spPr>
          <a:xfrm>
            <a:off x="3727800" y="2630220"/>
            <a:ext cx="1554600" cy="17817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FF0000"/>
                </a:solidFill>
                <a:latin typeface="Open Sans"/>
                <a:ea typeface="Open Sans"/>
                <a:cs typeface="Open Sans"/>
                <a:sym typeface="Open Sans"/>
              </a:rPr>
              <a:t>R</a:t>
            </a:r>
            <a:endParaRPr b="1" sz="2100">
              <a:solidFill>
                <a:srgbClr val="FF0000"/>
              </a:solidFill>
              <a:latin typeface="Open Sans"/>
              <a:ea typeface="Open Sans"/>
              <a:cs typeface="Open Sans"/>
              <a:sym typeface="Open Sans"/>
            </a:endParaRPr>
          </a:p>
        </p:txBody>
      </p:sp>
      <p:sp>
        <p:nvSpPr>
          <p:cNvPr id="1809" name="Google Shape;1809;p143"/>
          <p:cNvSpPr/>
          <p:nvPr/>
        </p:nvSpPr>
        <p:spPr>
          <a:xfrm>
            <a:off x="4311922" y="2322267"/>
            <a:ext cx="1813800" cy="22944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9900FF"/>
                </a:solidFill>
                <a:latin typeface="Open Sans"/>
                <a:ea typeface="Open Sans"/>
                <a:cs typeface="Open Sans"/>
                <a:sym typeface="Open Sans"/>
              </a:rPr>
              <a:t>C</a:t>
            </a:r>
            <a:endParaRPr b="1" sz="2100">
              <a:solidFill>
                <a:srgbClr val="9900FF"/>
              </a:solidFill>
              <a:latin typeface="Open Sans"/>
              <a:ea typeface="Open Sans"/>
              <a:cs typeface="Open Sans"/>
              <a:sym typeface="Open Sans"/>
            </a:endParaRPr>
          </a:p>
        </p:txBody>
      </p:sp>
      <p:sp>
        <p:nvSpPr>
          <p:cNvPr id="1810" name="Google Shape;1810;p143"/>
          <p:cNvSpPr/>
          <p:nvPr/>
        </p:nvSpPr>
        <p:spPr>
          <a:xfrm>
            <a:off x="2904925" y="2393012"/>
            <a:ext cx="1813800" cy="2294400"/>
          </a:xfrm>
          <a:prstGeom prst="ellipse">
            <a:avLst/>
          </a:prstGeom>
          <a:noFill/>
          <a:ln cap="flat" cmpd="sng" w="762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0000FF"/>
                </a:solidFill>
                <a:latin typeface="Open Sans"/>
                <a:ea typeface="Open Sans"/>
                <a:cs typeface="Open Sans"/>
                <a:sym typeface="Open Sans"/>
              </a:rPr>
              <a:t>D</a:t>
            </a:r>
            <a:endParaRPr b="1" sz="2100">
              <a:solidFill>
                <a:srgbClr val="0000FF"/>
              </a:solidFill>
              <a:latin typeface="Open Sans"/>
              <a:ea typeface="Open Sans"/>
              <a:cs typeface="Open Sans"/>
              <a:sym typeface="Open Sans"/>
            </a:endParaRPr>
          </a:p>
        </p:txBody>
      </p:sp>
      <p:cxnSp>
        <p:nvCxnSpPr>
          <p:cNvPr id="1811" name="Google Shape;1811;p143"/>
          <p:cNvCxnSpPr/>
          <p:nvPr/>
        </p:nvCxnSpPr>
        <p:spPr>
          <a:xfrm flipH="1" rot="10800000">
            <a:off x="2614600" y="5297539"/>
            <a:ext cx="1827000" cy="12900"/>
          </a:xfrm>
          <a:prstGeom prst="straightConnector1">
            <a:avLst/>
          </a:prstGeom>
          <a:noFill/>
          <a:ln cap="flat" cmpd="sng" w="28575">
            <a:solidFill>
              <a:schemeClr val="dk2"/>
            </a:solidFill>
            <a:prstDash val="solid"/>
            <a:round/>
            <a:headEnd len="med" w="med" type="none"/>
            <a:tailEnd len="med" w="med" type="triangle"/>
          </a:ln>
        </p:spPr>
      </p:cxnSp>
      <p:cxnSp>
        <p:nvCxnSpPr>
          <p:cNvPr id="1812" name="Google Shape;1812;p143"/>
          <p:cNvCxnSpPr/>
          <p:nvPr/>
        </p:nvCxnSpPr>
        <p:spPr>
          <a:xfrm flipH="1" rot="10800000">
            <a:off x="2614595" y="5910273"/>
            <a:ext cx="1827000" cy="12900"/>
          </a:xfrm>
          <a:prstGeom prst="straightConnector1">
            <a:avLst/>
          </a:prstGeom>
          <a:noFill/>
          <a:ln cap="flat" cmpd="sng" w="28575">
            <a:solidFill>
              <a:schemeClr val="dk2"/>
            </a:solidFill>
            <a:prstDash val="solid"/>
            <a:round/>
            <a:headEnd len="med" w="med" type="triangle"/>
            <a:tailEnd len="med" w="med" type="none"/>
          </a:ln>
        </p:spPr>
      </p:cxnSp>
      <p:cxnSp>
        <p:nvCxnSpPr>
          <p:cNvPr id="1813" name="Google Shape;1813;p143"/>
          <p:cNvCxnSpPr/>
          <p:nvPr/>
        </p:nvCxnSpPr>
        <p:spPr>
          <a:xfrm flipH="1" rot="10800000">
            <a:off x="4572000" y="5910273"/>
            <a:ext cx="1827000" cy="12900"/>
          </a:xfrm>
          <a:prstGeom prst="straightConnector1">
            <a:avLst/>
          </a:prstGeom>
          <a:noFill/>
          <a:ln cap="flat" cmpd="sng" w="28575">
            <a:solidFill>
              <a:schemeClr val="dk2"/>
            </a:solidFill>
            <a:prstDash val="solid"/>
            <a:round/>
            <a:headEnd len="med" w="med" type="none"/>
            <a:tailEnd len="med" w="med" type="triangle"/>
          </a:ln>
        </p:spPr>
      </p:cxnSp>
      <p:cxnSp>
        <p:nvCxnSpPr>
          <p:cNvPr id="1814" name="Google Shape;1814;p143"/>
          <p:cNvCxnSpPr/>
          <p:nvPr/>
        </p:nvCxnSpPr>
        <p:spPr>
          <a:xfrm flipH="1" rot="10800000">
            <a:off x="2614600" y="6523006"/>
            <a:ext cx="1827000" cy="12900"/>
          </a:xfrm>
          <a:prstGeom prst="straightConnector1">
            <a:avLst/>
          </a:prstGeom>
          <a:noFill/>
          <a:ln cap="flat" cmpd="sng" w="28575">
            <a:solidFill>
              <a:schemeClr val="dk2"/>
            </a:solidFill>
            <a:prstDash val="solid"/>
            <a:round/>
            <a:headEnd len="med" w="med" type="none"/>
            <a:tailEnd len="med" w="med" type="triangle"/>
          </a:ln>
        </p:spPr>
      </p:cxnSp>
      <p:sp>
        <p:nvSpPr>
          <p:cNvPr id="1815" name="Google Shape;1815;p143"/>
          <p:cNvSpPr txBox="1"/>
          <p:nvPr/>
        </p:nvSpPr>
        <p:spPr>
          <a:xfrm>
            <a:off x="2528200" y="4761717"/>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RTS, D: k bits</a:t>
            </a:r>
            <a:endParaRPr sz="1800">
              <a:solidFill>
                <a:schemeClr val="dk2"/>
              </a:solidFill>
              <a:latin typeface="Open Sans"/>
              <a:ea typeface="Open Sans"/>
              <a:cs typeface="Open Sans"/>
              <a:sym typeface="Open Sans"/>
            </a:endParaRPr>
          </a:p>
        </p:txBody>
      </p:sp>
      <p:sp>
        <p:nvSpPr>
          <p:cNvPr id="1816" name="Google Shape;1816;p143"/>
          <p:cNvSpPr txBox="1"/>
          <p:nvPr/>
        </p:nvSpPr>
        <p:spPr>
          <a:xfrm>
            <a:off x="2528200" y="5379583"/>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CTS, D: k bits</a:t>
            </a:r>
            <a:endParaRPr sz="1800">
              <a:solidFill>
                <a:schemeClr val="dk2"/>
              </a:solidFill>
              <a:latin typeface="Open Sans"/>
              <a:ea typeface="Open Sans"/>
              <a:cs typeface="Open Sans"/>
              <a:sym typeface="Open Sans"/>
            </a:endParaRPr>
          </a:p>
        </p:txBody>
      </p:sp>
      <p:sp>
        <p:nvSpPr>
          <p:cNvPr id="1817" name="Google Shape;1817;p143"/>
          <p:cNvSpPr txBox="1"/>
          <p:nvPr/>
        </p:nvSpPr>
        <p:spPr>
          <a:xfrm>
            <a:off x="4610600" y="5402350"/>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CTS, D: k bits</a:t>
            </a:r>
            <a:endParaRPr sz="1800">
              <a:solidFill>
                <a:schemeClr val="dk2"/>
              </a:solidFill>
              <a:latin typeface="Open Sans"/>
              <a:ea typeface="Open Sans"/>
              <a:cs typeface="Open Sans"/>
              <a:sym typeface="Open Sans"/>
            </a:endParaRPr>
          </a:p>
        </p:txBody>
      </p:sp>
      <p:sp>
        <p:nvSpPr>
          <p:cNvPr id="1818" name="Google Shape;1818;p143"/>
          <p:cNvSpPr txBox="1"/>
          <p:nvPr/>
        </p:nvSpPr>
        <p:spPr>
          <a:xfrm>
            <a:off x="2537679" y="6023023"/>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D sends k bits</a:t>
            </a:r>
            <a:endParaRPr sz="1800">
              <a:solidFill>
                <a:schemeClr val="dk2"/>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44"/>
          <p:cNvSpPr txBox="1"/>
          <p:nvPr>
            <p:ph type="title"/>
          </p:nvPr>
        </p:nvSpPr>
        <p:spPr>
          <a:xfrm>
            <a:off x="311700" y="791156"/>
            <a:ext cx="8520600" cy="125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Multiple Access with Collision Avoidance for Wireless (MACAW) </a:t>
            </a:r>
            <a:endParaRPr/>
          </a:p>
        </p:txBody>
      </p:sp>
      <p:sp>
        <p:nvSpPr>
          <p:cNvPr id="1824" name="Google Shape;1824;p144"/>
          <p:cNvSpPr txBox="1"/>
          <p:nvPr>
            <p:ph idx="1" type="body"/>
          </p:nvPr>
        </p:nvSpPr>
        <p:spPr>
          <a:xfrm>
            <a:off x="311700" y="2051233"/>
            <a:ext cx="3226800" cy="404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Key idea: Use RTS/CTS, but add backoff to deal with RTS collisions and reliability by using acks and a data sending indicator</a:t>
            </a:r>
            <a:endParaRPr/>
          </a:p>
        </p:txBody>
      </p:sp>
      <p:cxnSp>
        <p:nvCxnSpPr>
          <p:cNvPr id="1825" name="Google Shape;1825;p144"/>
          <p:cNvCxnSpPr/>
          <p:nvPr/>
        </p:nvCxnSpPr>
        <p:spPr>
          <a:xfrm flipH="1" rot="10800000">
            <a:off x="3624900" y="4207039"/>
            <a:ext cx="1827000" cy="12900"/>
          </a:xfrm>
          <a:prstGeom prst="straightConnector1">
            <a:avLst/>
          </a:prstGeom>
          <a:noFill/>
          <a:ln cap="flat" cmpd="sng" w="28575">
            <a:solidFill>
              <a:schemeClr val="dk2"/>
            </a:solidFill>
            <a:prstDash val="solid"/>
            <a:round/>
            <a:headEnd len="med" w="med" type="stealth"/>
            <a:tailEnd len="med" w="med" type="none"/>
          </a:ln>
        </p:spPr>
      </p:cxnSp>
      <p:cxnSp>
        <p:nvCxnSpPr>
          <p:cNvPr id="1826" name="Google Shape;1826;p144"/>
          <p:cNvCxnSpPr/>
          <p:nvPr/>
        </p:nvCxnSpPr>
        <p:spPr>
          <a:xfrm flipH="1" rot="10800000">
            <a:off x="3624895" y="4819773"/>
            <a:ext cx="1827000" cy="12900"/>
          </a:xfrm>
          <a:prstGeom prst="straightConnector1">
            <a:avLst/>
          </a:prstGeom>
          <a:noFill/>
          <a:ln cap="flat" cmpd="sng" w="28575">
            <a:solidFill>
              <a:schemeClr val="dk2"/>
            </a:solidFill>
            <a:prstDash val="solid"/>
            <a:round/>
            <a:headEnd len="med" w="med" type="none"/>
            <a:tailEnd len="med" w="med" type="triangle"/>
          </a:ln>
        </p:spPr>
      </p:cxnSp>
      <p:cxnSp>
        <p:nvCxnSpPr>
          <p:cNvPr id="1827" name="Google Shape;1827;p144"/>
          <p:cNvCxnSpPr/>
          <p:nvPr/>
        </p:nvCxnSpPr>
        <p:spPr>
          <a:xfrm flipH="1" rot="10800000">
            <a:off x="3624900" y="5432506"/>
            <a:ext cx="1827000" cy="12900"/>
          </a:xfrm>
          <a:prstGeom prst="straightConnector1">
            <a:avLst/>
          </a:prstGeom>
          <a:noFill/>
          <a:ln cap="flat" cmpd="sng" w="28575">
            <a:solidFill>
              <a:schemeClr val="dk2"/>
            </a:solidFill>
            <a:prstDash val="solid"/>
            <a:round/>
            <a:headEnd len="med" w="med" type="triangle"/>
            <a:tailEnd len="med" w="med" type="none"/>
          </a:ln>
        </p:spPr>
      </p:cxnSp>
      <p:sp>
        <p:nvSpPr>
          <p:cNvPr id="1828" name="Google Shape;1828;p144"/>
          <p:cNvSpPr txBox="1"/>
          <p:nvPr/>
        </p:nvSpPr>
        <p:spPr>
          <a:xfrm>
            <a:off x="3538500" y="3671217"/>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RTS, D: k bits</a:t>
            </a:r>
            <a:endParaRPr sz="1800">
              <a:solidFill>
                <a:schemeClr val="dk2"/>
              </a:solidFill>
              <a:latin typeface="Open Sans"/>
              <a:ea typeface="Open Sans"/>
              <a:cs typeface="Open Sans"/>
              <a:sym typeface="Open Sans"/>
            </a:endParaRPr>
          </a:p>
        </p:txBody>
      </p:sp>
      <p:sp>
        <p:nvSpPr>
          <p:cNvPr id="1829" name="Google Shape;1829;p144"/>
          <p:cNvSpPr txBox="1"/>
          <p:nvPr/>
        </p:nvSpPr>
        <p:spPr>
          <a:xfrm>
            <a:off x="3538500" y="4289083"/>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CTS, D: k bits</a:t>
            </a:r>
            <a:endParaRPr sz="1800">
              <a:solidFill>
                <a:schemeClr val="dk2"/>
              </a:solidFill>
              <a:latin typeface="Open Sans"/>
              <a:ea typeface="Open Sans"/>
              <a:cs typeface="Open Sans"/>
              <a:sym typeface="Open Sans"/>
            </a:endParaRPr>
          </a:p>
        </p:txBody>
      </p:sp>
      <p:sp>
        <p:nvSpPr>
          <p:cNvPr id="1830" name="Google Shape;1830;p144"/>
          <p:cNvSpPr txBox="1"/>
          <p:nvPr/>
        </p:nvSpPr>
        <p:spPr>
          <a:xfrm>
            <a:off x="3547979" y="4932523"/>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D is DS packet</a:t>
            </a:r>
            <a:endParaRPr sz="1800">
              <a:solidFill>
                <a:schemeClr val="dk2"/>
              </a:solidFill>
              <a:latin typeface="Open Sans"/>
              <a:ea typeface="Open Sans"/>
              <a:cs typeface="Open Sans"/>
              <a:sym typeface="Open Sans"/>
            </a:endParaRPr>
          </a:p>
        </p:txBody>
      </p:sp>
      <p:sp>
        <p:nvSpPr>
          <p:cNvPr id="1831" name="Google Shape;1831;p144"/>
          <p:cNvSpPr/>
          <p:nvPr/>
        </p:nvSpPr>
        <p:spPr>
          <a:xfrm>
            <a:off x="3694244" y="1632918"/>
            <a:ext cx="1757400" cy="16539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FF0000"/>
                </a:solidFill>
                <a:latin typeface="Open Sans"/>
                <a:ea typeface="Open Sans"/>
                <a:cs typeface="Open Sans"/>
                <a:sym typeface="Open Sans"/>
              </a:rPr>
              <a:t>R1</a:t>
            </a:r>
            <a:endParaRPr b="1" sz="2100">
              <a:solidFill>
                <a:srgbClr val="FF0000"/>
              </a:solidFill>
              <a:latin typeface="Open Sans"/>
              <a:ea typeface="Open Sans"/>
              <a:cs typeface="Open Sans"/>
              <a:sym typeface="Open Sans"/>
            </a:endParaRPr>
          </a:p>
        </p:txBody>
      </p:sp>
      <p:sp>
        <p:nvSpPr>
          <p:cNvPr id="1832" name="Google Shape;1832;p144"/>
          <p:cNvSpPr/>
          <p:nvPr/>
        </p:nvSpPr>
        <p:spPr>
          <a:xfrm>
            <a:off x="5223583" y="1468677"/>
            <a:ext cx="2498400" cy="2130000"/>
          </a:xfrm>
          <a:prstGeom prst="ellipse">
            <a:avLst/>
          </a:prstGeom>
          <a:no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9900FF"/>
                </a:solidFill>
                <a:latin typeface="Open Sans"/>
                <a:ea typeface="Open Sans"/>
                <a:cs typeface="Open Sans"/>
                <a:sym typeface="Open Sans"/>
              </a:rPr>
              <a:t>C</a:t>
            </a:r>
            <a:endParaRPr b="1" sz="2100">
              <a:solidFill>
                <a:srgbClr val="9900FF"/>
              </a:solidFill>
              <a:latin typeface="Open Sans"/>
              <a:ea typeface="Open Sans"/>
              <a:cs typeface="Open Sans"/>
              <a:sym typeface="Open Sans"/>
            </a:endParaRPr>
          </a:p>
        </p:txBody>
      </p:sp>
      <p:sp>
        <p:nvSpPr>
          <p:cNvPr id="1833" name="Google Shape;1833;p144"/>
          <p:cNvSpPr/>
          <p:nvPr/>
        </p:nvSpPr>
        <p:spPr>
          <a:xfrm>
            <a:off x="4179726" y="1468677"/>
            <a:ext cx="2498400" cy="2130000"/>
          </a:xfrm>
          <a:prstGeom prst="ellipse">
            <a:avLst/>
          </a:prstGeom>
          <a:noFill/>
          <a:ln cap="flat" cmpd="sng" w="762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0000FF"/>
                </a:solidFill>
                <a:latin typeface="Open Sans"/>
                <a:ea typeface="Open Sans"/>
                <a:cs typeface="Open Sans"/>
                <a:sym typeface="Open Sans"/>
              </a:rPr>
              <a:t>D</a:t>
            </a:r>
            <a:endParaRPr b="1" sz="2100">
              <a:solidFill>
                <a:srgbClr val="0000FF"/>
              </a:solidFill>
              <a:latin typeface="Open Sans"/>
              <a:ea typeface="Open Sans"/>
              <a:cs typeface="Open Sans"/>
              <a:sym typeface="Open Sans"/>
            </a:endParaRPr>
          </a:p>
        </p:txBody>
      </p:sp>
      <p:sp>
        <p:nvSpPr>
          <p:cNvPr id="1834" name="Google Shape;1834;p144"/>
          <p:cNvSpPr/>
          <p:nvPr/>
        </p:nvSpPr>
        <p:spPr>
          <a:xfrm>
            <a:off x="6379045" y="1632918"/>
            <a:ext cx="1757400" cy="16539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FF0000"/>
                </a:solidFill>
                <a:latin typeface="Open Sans"/>
                <a:ea typeface="Open Sans"/>
                <a:cs typeface="Open Sans"/>
                <a:sym typeface="Open Sans"/>
              </a:rPr>
              <a:t>R2</a:t>
            </a:r>
            <a:endParaRPr b="1" sz="2100">
              <a:solidFill>
                <a:srgbClr val="FF0000"/>
              </a:solidFill>
              <a:latin typeface="Open Sans"/>
              <a:ea typeface="Open Sans"/>
              <a:cs typeface="Open Sans"/>
              <a:sym typeface="Open Sans"/>
            </a:endParaRPr>
          </a:p>
        </p:txBody>
      </p:sp>
      <p:cxnSp>
        <p:nvCxnSpPr>
          <p:cNvPr id="1835" name="Google Shape;1835;p144"/>
          <p:cNvCxnSpPr/>
          <p:nvPr/>
        </p:nvCxnSpPr>
        <p:spPr>
          <a:xfrm flipH="1" rot="10800000">
            <a:off x="3624900" y="5940506"/>
            <a:ext cx="1827000" cy="12900"/>
          </a:xfrm>
          <a:prstGeom prst="straightConnector1">
            <a:avLst/>
          </a:prstGeom>
          <a:noFill/>
          <a:ln cap="flat" cmpd="sng" w="28575">
            <a:solidFill>
              <a:schemeClr val="dk2"/>
            </a:solidFill>
            <a:prstDash val="solid"/>
            <a:round/>
            <a:headEnd len="med" w="med" type="triangle"/>
            <a:tailEnd len="med" w="med" type="none"/>
          </a:ln>
        </p:spPr>
      </p:cxnSp>
      <p:sp>
        <p:nvSpPr>
          <p:cNvPr id="1836" name="Google Shape;1836;p144"/>
          <p:cNvSpPr txBox="1"/>
          <p:nvPr/>
        </p:nvSpPr>
        <p:spPr>
          <a:xfrm>
            <a:off x="3547979" y="5440523"/>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D sends k bits</a:t>
            </a:r>
            <a:endParaRPr sz="1800">
              <a:solidFill>
                <a:schemeClr val="dk2"/>
              </a:solidFill>
              <a:latin typeface="Open Sans"/>
              <a:ea typeface="Open Sans"/>
              <a:cs typeface="Open Sans"/>
              <a:sym typeface="Open Sans"/>
            </a:endParaRPr>
          </a:p>
        </p:txBody>
      </p:sp>
      <p:cxnSp>
        <p:nvCxnSpPr>
          <p:cNvPr id="1837" name="Google Shape;1837;p144"/>
          <p:cNvCxnSpPr/>
          <p:nvPr/>
        </p:nvCxnSpPr>
        <p:spPr>
          <a:xfrm flipH="1" rot="10800000">
            <a:off x="3624900" y="6448506"/>
            <a:ext cx="1827000" cy="12900"/>
          </a:xfrm>
          <a:prstGeom prst="straightConnector1">
            <a:avLst/>
          </a:prstGeom>
          <a:noFill/>
          <a:ln cap="flat" cmpd="sng" w="28575">
            <a:solidFill>
              <a:schemeClr val="dk2"/>
            </a:solidFill>
            <a:prstDash val="solid"/>
            <a:round/>
            <a:headEnd len="med" w="med" type="none"/>
            <a:tailEnd len="med" w="med" type="triangle"/>
          </a:ln>
        </p:spPr>
      </p:cxnSp>
      <p:sp>
        <p:nvSpPr>
          <p:cNvPr id="1838" name="Google Shape;1838;p144"/>
          <p:cNvSpPr txBox="1"/>
          <p:nvPr/>
        </p:nvSpPr>
        <p:spPr>
          <a:xfrm>
            <a:off x="3547979" y="5948523"/>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R1 sends ACK</a:t>
            </a:r>
            <a:endParaRPr sz="1800">
              <a:solidFill>
                <a:schemeClr val="dk2"/>
              </a:solidFill>
              <a:latin typeface="Open Sans"/>
              <a:ea typeface="Open Sans"/>
              <a:cs typeface="Open Sans"/>
              <a:sym typeface="Open Sans"/>
            </a:endParaRPr>
          </a:p>
        </p:txBody>
      </p:sp>
      <p:cxnSp>
        <p:nvCxnSpPr>
          <p:cNvPr id="1839" name="Google Shape;1839;p144"/>
          <p:cNvCxnSpPr/>
          <p:nvPr/>
        </p:nvCxnSpPr>
        <p:spPr>
          <a:xfrm flipH="1" rot="10800000">
            <a:off x="5602395" y="5406873"/>
            <a:ext cx="1827000" cy="12900"/>
          </a:xfrm>
          <a:prstGeom prst="straightConnector1">
            <a:avLst/>
          </a:prstGeom>
          <a:noFill/>
          <a:ln cap="flat" cmpd="sng" w="28575">
            <a:solidFill>
              <a:schemeClr val="dk2"/>
            </a:solidFill>
            <a:prstDash val="solid"/>
            <a:round/>
            <a:headEnd len="med" w="med" type="none"/>
            <a:tailEnd len="med" w="med" type="triangle"/>
          </a:ln>
        </p:spPr>
      </p:cxnSp>
      <p:sp>
        <p:nvSpPr>
          <p:cNvPr id="1840" name="Google Shape;1840;p144"/>
          <p:cNvSpPr txBox="1"/>
          <p:nvPr/>
        </p:nvSpPr>
        <p:spPr>
          <a:xfrm>
            <a:off x="5525474" y="4906889"/>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D is DS packet</a:t>
            </a:r>
            <a:endParaRPr sz="1800">
              <a:solidFill>
                <a:schemeClr val="dk2"/>
              </a:solidFill>
              <a:latin typeface="Open Sans"/>
              <a:ea typeface="Open Sans"/>
              <a:cs typeface="Open Sans"/>
              <a:sym typeface="Open Sans"/>
            </a:endParaRPr>
          </a:p>
        </p:txBody>
      </p:sp>
      <p:cxnSp>
        <p:nvCxnSpPr>
          <p:cNvPr id="1841" name="Google Shape;1841;p144"/>
          <p:cNvCxnSpPr/>
          <p:nvPr/>
        </p:nvCxnSpPr>
        <p:spPr>
          <a:xfrm flipH="1" rot="10800000">
            <a:off x="5602395" y="4187673"/>
            <a:ext cx="1827000" cy="12900"/>
          </a:xfrm>
          <a:prstGeom prst="straightConnector1">
            <a:avLst/>
          </a:prstGeom>
          <a:noFill/>
          <a:ln cap="flat" cmpd="sng" w="28575">
            <a:solidFill>
              <a:schemeClr val="dk2"/>
            </a:solidFill>
            <a:prstDash val="solid"/>
            <a:round/>
            <a:headEnd len="med" w="med" type="none"/>
            <a:tailEnd len="med" w="med" type="triangle"/>
          </a:ln>
        </p:spPr>
      </p:cxnSp>
      <p:sp>
        <p:nvSpPr>
          <p:cNvPr id="1842" name="Google Shape;1842;p144"/>
          <p:cNvSpPr txBox="1"/>
          <p:nvPr/>
        </p:nvSpPr>
        <p:spPr>
          <a:xfrm>
            <a:off x="5525474" y="3687689"/>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RTS, D: k bits</a:t>
            </a:r>
            <a:endParaRPr sz="1800">
              <a:solidFill>
                <a:schemeClr val="dk2"/>
              </a:solidFill>
              <a:latin typeface="Open Sans"/>
              <a:ea typeface="Open Sans"/>
              <a:cs typeface="Open Sans"/>
              <a:sym typeface="Open Sans"/>
            </a:endParaRPr>
          </a:p>
        </p:txBody>
      </p:sp>
      <p:cxnSp>
        <p:nvCxnSpPr>
          <p:cNvPr id="1843" name="Google Shape;1843;p144"/>
          <p:cNvCxnSpPr/>
          <p:nvPr/>
        </p:nvCxnSpPr>
        <p:spPr>
          <a:xfrm flipH="1" rot="10800000">
            <a:off x="5603120" y="5914873"/>
            <a:ext cx="1827000" cy="12900"/>
          </a:xfrm>
          <a:prstGeom prst="straightConnector1">
            <a:avLst/>
          </a:prstGeom>
          <a:noFill/>
          <a:ln cap="flat" cmpd="sng" w="28575">
            <a:solidFill>
              <a:schemeClr val="dk2"/>
            </a:solidFill>
            <a:prstDash val="solid"/>
            <a:round/>
            <a:headEnd len="med" w="med" type="none"/>
            <a:tailEnd len="med" w="med" type="triangle"/>
          </a:ln>
        </p:spPr>
      </p:cxnSp>
      <p:sp>
        <p:nvSpPr>
          <p:cNvPr id="1844" name="Google Shape;1844;p144"/>
          <p:cNvSpPr txBox="1"/>
          <p:nvPr/>
        </p:nvSpPr>
        <p:spPr>
          <a:xfrm>
            <a:off x="5526199" y="5414889"/>
            <a:ext cx="19998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D sends k bits</a:t>
            </a:r>
            <a:endParaRPr sz="1800">
              <a:solidFill>
                <a:schemeClr val="dk2"/>
              </a:solidFill>
              <a:latin typeface="Open Sans"/>
              <a:ea typeface="Open Sans"/>
              <a:cs typeface="Open Sans"/>
              <a:sym typeface="Open Sans"/>
            </a:endParaRPr>
          </a:p>
        </p:txBody>
      </p:sp>
      <p:sp>
        <p:nvSpPr>
          <p:cNvPr id="1845" name="Google Shape;1845;p144"/>
          <p:cNvSpPr/>
          <p:nvPr/>
        </p:nvSpPr>
        <p:spPr>
          <a:xfrm>
            <a:off x="7600300" y="4022233"/>
            <a:ext cx="1230768" cy="1423116"/>
          </a:xfrm>
          <a:prstGeom prst="cloud">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C knows to wait!</a:t>
            </a:r>
            <a:endParaRPr>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145"/>
          <p:cNvSpPr txBox="1"/>
          <p:nvPr>
            <p:ph type="title"/>
          </p:nvPr>
        </p:nvSpPr>
        <p:spPr>
          <a:xfrm>
            <a:off x="311700" y="1448533"/>
            <a:ext cx="8571300" cy="1674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WiFi</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146"/>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WiFi (802.11) work?</a:t>
            </a:r>
            <a:endParaRPr/>
          </a:p>
        </p:txBody>
      </p:sp>
      <p:sp>
        <p:nvSpPr>
          <p:cNvPr id="1856" name="Google Shape;1856;p146"/>
          <p:cNvSpPr txBox="1"/>
          <p:nvPr>
            <p:ph idx="1" type="body"/>
          </p:nvPr>
        </p:nvSpPr>
        <p:spPr>
          <a:xfrm>
            <a:off x="311700" y="1688433"/>
            <a:ext cx="5176800" cy="474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Designed for a limited area (i.e. home) </a:t>
            </a:r>
            <a:endParaRPr/>
          </a:p>
          <a:p>
            <a:pPr indent="-342900" lvl="0" marL="457200" rtl="0" algn="l">
              <a:spcBef>
                <a:spcPts val="0"/>
              </a:spcBef>
              <a:spcAft>
                <a:spcPts val="0"/>
              </a:spcAft>
              <a:buSzPts val="1800"/>
              <a:buChar char="-"/>
            </a:pPr>
            <a:r>
              <a:rPr lang="en"/>
              <a:t>Access points (APs) set to a channel</a:t>
            </a:r>
            <a:endParaRPr/>
          </a:p>
          <a:p>
            <a:pPr indent="-342900" lvl="0" marL="457200" rtl="0" algn="l">
              <a:spcBef>
                <a:spcPts val="0"/>
              </a:spcBef>
              <a:spcAft>
                <a:spcPts val="0"/>
              </a:spcAft>
              <a:buSzPts val="1800"/>
              <a:buChar char="-"/>
            </a:pPr>
            <a:r>
              <a:rPr lang="en"/>
              <a:t>APs broadcast beacon messages with SSID (Service Set Identifier) and MAC Address periodically</a:t>
            </a:r>
            <a:endParaRPr/>
          </a:p>
          <a:p>
            <a:pPr indent="-342900" lvl="0" marL="457200" rtl="0" algn="l">
              <a:spcBef>
                <a:spcPts val="0"/>
              </a:spcBef>
              <a:spcAft>
                <a:spcPts val="0"/>
              </a:spcAft>
              <a:buSzPts val="1800"/>
              <a:buChar char="-"/>
            </a:pPr>
            <a:r>
              <a:rPr lang="en"/>
              <a:t>Hosts scan all channels to discover APs</a:t>
            </a:r>
            <a:endParaRPr/>
          </a:p>
          <a:p>
            <a:pPr indent="-342900" lvl="0" marL="457200" rtl="0" algn="l">
              <a:spcBef>
                <a:spcPts val="0"/>
              </a:spcBef>
              <a:spcAft>
                <a:spcPts val="0"/>
              </a:spcAft>
              <a:buSzPts val="1800"/>
              <a:buChar char="-"/>
            </a:pPr>
            <a:r>
              <a:rPr lang="en"/>
              <a:t>Hosts associate with AP</a:t>
            </a:r>
            <a:endParaRPr/>
          </a:p>
        </p:txBody>
      </p:sp>
      <p:sp>
        <p:nvSpPr>
          <p:cNvPr id="1857" name="Google Shape;1857;p146"/>
          <p:cNvSpPr/>
          <p:nvPr/>
        </p:nvSpPr>
        <p:spPr>
          <a:xfrm>
            <a:off x="7282075" y="2322267"/>
            <a:ext cx="919800" cy="943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Router</a:t>
            </a:r>
            <a:endParaRPr>
              <a:latin typeface="Open Sans"/>
              <a:ea typeface="Open Sans"/>
              <a:cs typeface="Open Sans"/>
              <a:sym typeface="Open Sans"/>
            </a:endParaRPr>
          </a:p>
        </p:txBody>
      </p:sp>
      <p:sp>
        <p:nvSpPr>
          <p:cNvPr id="1858" name="Google Shape;1858;p146"/>
          <p:cNvSpPr/>
          <p:nvPr/>
        </p:nvSpPr>
        <p:spPr>
          <a:xfrm>
            <a:off x="5649675" y="2322267"/>
            <a:ext cx="685800" cy="943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AP1</a:t>
            </a:r>
            <a:endParaRPr>
              <a:latin typeface="Open Sans"/>
              <a:ea typeface="Open Sans"/>
              <a:cs typeface="Open Sans"/>
              <a:sym typeface="Open Sans"/>
            </a:endParaRPr>
          </a:p>
        </p:txBody>
      </p:sp>
      <p:sp>
        <p:nvSpPr>
          <p:cNvPr id="1859" name="Google Shape;1859;p146"/>
          <p:cNvSpPr/>
          <p:nvPr/>
        </p:nvSpPr>
        <p:spPr>
          <a:xfrm>
            <a:off x="5649675" y="4256867"/>
            <a:ext cx="685800" cy="9432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AP1</a:t>
            </a:r>
            <a:endParaRPr>
              <a:latin typeface="Open Sans"/>
              <a:ea typeface="Open Sans"/>
              <a:cs typeface="Open Sans"/>
              <a:sym typeface="Open Sans"/>
            </a:endParaRPr>
          </a:p>
        </p:txBody>
      </p:sp>
      <p:pic>
        <p:nvPicPr>
          <p:cNvPr id="1860" name="Google Shape;1860;p146"/>
          <p:cNvPicPr preferRelativeResize="0"/>
          <p:nvPr/>
        </p:nvPicPr>
        <p:blipFill>
          <a:blip r:embed="rId3">
            <a:alphaModFix/>
          </a:blip>
          <a:stretch>
            <a:fillRect/>
          </a:stretch>
        </p:blipFill>
        <p:spPr>
          <a:xfrm>
            <a:off x="7095963" y="3867101"/>
            <a:ext cx="1292027" cy="1292027"/>
          </a:xfrm>
          <a:prstGeom prst="rect">
            <a:avLst/>
          </a:prstGeom>
          <a:noFill/>
          <a:ln>
            <a:noFill/>
          </a:ln>
        </p:spPr>
      </p:pic>
      <p:cxnSp>
        <p:nvCxnSpPr>
          <p:cNvPr id="1861" name="Google Shape;1861;p146"/>
          <p:cNvCxnSpPr>
            <a:endCxn id="1859" idx="3"/>
          </p:cNvCxnSpPr>
          <p:nvPr/>
        </p:nvCxnSpPr>
        <p:spPr>
          <a:xfrm rot="10800000">
            <a:off x="6335475" y="4728467"/>
            <a:ext cx="997200" cy="14400"/>
          </a:xfrm>
          <a:prstGeom prst="straightConnector1">
            <a:avLst/>
          </a:prstGeom>
          <a:noFill/>
          <a:ln cap="flat" cmpd="sng" w="9525">
            <a:solidFill>
              <a:schemeClr val="dk2"/>
            </a:solidFill>
            <a:prstDash val="solid"/>
            <a:round/>
            <a:headEnd len="med" w="med" type="none"/>
            <a:tailEnd len="med" w="med" type="none"/>
          </a:ln>
        </p:spPr>
      </p:cxnSp>
      <p:cxnSp>
        <p:nvCxnSpPr>
          <p:cNvPr id="1862" name="Google Shape;1862;p146"/>
          <p:cNvCxnSpPr>
            <a:stCxn id="1857" idx="1"/>
            <a:endCxn id="1858" idx="3"/>
          </p:cNvCxnSpPr>
          <p:nvPr/>
        </p:nvCxnSpPr>
        <p:spPr>
          <a:xfrm rot="10800000">
            <a:off x="6335575" y="2793867"/>
            <a:ext cx="946500" cy="0"/>
          </a:xfrm>
          <a:prstGeom prst="straightConnector1">
            <a:avLst/>
          </a:prstGeom>
          <a:noFill/>
          <a:ln cap="flat" cmpd="sng" w="9525">
            <a:solidFill>
              <a:schemeClr val="dk2"/>
            </a:solidFill>
            <a:prstDash val="solid"/>
            <a:round/>
            <a:headEnd len="med" w="med" type="none"/>
            <a:tailEnd len="med" w="med" type="none"/>
          </a:ln>
        </p:spPr>
      </p:cxnSp>
      <p:cxnSp>
        <p:nvCxnSpPr>
          <p:cNvPr id="1863" name="Google Shape;1863;p146"/>
          <p:cNvCxnSpPr>
            <a:stCxn id="1857" idx="2"/>
            <a:endCxn id="1859" idx="0"/>
          </p:cNvCxnSpPr>
          <p:nvPr/>
        </p:nvCxnSpPr>
        <p:spPr>
          <a:xfrm flipH="1">
            <a:off x="5992675" y="3265467"/>
            <a:ext cx="1749300" cy="991500"/>
          </a:xfrm>
          <a:prstGeom prst="straightConnector1">
            <a:avLst/>
          </a:prstGeom>
          <a:noFill/>
          <a:ln cap="flat" cmpd="sng" w="9525">
            <a:solidFill>
              <a:schemeClr val="dk2"/>
            </a:solidFill>
            <a:prstDash val="solid"/>
            <a:round/>
            <a:headEnd len="med" w="med" type="none"/>
            <a:tailEnd len="med" w="med" type="none"/>
          </a:ln>
        </p:spPr>
      </p:cxnSp>
      <p:sp>
        <p:nvSpPr>
          <p:cNvPr id="1864" name="Google Shape;1864;p146"/>
          <p:cNvSpPr/>
          <p:nvPr/>
        </p:nvSpPr>
        <p:spPr>
          <a:xfrm>
            <a:off x="5935950" y="533967"/>
            <a:ext cx="2091312" cy="106196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Internet</a:t>
            </a:r>
            <a:endParaRPr>
              <a:latin typeface="Open Sans"/>
              <a:ea typeface="Open Sans"/>
              <a:cs typeface="Open Sans"/>
              <a:sym typeface="Open Sans"/>
            </a:endParaRPr>
          </a:p>
        </p:txBody>
      </p:sp>
      <p:cxnSp>
        <p:nvCxnSpPr>
          <p:cNvPr id="1865" name="Google Shape;1865;p146"/>
          <p:cNvCxnSpPr>
            <a:stCxn id="1857" idx="0"/>
            <a:endCxn id="1864" idx="1"/>
          </p:cNvCxnSpPr>
          <p:nvPr/>
        </p:nvCxnSpPr>
        <p:spPr>
          <a:xfrm rot="10800000">
            <a:off x="6981475" y="1594767"/>
            <a:ext cx="760500" cy="727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47"/>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WiFi (802.11) work?</a:t>
            </a:r>
            <a:endParaRPr/>
          </a:p>
        </p:txBody>
      </p:sp>
      <p:sp>
        <p:nvSpPr>
          <p:cNvPr id="1871" name="Google Shape;1871;p147"/>
          <p:cNvSpPr txBox="1"/>
          <p:nvPr>
            <p:ph idx="1" type="body"/>
          </p:nvPr>
        </p:nvSpPr>
        <p:spPr>
          <a:xfrm>
            <a:off x="311700" y="2251244"/>
            <a:ext cx="8520600" cy="587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Essentially uses CSMA (this is over simplified but details are out of scope)</a:t>
            </a:r>
            <a:endParaRPr/>
          </a:p>
          <a:p>
            <a:pPr indent="-342900" lvl="0" marL="457200" rtl="0" algn="l">
              <a:spcBef>
                <a:spcPts val="0"/>
              </a:spcBef>
              <a:spcAft>
                <a:spcPts val="0"/>
              </a:spcAft>
              <a:buSzPts val="1800"/>
              <a:buChar char="-"/>
            </a:pPr>
            <a:r>
              <a:rPr lang="en"/>
              <a:t>RTS/CTS is an optional feature (mainly used for large data transfers)</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Why would WiFi not use a full MACAW protocol all the time?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48"/>
          <p:cNvSpPr txBox="1"/>
          <p:nvPr>
            <p:ph type="title"/>
          </p:nvPr>
        </p:nvSpPr>
        <p:spPr>
          <a:xfrm>
            <a:off x="311700" y="1448533"/>
            <a:ext cx="8571300" cy="1674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Cellular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149"/>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cellular work?</a:t>
            </a:r>
            <a:endParaRPr/>
          </a:p>
        </p:txBody>
      </p:sp>
      <p:sp>
        <p:nvSpPr>
          <p:cNvPr id="1882" name="Google Shape;1882;p149"/>
          <p:cNvSpPr txBox="1"/>
          <p:nvPr>
            <p:ph idx="1" type="body"/>
          </p:nvPr>
        </p:nvSpPr>
        <p:spPr>
          <a:xfrm>
            <a:off x="311700" y="1688433"/>
            <a:ext cx="5155200" cy="4403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Key goal: Mobility </a:t>
            </a:r>
            <a:endParaRPr/>
          </a:p>
          <a:p>
            <a:pPr indent="-342900" lvl="0" marL="457200" rtl="0" algn="l">
              <a:spcBef>
                <a:spcPts val="0"/>
              </a:spcBef>
              <a:spcAft>
                <a:spcPts val="0"/>
              </a:spcAft>
              <a:buSzPts val="1800"/>
              <a:buChar char="-"/>
            </a:pPr>
            <a:r>
              <a:rPr lang="en"/>
              <a:t>Authentication and accountability are also first order goals</a:t>
            </a:r>
            <a:endParaRPr/>
          </a:p>
          <a:p>
            <a:pPr indent="-342900" lvl="0" marL="457200" rtl="0" algn="l">
              <a:spcBef>
                <a:spcPts val="0"/>
              </a:spcBef>
              <a:spcAft>
                <a:spcPts val="0"/>
              </a:spcAft>
              <a:buSzPts val="1800"/>
              <a:buChar char="-"/>
            </a:pPr>
            <a:r>
              <a:rPr lang="en"/>
              <a:t>Two Major Components:</a:t>
            </a:r>
            <a:endParaRPr/>
          </a:p>
          <a:p>
            <a:pPr indent="-342900" lvl="0" marL="914400" rtl="0" algn="l">
              <a:spcBef>
                <a:spcPts val="0"/>
              </a:spcBef>
              <a:spcAft>
                <a:spcPts val="0"/>
              </a:spcAft>
              <a:buSzPts val="1800"/>
              <a:buChar char="-"/>
            </a:pPr>
            <a:r>
              <a:rPr lang="en"/>
              <a:t>Cellular RAN: between devices and cell towers</a:t>
            </a:r>
            <a:endParaRPr/>
          </a:p>
          <a:p>
            <a:pPr indent="-342900" lvl="0" marL="914400" rtl="0" algn="l">
              <a:spcBef>
                <a:spcPts val="0"/>
              </a:spcBef>
              <a:spcAft>
                <a:spcPts val="0"/>
              </a:spcAft>
              <a:buSzPts val="1800"/>
              <a:buChar char="-"/>
            </a:pPr>
            <a:r>
              <a:rPr lang="en"/>
              <a:t>Cellular Core: between gateways and internet  </a:t>
            </a:r>
            <a:endParaRPr/>
          </a:p>
        </p:txBody>
      </p:sp>
      <p:pic>
        <p:nvPicPr>
          <p:cNvPr id="1883" name="Google Shape;1883;p149"/>
          <p:cNvPicPr preferRelativeResize="0"/>
          <p:nvPr/>
        </p:nvPicPr>
        <p:blipFill>
          <a:blip r:embed="rId3">
            <a:alphaModFix/>
          </a:blip>
          <a:stretch>
            <a:fillRect/>
          </a:stretch>
        </p:blipFill>
        <p:spPr>
          <a:xfrm>
            <a:off x="5763650" y="1812101"/>
            <a:ext cx="3068650" cy="279861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150"/>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cellular work?</a:t>
            </a:r>
            <a:endParaRPr/>
          </a:p>
        </p:txBody>
      </p:sp>
      <p:pic>
        <p:nvPicPr>
          <p:cNvPr id="1889" name="Google Shape;1889;p150"/>
          <p:cNvPicPr preferRelativeResize="0"/>
          <p:nvPr/>
        </p:nvPicPr>
        <p:blipFill>
          <a:blip r:embed="rId3">
            <a:alphaModFix/>
          </a:blip>
          <a:stretch>
            <a:fillRect/>
          </a:stretch>
        </p:blipFill>
        <p:spPr>
          <a:xfrm>
            <a:off x="1065850" y="1612139"/>
            <a:ext cx="7012301" cy="3548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151"/>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Discovery</a:t>
            </a:r>
            <a:endParaRPr/>
          </a:p>
        </p:txBody>
      </p:sp>
      <p:sp>
        <p:nvSpPr>
          <p:cNvPr id="1895" name="Google Shape;1895;p151"/>
          <p:cNvSpPr txBox="1"/>
          <p:nvPr>
            <p:ph idx="1" type="body"/>
          </p:nvPr>
        </p:nvSpPr>
        <p:spPr>
          <a:xfrm>
            <a:off x="311700" y="2251244"/>
            <a:ext cx="8520600" cy="587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Towers transmit periodic “beacons” which ID the operator </a:t>
            </a:r>
            <a:endParaRPr/>
          </a:p>
          <a:p>
            <a:pPr indent="-342900" lvl="0" marL="457200" rtl="0" algn="l">
              <a:spcBef>
                <a:spcPts val="0"/>
              </a:spcBef>
              <a:spcAft>
                <a:spcPts val="0"/>
              </a:spcAft>
              <a:buSzPts val="1800"/>
              <a:buChar char="-"/>
            </a:pPr>
            <a:r>
              <a:rPr lang="en"/>
              <a:t>Device picks the best tower based on signal strength</a:t>
            </a:r>
            <a:endParaRPr/>
          </a:p>
        </p:txBody>
      </p:sp>
      <p:pic>
        <p:nvPicPr>
          <p:cNvPr id="1896" name="Google Shape;1896;p151"/>
          <p:cNvPicPr preferRelativeResize="0"/>
          <p:nvPr/>
        </p:nvPicPr>
        <p:blipFill>
          <a:blip r:embed="rId3">
            <a:alphaModFix/>
          </a:blip>
          <a:stretch>
            <a:fillRect/>
          </a:stretch>
        </p:blipFill>
        <p:spPr>
          <a:xfrm>
            <a:off x="3143500" y="2751667"/>
            <a:ext cx="2857001" cy="27908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152"/>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Attachment</a:t>
            </a:r>
            <a:endParaRPr/>
          </a:p>
        </p:txBody>
      </p:sp>
      <p:sp>
        <p:nvSpPr>
          <p:cNvPr id="1902" name="Google Shape;1902;p152"/>
          <p:cNvSpPr txBox="1"/>
          <p:nvPr>
            <p:ph idx="1" type="body"/>
          </p:nvPr>
        </p:nvSpPr>
        <p:spPr>
          <a:xfrm>
            <a:off x="311700" y="2251244"/>
            <a:ext cx="8520600" cy="587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Device sends “attach request” to tower with best signal strength owned by operator. </a:t>
            </a:r>
            <a:endParaRPr/>
          </a:p>
          <a:p>
            <a:pPr indent="-342900" lvl="0" marL="457200" rtl="0" algn="l">
              <a:spcBef>
                <a:spcPts val="0"/>
              </a:spcBef>
              <a:spcAft>
                <a:spcPts val="0"/>
              </a:spcAft>
              <a:buSzPts val="1800"/>
              <a:buChar char="-"/>
            </a:pPr>
            <a:r>
              <a:rPr lang="en"/>
              <a:t>Request is processed/authenticated by the mobility manager</a:t>
            </a:r>
            <a:endParaRPr/>
          </a:p>
        </p:txBody>
      </p:sp>
      <p:pic>
        <p:nvPicPr>
          <p:cNvPr id="1903" name="Google Shape;1903;p152"/>
          <p:cNvPicPr preferRelativeResize="0"/>
          <p:nvPr/>
        </p:nvPicPr>
        <p:blipFill>
          <a:blip r:embed="rId3">
            <a:alphaModFix/>
          </a:blip>
          <a:stretch>
            <a:fillRect/>
          </a:stretch>
        </p:blipFill>
        <p:spPr>
          <a:xfrm>
            <a:off x="3023875" y="3208267"/>
            <a:ext cx="3622724" cy="2509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2"/>
          <p:cNvSpPr txBox="1"/>
          <p:nvPr>
            <p:ph type="title"/>
          </p:nvPr>
        </p:nvSpPr>
        <p:spPr>
          <a:xfrm>
            <a:off x="457200" y="274638"/>
            <a:ext cx="8229600" cy="11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 1: Fat tree (scale-up)</a:t>
            </a:r>
            <a:endParaRPr/>
          </a:p>
        </p:txBody>
      </p:sp>
      <p:sp>
        <p:nvSpPr>
          <p:cNvPr id="376" name="Google Shape;376;p72"/>
          <p:cNvSpPr txBox="1"/>
          <p:nvPr>
            <p:ph idx="1" type="body"/>
          </p:nvPr>
        </p:nvSpPr>
        <p:spPr>
          <a:xfrm>
            <a:off x="457200" y="1600200"/>
            <a:ext cx="8229600" cy="4526100"/>
          </a:xfrm>
          <a:prstGeom prst="rect">
            <a:avLst/>
          </a:prstGeom>
        </p:spPr>
        <p:txBody>
          <a:bodyPr anchorCtr="0" anchor="t" bIns="91425" lIns="91425" spcFirstLastPara="1" rIns="91425" wrap="square" tIns="91425">
            <a:noAutofit/>
          </a:bodyPr>
          <a:lstStyle/>
          <a:p>
            <a:pPr indent="-381000" lvl="0" marL="457200" rtl="0" algn="l">
              <a:spcBef>
                <a:spcPts val="480"/>
              </a:spcBef>
              <a:spcAft>
                <a:spcPts val="0"/>
              </a:spcAft>
              <a:buSzPts val="2400"/>
              <a:buChar char="●"/>
            </a:pPr>
            <a:r>
              <a:rPr lang="en"/>
              <a:t>Borrowed straight from the High Performance Computing (i.e., supercomputers) community</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
              <a:t>Use of big, non-commodity switches </a:t>
            </a:r>
            <a:endParaRPr/>
          </a:p>
          <a:p>
            <a:pPr indent="0" lvl="0" marL="457200" rtl="0" algn="l">
              <a:spcBef>
                <a:spcPts val="480"/>
              </a:spcBef>
              <a:spcAft>
                <a:spcPts val="0"/>
              </a:spcAft>
              <a:buNone/>
            </a:pPr>
            <a:r>
              <a:t/>
            </a:r>
            <a:endParaRPr/>
          </a:p>
          <a:p>
            <a:pPr indent="-381000" lvl="0" marL="457200" rtl="0" algn="l">
              <a:spcBef>
                <a:spcPts val="480"/>
              </a:spcBef>
              <a:spcAft>
                <a:spcPts val="0"/>
              </a:spcAft>
              <a:buSzPts val="2400"/>
              <a:buChar char="●"/>
            </a:pPr>
            <a:r>
              <a:rPr lang="en"/>
              <a:t>Problem? Scales badly in terms of cost </a:t>
            </a:r>
            <a:endParaRPr/>
          </a:p>
          <a:p>
            <a:pPr indent="-355600" lvl="1" marL="914400" rtl="0" algn="l">
              <a:spcBef>
                <a:spcPts val="0"/>
              </a:spcBef>
              <a:spcAft>
                <a:spcPts val="0"/>
              </a:spcAft>
              <a:buSzPts val="2000"/>
              <a:buChar char="○"/>
            </a:pPr>
            <a:r>
              <a:rPr lang="en"/>
              <a:t>..only a few switch vendors can make big switches</a:t>
            </a:r>
            <a:br>
              <a:rPr lang="en"/>
            </a:br>
            <a:endParaRPr/>
          </a:p>
          <a:p>
            <a:pPr indent="-381000" lvl="0" marL="457200" rtl="0" algn="l">
              <a:spcBef>
                <a:spcPts val="0"/>
              </a:spcBef>
              <a:spcAft>
                <a:spcPts val="0"/>
              </a:spcAft>
              <a:buSzPts val="2400"/>
              <a:buChar char="●"/>
            </a:pPr>
            <a:r>
              <a:rPr lang="en"/>
              <a:t>Scales badly in terms of fault-tolerance </a:t>
            </a:r>
            <a:endParaRPr/>
          </a:p>
          <a:p>
            <a:pPr indent="0" lvl="0" marL="0" rtl="0" algn="l">
              <a:spcBef>
                <a:spcPts val="480"/>
              </a:spcBef>
              <a:spcAft>
                <a:spcPts val="0"/>
              </a:spcAft>
              <a:buNone/>
            </a:pPr>
            <a:r>
              <a:t/>
            </a:r>
            <a:endParaRPr/>
          </a:p>
        </p:txBody>
      </p:sp>
      <p:pic>
        <p:nvPicPr>
          <p:cNvPr id="377" name="Google Shape;377;p72"/>
          <p:cNvPicPr preferRelativeResize="0"/>
          <p:nvPr/>
        </p:nvPicPr>
        <p:blipFill>
          <a:blip r:embed="rId3">
            <a:alphaModFix/>
          </a:blip>
          <a:stretch>
            <a:fillRect/>
          </a:stretch>
        </p:blipFill>
        <p:spPr>
          <a:xfrm>
            <a:off x="6599925" y="2595313"/>
            <a:ext cx="2466963" cy="1480163"/>
          </a:xfrm>
          <a:prstGeom prst="rect">
            <a:avLst/>
          </a:prstGeom>
          <a:noFill/>
          <a:ln>
            <a:noFill/>
          </a:ln>
        </p:spPr>
      </p:pic>
      <p:pic>
        <p:nvPicPr>
          <p:cNvPr id="378" name="Google Shape;378;p72"/>
          <p:cNvPicPr preferRelativeResize="0"/>
          <p:nvPr/>
        </p:nvPicPr>
        <p:blipFill>
          <a:blip r:embed="rId4">
            <a:alphaModFix/>
          </a:blip>
          <a:stretch>
            <a:fillRect/>
          </a:stretch>
        </p:blipFill>
        <p:spPr>
          <a:xfrm>
            <a:off x="5591775" y="5232772"/>
            <a:ext cx="1337475" cy="1256350"/>
          </a:xfrm>
          <a:prstGeom prst="rect">
            <a:avLst/>
          </a:prstGeom>
          <a:noFill/>
          <a:ln>
            <a:noFill/>
          </a:ln>
        </p:spPr>
      </p:pic>
      <p:pic>
        <p:nvPicPr>
          <p:cNvPr id="379" name="Google Shape;379;p72"/>
          <p:cNvPicPr preferRelativeResize="0"/>
          <p:nvPr/>
        </p:nvPicPr>
        <p:blipFill rotWithShape="1">
          <a:blip r:embed="rId5">
            <a:alphaModFix/>
          </a:blip>
          <a:srcRect b="16135" l="15295" r="16663" t="15897"/>
          <a:stretch/>
        </p:blipFill>
        <p:spPr>
          <a:xfrm>
            <a:off x="2846400" y="5365650"/>
            <a:ext cx="1524006" cy="1143000"/>
          </a:xfrm>
          <a:prstGeom prst="rect">
            <a:avLst/>
          </a:prstGeom>
          <a:noFill/>
          <a:ln>
            <a:noFill/>
          </a:ln>
        </p:spPr>
      </p:pic>
      <p:sp>
        <p:nvSpPr>
          <p:cNvPr id="380" name="Google Shape;380;p72"/>
          <p:cNvSpPr txBox="1"/>
          <p:nvPr/>
        </p:nvSpPr>
        <p:spPr>
          <a:xfrm>
            <a:off x="2470001" y="6410400"/>
            <a:ext cx="2335200" cy="5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small switch</a:t>
            </a:r>
            <a:endParaRPr sz="1200">
              <a:latin typeface="Open Sans"/>
              <a:ea typeface="Open Sans"/>
              <a:cs typeface="Open Sans"/>
              <a:sym typeface="Open Sans"/>
            </a:endParaRPr>
          </a:p>
        </p:txBody>
      </p:sp>
      <p:sp>
        <p:nvSpPr>
          <p:cNvPr id="381" name="Google Shape;381;p72"/>
          <p:cNvSpPr txBox="1"/>
          <p:nvPr/>
        </p:nvSpPr>
        <p:spPr>
          <a:xfrm>
            <a:off x="5056201" y="6440200"/>
            <a:ext cx="2335200" cy="5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big switch</a:t>
            </a:r>
            <a:endParaRPr sz="1200">
              <a:latin typeface="Open Sans"/>
              <a:ea typeface="Open Sans"/>
              <a:cs typeface="Open Sans"/>
              <a:sym typeface="Open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53"/>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Handover</a:t>
            </a:r>
            <a:endParaRPr/>
          </a:p>
        </p:txBody>
      </p:sp>
      <p:sp>
        <p:nvSpPr>
          <p:cNvPr id="1909" name="Google Shape;1909;p153"/>
          <p:cNvSpPr txBox="1"/>
          <p:nvPr>
            <p:ph idx="1" type="body"/>
          </p:nvPr>
        </p:nvSpPr>
        <p:spPr>
          <a:xfrm>
            <a:off x="311700" y="2251244"/>
            <a:ext cx="8520600" cy="587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Cooperatively done between U,T1,T2,mobility manager, radio gateway</a:t>
            </a:r>
            <a:endParaRPr/>
          </a:p>
        </p:txBody>
      </p:sp>
      <p:pic>
        <p:nvPicPr>
          <p:cNvPr id="1910" name="Google Shape;1910;p153"/>
          <p:cNvPicPr preferRelativeResize="0"/>
          <p:nvPr/>
        </p:nvPicPr>
        <p:blipFill>
          <a:blip r:embed="rId3">
            <a:alphaModFix/>
          </a:blip>
          <a:stretch>
            <a:fillRect/>
          </a:stretch>
        </p:blipFill>
        <p:spPr>
          <a:xfrm>
            <a:off x="1376513" y="2376436"/>
            <a:ext cx="6390975" cy="31881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154"/>
          <p:cNvSpPr txBox="1"/>
          <p:nvPr>
            <p:ph type="title"/>
          </p:nvPr>
        </p:nvSpPr>
        <p:spPr>
          <a:xfrm>
            <a:off x="311700" y="791156"/>
            <a:ext cx="8520600" cy="12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Roaming</a:t>
            </a:r>
            <a:endParaRPr/>
          </a:p>
        </p:txBody>
      </p:sp>
      <p:sp>
        <p:nvSpPr>
          <p:cNvPr id="1916" name="Google Shape;1916;p154"/>
          <p:cNvSpPr txBox="1"/>
          <p:nvPr>
            <p:ph idx="1" type="body"/>
          </p:nvPr>
        </p:nvSpPr>
        <p:spPr>
          <a:xfrm>
            <a:off x="311700" y="2251244"/>
            <a:ext cx="8520600" cy="587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Mobility manager in the “visited” network has to check with the “home” network mobility manager for authentication. </a:t>
            </a:r>
            <a:endParaRPr/>
          </a:p>
          <a:p>
            <a:pPr indent="-342900" lvl="0" marL="457200" rtl="0" algn="l">
              <a:spcBef>
                <a:spcPts val="0"/>
              </a:spcBef>
              <a:spcAft>
                <a:spcPts val="0"/>
              </a:spcAft>
              <a:buSzPts val="1800"/>
              <a:buChar char="-"/>
            </a:pPr>
            <a:r>
              <a:rPr lang="en"/>
              <a:t>Can either route data through home network packet gateway or visited network packet gateway</a:t>
            </a:r>
            <a:endParaRPr/>
          </a:p>
        </p:txBody>
      </p:sp>
      <p:pic>
        <p:nvPicPr>
          <p:cNvPr id="1917" name="Google Shape;1917;p154"/>
          <p:cNvPicPr preferRelativeResize="0"/>
          <p:nvPr/>
        </p:nvPicPr>
        <p:blipFill>
          <a:blip r:embed="rId3">
            <a:alphaModFix/>
          </a:blip>
          <a:stretch>
            <a:fillRect/>
          </a:stretch>
        </p:blipFill>
        <p:spPr>
          <a:xfrm>
            <a:off x="0" y="3694337"/>
            <a:ext cx="9143998" cy="227639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55"/>
          <p:cNvSpPr txBox="1"/>
          <p:nvPr>
            <p:ph type="title"/>
          </p:nvPr>
        </p:nvSpPr>
        <p:spPr>
          <a:xfrm>
            <a:off x="490250" y="701800"/>
            <a:ext cx="64179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Practice Exam 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Tropic">
      <a:dk1>
        <a:srgbClr val="000000"/>
      </a:dk1>
      <a:lt1>
        <a:srgbClr val="FFFFFF"/>
      </a:lt1>
      <a:dk2>
        <a:srgbClr val="1F497D"/>
      </a:dk2>
      <a:lt2>
        <a:srgbClr val="EEECE1"/>
      </a:lt2>
      <a:accent1>
        <a:srgbClr val="EF6C00"/>
      </a:accent1>
      <a:accent2>
        <a:srgbClr val="4DB6AC"/>
      </a:accent2>
      <a:accent3>
        <a:srgbClr val="B3A77D"/>
      </a:accent3>
      <a:accent4>
        <a:srgbClr val="A1E8D9"/>
      </a:accent4>
      <a:accent5>
        <a:srgbClr val="695D46"/>
      </a:accent5>
      <a:accent6>
        <a:srgbClr val="009668"/>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